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handoutMasterIdLst>
    <p:handoutMasterId r:id="rId72"/>
  </p:handoutMasterIdLst>
  <p:sldIdLst>
    <p:sldId id="256" r:id="rId5"/>
    <p:sldId id="270" r:id="rId6"/>
    <p:sldId id="258" r:id="rId7"/>
    <p:sldId id="337" r:id="rId8"/>
    <p:sldId id="261" r:id="rId9"/>
    <p:sldId id="282" r:id="rId10"/>
    <p:sldId id="283" r:id="rId11"/>
    <p:sldId id="274" r:id="rId12"/>
    <p:sldId id="284" r:id="rId13"/>
    <p:sldId id="281" r:id="rId14"/>
    <p:sldId id="285" r:id="rId15"/>
    <p:sldId id="286" r:id="rId16"/>
    <p:sldId id="275" r:id="rId17"/>
    <p:sldId id="288" r:id="rId18"/>
    <p:sldId id="338" r:id="rId19"/>
    <p:sldId id="332" r:id="rId20"/>
    <p:sldId id="287" r:id="rId21"/>
    <p:sldId id="331" r:id="rId22"/>
    <p:sldId id="290" r:id="rId23"/>
    <p:sldId id="292" r:id="rId24"/>
    <p:sldId id="293" r:id="rId25"/>
    <p:sldId id="289" r:id="rId26"/>
    <p:sldId id="276" r:id="rId27"/>
    <p:sldId id="294" r:id="rId28"/>
    <p:sldId id="277" r:id="rId29"/>
    <p:sldId id="295" r:id="rId30"/>
    <p:sldId id="296" r:id="rId31"/>
    <p:sldId id="299" r:id="rId32"/>
    <p:sldId id="297" r:id="rId33"/>
    <p:sldId id="278" r:id="rId34"/>
    <p:sldId id="328" r:id="rId35"/>
    <p:sldId id="311" r:id="rId36"/>
    <p:sldId id="330" r:id="rId37"/>
    <p:sldId id="327" r:id="rId38"/>
    <p:sldId id="301" r:id="rId39"/>
    <p:sldId id="298" r:id="rId40"/>
    <p:sldId id="302" r:id="rId41"/>
    <p:sldId id="305" r:id="rId42"/>
    <p:sldId id="306" r:id="rId43"/>
    <p:sldId id="307" r:id="rId44"/>
    <p:sldId id="318" r:id="rId45"/>
    <p:sldId id="319" r:id="rId46"/>
    <p:sldId id="320" r:id="rId47"/>
    <p:sldId id="304" r:id="rId48"/>
    <p:sldId id="303" r:id="rId49"/>
    <p:sldId id="308" r:id="rId50"/>
    <p:sldId id="309" r:id="rId51"/>
    <p:sldId id="310" r:id="rId52"/>
    <p:sldId id="300" r:id="rId53"/>
    <p:sldId id="313" r:id="rId54"/>
    <p:sldId id="312" r:id="rId55"/>
    <p:sldId id="333" r:id="rId56"/>
    <p:sldId id="334" r:id="rId57"/>
    <p:sldId id="335" r:id="rId58"/>
    <p:sldId id="336" r:id="rId59"/>
    <p:sldId id="279" r:id="rId60"/>
    <p:sldId id="314" r:id="rId61"/>
    <p:sldId id="280" r:id="rId62"/>
    <p:sldId id="315" r:id="rId63"/>
    <p:sldId id="316" r:id="rId64"/>
    <p:sldId id="317" r:id="rId65"/>
    <p:sldId id="322" r:id="rId66"/>
    <p:sldId id="324" r:id="rId67"/>
    <p:sldId id="325" r:id="rId68"/>
    <p:sldId id="326" r:id="rId69"/>
    <p:sldId id="321" r:id="rId70"/>
  </p:sldIdLst>
  <p:sldSz cx="12188825" cy="6858000"/>
  <p:notesSz cx="6858000" cy="9144000"/>
  <p:defaultTextStyle>
    <a:defPPr rtl="0">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6517" autoAdjust="0"/>
  </p:normalViewPr>
  <p:slideViewPr>
    <p:cSldViewPr>
      <p:cViewPr varScale="1">
        <p:scale>
          <a:sx n="83" d="100"/>
          <a:sy n="83" d="100"/>
        </p:scale>
        <p:origin x="648" y="72"/>
      </p:cViewPr>
      <p:guideLst>
        <p:guide pos="3839"/>
        <p:guide orient="horz" pos="2160"/>
      </p:guideLst>
    </p:cSldViewPr>
  </p:slideViewPr>
  <p:notesTextViewPr>
    <p:cViewPr>
      <p:scale>
        <a:sx n="1" d="1"/>
        <a:sy n="1" d="1"/>
      </p:scale>
      <p:origin x="0" y="0"/>
    </p:cViewPr>
  </p:notesTextViewPr>
  <p:notesViewPr>
    <p:cSldViewPr showGuides="1">
      <p:cViewPr varScale="1">
        <p:scale>
          <a:sx n="101" d="100"/>
          <a:sy n="101" d="100"/>
        </p:scale>
        <p:origin x="355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bg-BG" dirty="0"/>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DDA0F84F-69B0-4629-9551-0660F901532F}" type="datetime1">
              <a:rPr lang="bg-BG" smtClean="0"/>
              <a:t>14.1.2025 г.</a:t>
            </a:fld>
            <a:endParaRPr lang="bg-BG" dirty="0"/>
          </a:p>
        </p:txBody>
      </p:sp>
      <p:sp>
        <p:nvSpPr>
          <p:cNvPr id="4" name="Контейнер за долен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bg-BG" dirty="0"/>
          </a:p>
        </p:txBody>
      </p:sp>
      <p:sp>
        <p:nvSpPr>
          <p:cNvPr id="5" name="Контейнер за номер на слайд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98ED8CD-4E4C-49AC-BDC6-2963BA49E54F}" type="slidenum">
              <a:rPr lang="bg-BG" smtClean="0"/>
              <a:t>‹#›</a:t>
            </a:fld>
            <a:endParaRPr lang="bg-BG"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bg-BG" noProof="0" dirty="0"/>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EAD1B-C2D8-4F32-9DE1-D36C2B8DD146}" type="datetime1">
              <a:rPr lang="bg-BG" smtClean="0"/>
              <a:pPr/>
              <a:t>14.1.2025 г.</a:t>
            </a:fld>
            <a:endParaRPr lang="bg-BG" dirty="0"/>
          </a:p>
        </p:txBody>
      </p:sp>
      <p:sp>
        <p:nvSpPr>
          <p:cNvPr id="4" name="Контейнер за изображение на слайд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bg-BG" noProof="0" dirty="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noProof="0" dirty="0"/>
              <a:t>Редактиране на стиловете на текста в образеца</a:t>
            </a:r>
            <a:endParaRPr lang="bg-BG" noProof="0" dirty="0"/>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6" name="Контейнер за долен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bg-BG" noProof="0" dirty="0"/>
          </a:p>
        </p:txBody>
      </p:sp>
      <p:sp>
        <p:nvSpPr>
          <p:cNvPr id="7" name="Контейнер за номер на слайд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FB91549-43BF-425A-AF25-75262019208C}" type="slidenum">
              <a:rPr lang="bg-BG" noProof="0" smtClean="0"/>
              <a:t>‹#›</a:t>
            </a:fld>
            <a:endParaRPr lang="bg-BG" noProof="0"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noProof="0" dirty="0"/>
          </a:p>
        </p:txBody>
      </p:sp>
      <p:sp>
        <p:nvSpPr>
          <p:cNvPr id="4" name="Контейнер за номер на слайд 3"/>
          <p:cNvSpPr>
            <a:spLocks noGrp="1"/>
          </p:cNvSpPr>
          <p:nvPr>
            <p:ph type="sldNum" sz="quarter" idx="10"/>
          </p:nvPr>
        </p:nvSpPr>
        <p:spPr/>
        <p:txBody>
          <a:bodyPr/>
          <a:lstStyle/>
          <a:p>
            <a:pPr rtl="0"/>
            <a:fld id="{5FB91549-43BF-425A-AF25-75262019208C}" type="slidenum">
              <a:rPr lang="bg-BG" smtClean="0"/>
              <a:t>1</a:t>
            </a:fld>
            <a:endParaRPr lang="bg-BG" dirty="0"/>
          </a:p>
        </p:txBody>
      </p:sp>
    </p:spTree>
    <p:extLst>
      <p:ext uri="{BB962C8B-B14F-4D97-AF65-F5344CB8AC3E}">
        <p14:creationId xmlns:p14="http://schemas.microsoft.com/office/powerpoint/2010/main" val="235065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 3"/>
          <p:cNvSpPr>
            <a:spLocks noGrp="1"/>
          </p:cNvSpPr>
          <p:nvPr>
            <p:ph type="sldNum" sz="quarter" idx="10"/>
          </p:nvPr>
        </p:nvSpPr>
        <p:spPr/>
        <p:txBody>
          <a:bodyPr/>
          <a:lstStyle/>
          <a:p>
            <a:pPr rtl="0"/>
            <a:fld id="{5FB91549-43BF-425A-AF25-75262019208C}" type="slidenum">
              <a:rPr lang="bg-BG" smtClean="0"/>
              <a:t>2</a:t>
            </a:fld>
            <a:endParaRPr lang="bg-BG" dirty="0"/>
          </a:p>
        </p:txBody>
      </p:sp>
    </p:spTree>
    <p:extLst>
      <p:ext uri="{BB962C8B-B14F-4D97-AF65-F5344CB8AC3E}">
        <p14:creationId xmlns:p14="http://schemas.microsoft.com/office/powerpoint/2010/main" val="358218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 3"/>
          <p:cNvSpPr>
            <a:spLocks noGrp="1"/>
          </p:cNvSpPr>
          <p:nvPr>
            <p:ph type="sldNum" sz="quarter" idx="10"/>
          </p:nvPr>
        </p:nvSpPr>
        <p:spPr/>
        <p:txBody>
          <a:bodyPr/>
          <a:lstStyle/>
          <a:p>
            <a:pPr rtl="0"/>
            <a:fld id="{5FB91549-43BF-425A-AF25-75262019208C}" type="slidenum">
              <a:rPr lang="bg-BG" smtClean="0"/>
              <a:t>3</a:t>
            </a:fld>
            <a:endParaRPr lang="bg-BG" dirty="0"/>
          </a:p>
        </p:txBody>
      </p:sp>
    </p:spTree>
    <p:extLst>
      <p:ext uri="{BB962C8B-B14F-4D97-AF65-F5344CB8AC3E}">
        <p14:creationId xmlns:p14="http://schemas.microsoft.com/office/powerpoint/2010/main" val="86523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 3"/>
          <p:cNvSpPr>
            <a:spLocks noGrp="1"/>
          </p:cNvSpPr>
          <p:nvPr>
            <p:ph type="sldNum" sz="quarter" idx="10"/>
          </p:nvPr>
        </p:nvSpPr>
        <p:spPr/>
        <p:txBody>
          <a:bodyPr/>
          <a:lstStyle/>
          <a:p>
            <a:pPr rtl="0"/>
            <a:fld id="{5FB91549-43BF-425A-AF25-75262019208C}" type="slidenum">
              <a:rPr lang="bg-BG" smtClean="0"/>
              <a:t>5</a:t>
            </a:fld>
            <a:endParaRPr lang="bg-BG" dirty="0"/>
          </a:p>
        </p:txBody>
      </p:sp>
    </p:spTree>
    <p:extLst>
      <p:ext uri="{BB962C8B-B14F-4D97-AF65-F5344CB8AC3E}">
        <p14:creationId xmlns:p14="http://schemas.microsoft.com/office/powerpoint/2010/main" val="51514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noProof="0" dirty="0"/>
          </a:p>
        </p:txBody>
      </p:sp>
      <p:sp>
        <p:nvSpPr>
          <p:cNvPr id="4" name="Контейнер за номер на слайд 3"/>
          <p:cNvSpPr>
            <a:spLocks noGrp="1"/>
          </p:cNvSpPr>
          <p:nvPr>
            <p:ph type="sldNum" sz="quarter" idx="10"/>
          </p:nvPr>
        </p:nvSpPr>
        <p:spPr/>
        <p:txBody>
          <a:bodyPr/>
          <a:lstStyle/>
          <a:p>
            <a:pPr rtl="0"/>
            <a:fld id="{5FB91549-43BF-425A-AF25-75262019208C}" type="slidenum">
              <a:rPr lang="bg-BG" smtClean="0"/>
              <a:t>8</a:t>
            </a:fld>
            <a:endParaRPr lang="bg-BG" dirty="0"/>
          </a:p>
        </p:txBody>
      </p:sp>
    </p:spTree>
    <p:extLst>
      <p:ext uri="{BB962C8B-B14F-4D97-AF65-F5344CB8AC3E}">
        <p14:creationId xmlns:p14="http://schemas.microsoft.com/office/powerpoint/2010/main" val="341384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bg>
      <p:bgRef idx="1002">
        <a:schemeClr val="bg2"/>
      </p:bgRef>
    </p:bg>
    <p:spTree>
      <p:nvGrpSpPr>
        <p:cNvPr id="1" name=""/>
        <p:cNvGrpSpPr/>
        <p:nvPr/>
      </p:nvGrpSpPr>
      <p:grpSpPr>
        <a:xfrm>
          <a:off x="0" y="0"/>
          <a:ext cx="0" cy="0"/>
          <a:chOff x="0" y="0"/>
          <a:chExt cx="0" cy="0"/>
        </a:xfrm>
      </p:grpSpPr>
      <p:pic>
        <p:nvPicPr>
          <p:cNvPr id="5" name="Картина 4" descr="Поглед нагоре към облаци и синьо небе, заобиколени от сгради със стъклени стени"/>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Заглавие 1"/>
          <p:cNvSpPr>
            <a:spLocks noGrp="1"/>
          </p:cNvSpPr>
          <p:nvPr>
            <p:ph type="ctrTitle" hasCustomPrompt="1"/>
          </p:nvPr>
        </p:nvSpPr>
        <p:spPr>
          <a:xfrm>
            <a:off x="608013" y="685801"/>
            <a:ext cx="3962400" cy="4724399"/>
          </a:xfrm>
        </p:spPr>
        <p:txBody>
          <a:bodyPr rtlCol="0">
            <a:normAutofit/>
          </a:bodyPr>
          <a:lstStyle>
            <a:lvl1pPr rtl="0">
              <a:defRPr sz="4800"/>
            </a:lvl1pPr>
          </a:lstStyle>
          <a:p>
            <a:pPr rtl="0"/>
            <a:r>
              <a:rPr lang="bg-BG" noProof="0" dirty="0"/>
              <a:t>Щракнете, за да редактирате стила на заглавието в образеца</a:t>
            </a:r>
          </a:p>
        </p:txBody>
      </p:sp>
      <p:sp>
        <p:nvSpPr>
          <p:cNvPr id="3" name="Подзаглавие 2"/>
          <p:cNvSpPr>
            <a:spLocks noGrp="1"/>
          </p:cNvSpPr>
          <p:nvPr>
            <p:ph type="subTitle" idx="1"/>
          </p:nvPr>
        </p:nvSpPr>
        <p:spPr>
          <a:xfrm>
            <a:off x="608013" y="5410200"/>
            <a:ext cx="3962400" cy="762000"/>
          </a:xfrm>
        </p:spPr>
        <p:txBody>
          <a:bodyPr rtlCol="0">
            <a:normAutofit/>
          </a:bodyPr>
          <a:lstStyle>
            <a:lvl1pPr marL="0" indent="0" algn="l" rtl="0">
              <a:lnSpc>
                <a:spcPct val="8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bg-BG" noProof="0"/>
              <a:t>Щракнете, за да редактирате стила на подзаглавието в образеца</a:t>
            </a:r>
            <a:endParaRPr lang="bg-BG" noProof="0" dirty="0"/>
          </a:p>
        </p:txBody>
      </p:sp>
      <p:sp>
        <p:nvSpPr>
          <p:cNvPr id="8" name="Контейнер за дата 7"/>
          <p:cNvSpPr>
            <a:spLocks noGrp="1"/>
          </p:cNvSpPr>
          <p:nvPr>
            <p:ph type="dt" sz="half" idx="10"/>
          </p:nvPr>
        </p:nvSpPr>
        <p:spPr/>
        <p:txBody>
          <a:bodyPr rtlCol="0"/>
          <a:lstStyle/>
          <a:p>
            <a:pPr rtl="0"/>
            <a:fld id="{E4949783-2E03-4484-9344-D95A73235D8B}" type="datetime1">
              <a:rPr lang="bg-BG" noProof="0" smtClean="0"/>
              <a:t>14.1.2025 г.</a:t>
            </a:fld>
            <a:endParaRPr lang="bg-BG" noProof="0" dirty="0"/>
          </a:p>
        </p:txBody>
      </p:sp>
      <p:sp>
        <p:nvSpPr>
          <p:cNvPr id="9" name="Контейнер за долен колонтитул 8"/>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10" name="Контейнер за номер на слайд 9"/>
          <p:cNvSpPr>
            <a:spLocks noGrp="1"/>
          </p:cNvSpPr>
          <p:nvPr>
            <p:ph type="sldNum" sz="quarter" idx="12"/>
          </p:nvPr>
        </p:nvSpPr>
        <p:spPr/>
        <p:txBody>
          <a:bodyPr rtlCol="0"/>
          <a:lstStyle/>
          <a:p>
            <a:pPr rtl="0"/>
            <a:fld id="{A3F31473-23EB-4724-8B59-FE6D21D89FA4}" type="slidenum">
              <a:rPr lang="bg-BG" noProof="0" smtClean="0"/>
              <a:pPr rtl="0"/>
              <a:t>‹#›</a:t>
            </a:fld>
            <a:endParaRPr lang="bg-BG" noProof="0" dirty="0"/>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p>
            <a:pPr rtl="0"/>
            <a:r>
              <a:rPr lang="bg-BG" noProof="0"/>
              <a:t>Редакт. стил загл. образец</a:t>
            </a:r>
            <a:endParaRPr lang="bg-BG" noProof="0" dirty="0"/>
          </a:p>
        </p:txBody>
      </p:sp>
      <p:sp>
        <p:nvSpPr>
          <p:cNvPr id="3" name="Контейнер за вертикален текст 2"/>
          <p:cNvSpPr>
            <a:spLocks noGrp="1"/>
          </p:cNvSpPr>
          <p:nvPr>
            <p:ph type="body" orient="vert" idx="1"/>
          </p:nvPr>
        </p:nvSpPr>
        <p:spPr/>
        <p:txBody>
          <a:bodyPr vert="eaVert" rtlCol="0"/>
          <a:lstStyle>
            <a:lvl1pPr rtl="0">
              <a:defRPr/>
            </a:lvl1pPr>
            <a:lvl5pPr>
              <a:defRPr/>
            </a:lvl5pPr>
            <a:lvl6pPr>
              <a:defRPr/>
            </a:lvl6pPr>
            <a:lvl7pPr>
              <a:defRPr/>
            </a:lvl7pPr>
            <a:lvl8pPr>
              <a:defRPr baseline="0"/>
            </a:lvl8pPr>
            <a:lvl9pPr>
              <a:defRPr baseline="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4" name="Контейнер за дата 3"/>
          <p:cNvSpPr>
            <a:spLocks noGrp="1"/>
          </p:cNvSpPr>
          <p:nvPr>
            <p:ph type="dt" sz="half" idx="10"/>
          </p:nvPr>
        </p:nvSpPr>
        <p:spPr/>
        <p:txBody>
          <a:bodyPr rtlCol="0"/>
          <a:lstStyle/>
          <a:p>
            <a:pPr rtl="0"/>
            <a:fld id="{6E5AD10E-9817-4CF4-9370-7B8605CE31F9}" type="datetime1">
              <a:rPr lang="bg-BG" noProof="0" smtClean="0"/>
              <a:t>14.1.2025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6" name="Контейнер за номер на слайд 5"/>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10285412" y="685800"/>
            <a:ext cx="1295401" cy="5486400"/>
          </a:xfrm>
        </p:spPr>
        <p:txBody>
          <a:bodyPr vert="eaVert" rtlCol="0"/>
          <a:lstStyle/>
          <a:p>
            <a:pPr rtl="0"/>
            <a:r>
              <a:rPr lang="bg-BG" noProof="0"/>
              <a:t>Редакт. стил загл. образец</a:t>
            </a:r>
            <a:endParaRPr lang="bg-BG" noProof="0" dirty="0"/>
          </a:p>
        </p:txBody>
      </p:sp>
      <p:sp>
        <p:nvSpPr>
          <p:cNvPr id="3" name="Контейнер за вертикален текст 2"/>
          <p:cNvSpPr>
            <a:spLocks noGrp="1"/>
          </p:cNvSpPr>
          <p:nvPr>
            <p:ph type="body" orient="vert" idx="1"/>
          </p:nvPr>
        </p:nvSpPr>
        <p:spPr>
          <a:xfrm>
            <a:off x="608012" y="685800"/>
            <a:ext cx="9474253" cy="5486400"/>
          </a:xfrm>
        </p:spPr>
        <p:txBody>
          <a:bodyPr vert="eaVert" rtlCol="0"/>
          <a:lstStyle>
            <a:lvl1pPr rtl="0">
              <a:defRPr/>
            </a:lvl1pPr>
            <a:lvl5pPr>
              <a:defRPr/>
            </a:lvl5pPr>
            <a:lvl6pPr>
              <a:defRPr/>
            </a:lvl6pPr>
            <a:lvl7pPr>
              <a:defRPr/>
            </a:lvl7pPr>
            <a:lvl8pPr>
              <a:defRPr baseline="0"/>
            </a:lvl8pPr>
            <a:lvl9pPr>
              <a:defRPr baseline="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4" name="Контейнер за дата 3"/>
          <p:cNvSpPr>
            <a:spLocks noGrp="1"/>
          </p:cNvSpPr>
          <p:nvPr>
            <p:ph type="dt" sz="half" idx="10"/>
          </p:nvPr>
        </p:nvSpPr>
        <p:spPr/>
        <p:txBody>
          <a:bodyPr rtlCol="0"/>
          <a:lstStyle/>
          <a:p>
            <a:pPr rtl="0"/>
            <a:fld id="{1E7824CB-40F2-49A7-91BE-09C738DF2E09}" type="datetime1">
              <a:rPr lang="bg-BG" noProof="0" smtClean="0"/>
              <a:t>14.1.2025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6" name="Контейнер за номер на слайд 5"/>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hasCustomPrompt="1"/>
          </p:nvPr>
        </p:nvSpPr>
        <p:spPr/>
        <p:txBody>
          <a:bodyPr rtlCol="0"/>
          <a:lstStyle>
            <a:lvl1pPr rtl="0">
              <a:defRPr/>
            </a:lvl1pPr>
          </a:lstStyle>
          <a:p>
            <a:pPr rtl="0"/>
            <a:r>
              <a:rPr lang="bg-BG" noProof="0" dirty="0"/>
              <a:t>Щракнете, за да редактирате стила на заглавието в образеца</a:t>
            </a:r>
          </a:p>
        </p:txBody>
      </p:sp>
      <p:sp>
        <p:nvSpPr>
          <p:cNvPr id="3" name="Контейнер за съдържание 2"/>
          <p:cNvSpPr>
            <a:spLocks noGrp="1"/>
          </p:cNvSpPr>
          <p:nvPr>
            <p:ph idx="1"/>
          </p:nvPr>
        </p:nvSpPr>
        <p:spPr/>
        <p:txBody>
          <a:bodyPr rtlCol="0"/>
          <a:lstStyle>
            <a:lvl1pPr rtl="0">
              <a:defRPr/>
            </a:lvl1pPr>
            <a:lvl5pPr>
              <a:defRPr/>
            </a:lvl5pPr>
            <a:lvl6pPr>
              <a:defRPr/>
            </a:lvl6pPr>
            <a:lvl7pPr>
              <a:defRPr/>
            </a:lvl7pPr>
            <a:lvl8pPr>
              <a:defRPr/>
            </a:lvl8pPr>
            <a:lvl9pPr>
              <a:defRPr/>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4" name="Контейнер за дата 3"/>
          <p:cNvSpPr>
            <a:spLocks noGrp="1"/>
          </p:cNvSpPr>
          <p:nvPr>
            <p:ph type="dt" sz="half" idx="10"/>
          </p:nvPr>
        </p:nvSpPr>
        <p:spPr/>
        <p:txBody>
          <a:bodyPr rtlCol="0"/>
          <a:lstStyle/>
          <a:p>
            <a:pPr rtl="0"/>
            <a:fld id="{FB45EB80-4925-4D48-9F30-D71EEF2E4747}" type="datetime1">
              <a:rPr lang="bg-BG" noProof="0" smtClean="0"/>
              <a:t>14.1.2025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6" name="Контейнер за номер на слайд 5"/>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лавка на раздел">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08013" y="2590800"/>
            <a:ext cx="8229599" cy="2819400"/>
          </a:xfrm>
        </p:spPr>
        <p:txBody>
          <a:bodyPr rtlCol="0" anchor="b">
            <a:normAutofit/>
          </a:bodyPr>
          <a:lstStyle>
            <a:lvl1pPr algn="l">
              <a:defRPr sz="4800" b="0" cap="none" baseline="0"/>
            </a:lvl1pPr>
          </a:lstStyle>
          <a:p>
            <a:pPr rtl="0"/>
            <a:r>
              <a:rPr lang="bg-BG" noProof="0"/>
              <a:t>Редакт. стил загл. образец</a:t>
            </a:r>
            <a:endParaRPr lang="bg-BG" noProof="0" dirty="0"/>
          </a:p>
        </p:txBody>
      </p:sp>
      <p:sp>
        <p:nvSpPr>
          <p:cNvPr id="3" name="Контейнер за текст 2"/>
          <p:cNvSpPr>
            <a:spLocks noGrp="1"/>
          </p:cNvSpPr>
          <p:nvPr>
            <p:ph type="body" idx="1"/>
          </p:nvPr>
        </p:nvSpPr>
        <p:spPr>
          <a:xfrm>
            <a:off x="606425" y="5410200"/>
            <a:ext cx="8231187" cy="762000"/>
          </a:xfrm>
        </p:spPr>
        <p:txBody>
          <a:bodyPr rtlCol="0" anchor="t">
            <a:normAutofit/>
          </a:bodyPr>
          <a:lstStyle>
            <a:lvl1pPr marL="0" indent="0" rtl="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bg-BG" noProof="0"/>
              <a:t>Щракнете, за да редактирате стиловете на текста в образеца</a:t>
            </a:r>
          </a:p>
        </p:txBody>
      </p:sp>
      <p:sp>
        <p:nvSpPr>
          <p:cNvPr id="7" name="Контейнер за дата 6"/>
          <p:cNvSpPr>
            <a:spLocks noGrp="1"/>
          </p:cNvSpPr>
          <p:nvPr>
            <p:ph type="dt" sz="half" idx="10"/>
          </p:nvPr>
        </p:nvSpPr>
        <p:spPr/>
        <p:txBody>
          <a:bodyPr rtlCol="0"/>
          <a:lstStyle/>
          <a:p>
            <a:pPr rtl="0"/>
            <a:fld id="{92B99157-EE51-4C08-B935-AA2A4A020241}" type="datetime1">
              <a:rPr lang="bg-BG" noProof="0" smtClean="0"/>
              <a:t>14.1.2025 г.</a:t>
            </a:fld>
            <a:endParaRPr lang="bg-BG" noProof="0" dirty="0"/>
          </a:p>
        </p:txBody>
      </p:sp>
      <p:sp>
        <p:nvSpPr>
          <p:cNvPr id="8" name="Контейнер за долен колонтитул 7"/>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9" name="Контейнер за номер на слайд 8"/>
          <p:cNvSpPr>
            <a:spLocks noGrp="1"/>
          </p:cNvSpPr>
          <p:nvPr>
            <p:ph type="sldNum" sz="quarter" idx="12"/>
          </p:nvPr>
        </p:nvSpPr>
        <p:spPr/>
        <p:txBody>
          <a:bodyPr rtlCol="0"/>
          <a:lstStyle/>
          <a:p>
            <a:pPr rtl="0"/>
            <a:fld id="{A3F31473-23EB-4724-8B59-FE6D21D89FA4}" type="slidenum">
              <a:rPr lang="bg-BG" noProof="0" smtClean="0"/>
              <a:pPr rtl="0"/>
              <a:t>‹#›</a:t>
            </a:fld>
            <a:endParaRPr lang="bg-BG" noProof="0" dirty="0"/>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p>
            <a:pPr rtl="0"/>
            <a:r>
              <a:rPr lang="bg-BG" noProof="0"/>
              <a:t>Редакт. стил загл. образец</a:t>
            </a:r>
            <a:endParaRPr lang="bg-BG" noProof="0" dirty="0"/>
          </a:p>
        </p:txBody>
      </p:sp>
      <p:sp>
        <p:nvSpPr>
          <p:cNvPr id="3" name="Контейнер за съдържание 2"/>
          <p:cNvSpPr>
            <a:spLocks noGrp="1"/>
          </p:cNvSpPr>
          <p:nvPr>
            <p:ph sz="half" idx="1"/>
          </p:nvPr>
        </p:nvSpPr>
        <p:spPr>
          <a:xfrm>
            <a:off x="1293813" y="685800"/>
            <a:ext cx="5029200" cy="4191000"/>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4" name="Контейнер за съдържание 3"/>
          <p:cNvSpPr>
            <a:spLocks noGrp="1"/>
          </p:cNvSpPr>
          <p:nvPr>
            <p:ph sz="half" idx="2"/>
          </p:nvPr>
        </p:nvSpPr>
        <p:spPr>
          <a:xfrm>
            <a:off x="6551614" y="685800"/>
            <a:ext cx="5029199" cy="4191000"/>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5" name="Контейнер за дата 4"/>
          <p:cNvSpPr>
            <a:spLocks noGrp="1"/>
          </p:cNvSpPr>
          <p:nvPr>
            <p:ph type="dt" sz="half" idx="10"/>
          </p:nvPr>
        </p:nvSpPr>
        <p:spPr/>
        <p:txBody>
          <a:bodyPr rtlCol="0"/>
          <a:lstStyle/>
          <a:p>
            <a:pPr rtl="0"/>
            <a:fld id="{698E91F6-A114-446D-8B79-870C6E013B34}" type="datetime1">
              <a:rPr lang="bg-BG" noProof="0" smtClean="0"/>
              <a:t>14.1.2025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7" name="Контейнер за номер на слайд 6"/>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a:defRPr/>
            </a:lvl1pPr>
          </a:lstStyle>
          <a:p>
            <a:pPr rtl="0"/>
            <a:r>
              <a:rPr lang="bg-BG" noProof="0"/>
              <a:t>Редакт. стил загл. образец</a:t>
            </a:r>
            <a:endParaRPr lang="bg-BG" noProof="0" dirty="0"/>
          </a:p>
        </p:txBody>
      </p:sp>
      <p:sp>
        <p:nvSpPr>
          <p:cNvPr id="3" name="Контейнер за текст 2"/>
          <p:cNvSpPr>
            <a:spLocks noGrp="1"/>
          </p:cNvSpPr>
          <p:nvPr>
            <p:ph type="body" idx="1"/>
          </p:nvPr>
        </p:nvSpPr>
        <p:spPr>
          <a:xfrm>
            <a:off x="1293664" y="685800"/>
            <a:ext cx="5029200" cy="990600"/>
          </a:xfrm>
        </p:spPr>
        <p:txBody>
          <a:bodyPr rtlCol="0" anchor="ctr">
            <a:normAutofit/>
          </a:bodyPr>
          <a:lstStyle>
            <a:lvl1pPr marL="0" indent="0" rtl="0">
              <a:lnSpc>
                <a:spcPct val="80000"/>
              </a:lnSpc>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bg-BG" noProof="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1293664" y="1676400"/>
            <a:ext cx="5029200" cy="3200400"/>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5" name="Контейнер за текст 4"/>
          <p:cNvSpPr>
            <a:spLocks noGrp="1"/>
          </p:cNvSpPr>
          <p:nvPr>
            <p:ph type="body" sz="quarter" idx="3"/>
          </p:nvPr>
        </p:nvSpPr>
        <p:spPr>
          <a:xfrm>
            <a:off x="6551613" y="685800"/>
            <a:ext cx="5029200" cy="990600"/>
          </a:xfrm>
        </p:spPr>
        <p:txBody>
          <a:bodyPr rtlCol="0" anchor="ctr">
            <a:normAutofit/>
          </a:bodyPr>
          <a:lstStyle>
            <a:lvl1pPr marL="0" indent="0" rtl="0">
              <a:lnSpc>
                <a:spcPct val="80000"/>
              </a:lnSpc>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bg-BG" noProof="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6550025" y="1676400"/>
            <a:ext cx="5029200" cy="3200400"/>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7" name="Контейнер за дата 6"/>
          <p:cNvSpPr>
            <a:spLocks noGrp="1"/>
          </p:cNvSpPr>
          <p:nvPr>
            <p:ph type="dt" sz="half" idx="10"/>
          </p:nvPr>
        </p:nvSpPr>
        <p:spPr/>
        <p:txBody>
          <a:bodyPr rtlCol="0"/>
          <a:lstStyle/>
          <a:p>
            <a:pPr rtl="0"/>
            <a:fld id="{F5511E32-8FAD-482E-9273-09FA83227EED}" type="datetime1">
              <a:rPr lang="bg-BG" noProof="0" smtClean="0"/>
              <a:t>14.1.2025 г.</a:t>
            </a:fld>
            <a:endParaRPr lang="bg-BG" noProof="0" dirty="0"/>
          </a:p>
        </p:txBody>
      </p:sp>
      <p:sp>
        <p:nvSpPr>
          <p:cNvPr id="8" name="Контейнер за долен колонтитул 7"/>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9" name="Контейнер за номер на слайд 8"/>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p>
            <a:pPr rtl="0"/>
            <a:r>
              <a:rPr lang="bg-BG" noProof="0"/>
              <a:t>Редакт. стил загл. образец</a:t>
            </a:r>
            <a:endParaRPr lang="bg-BG" noProof="0" dirty="0"/>
          </a:p>
        </p:txBody>
      </p:sp>
      <p:sp>
        <p:nvSpPr>
          <p:cNvPr id="3" name="Контейнер за дата 2"/>
          <p:cNvSpPr>
            <a:spLocks noGrp="1"/>
          </p:cNvSpPr>
          <p:nvPr>
            <p:ph type="dt" sz="half" idx="10"/>
          </p:nvPr>
        </p:nvSpPr>
        <p:spPr/>
        <p:txBody>
          <a:bodyPr rtlCol="0"/>
          <a:lstStyle/>
          <a:p>
            <a:pPr rtl="0"/>
            <a:fld id="{87965F16-4BF0-452E-B3AD-8AF41FEF0632}" type="datetime1">
              <a:rPr lang="bg-BG" noProof="0" smtClean="0"/>
              <a:t>14.1.2025 г.</a:t>
            </a:fld>
            <a:endParaRPr lang="bg-BG" noProof="0" dirty="0"/>
          </a:p>
        </p:txBody>
      </p:sp>
      <p:sp>
        <p:nvSpPr>
          <p:cNvPr id="4" name="Контейнер за долен колонтитул 3"/>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5" name="Контейнер за номер на слайд 4"/>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но">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rtlCol="0"/>
          <a:lstStyle/>
          <a:p>
            <a:pPr rtl="0"/>
            <a:fld id="{0D4B5DF5-607B-42BE-B01A-2D9FD53E2450}" type="datetime1">
              <a:rPr lang="bg-BG" noProof="0" smtClean="0"/>
              <a:t>14.1.2025 г.</a:t>
            </a:fld>
            <a:endParaRPr lang="bg-BG" noProof="0" dirty="0"/>
          </a:p>
        </p:txBody>
      </p:sp>
      <p:sp>
        <p:nvSpPr>
          <p:cNvPr id="3" name="Контейнер за долен колонтитул 2"/>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4" name="Контейнер за номер на слайд 3"/>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hasCustomPrompt="1"/>
          </p:nvPr>
        </p:nvSpPr>
        <p:spPr>
          <a:xfrm>
            <a:off x="608014" y="685800"/>
            <a:ext cx="3962400" cy="4724400"/>
          </a:xfrm>
        </p:spPr>
        <p:txBody>
          <a:bodyPr rtlCol="0" anchor="b">
            <a:noAutofit/>
          </a:bodyPr>
          <a:lstStyle>
            <a:lvl1pPr algn="l" rtl="0">
              <a:defRPr sz="3600" b="0"/>
            </a:lvl1pPr>
          </a:lstStyle>
          <a:p>
            <a:pPr rtl="0"/>
            <a:r>
              <a:rPr lang="bg-BG" noProof="0" dirty="0"/>
              <a:t>Щракнете, за да редактирате стила на заглавието в образеца</a:t>
            </a:r>
          </a:p>
        </p:txBody>
      </p:sp>
      <p:sp>
        <p:nvSpPr>
          <p:cNvPr id="3" name="Контейнер за съдържание 2"/>
          <p:cNvSpPr>
            <a:spLocks noGrp="1"/>
          </p:cNvSpPr>
          <p:nvPr>
            <p:ph idx="1"/>
          </p:nvPr>
        </p:nvSpPr>
        <p:spPr>
          <a:xfrm>
            <a:off x="4875212" y="685800"/>
            <a:ext cx="6704171" cy="5486400"/>
          </a:xfrm>
        </p:spPr>
        <p:txBody>
          <a:bodyPr rtlCol="0">
            <a:normAutofit/>
          </a:bodyPr>
          <a:lstStyle>
            <a:lvl1pPr rtl="0">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4" name="Контейнер за текст 3"/>
          <p:cNvSpPr>
            <a:spLocks noGrp="1"/>
          </p:cNvSpPr>
          <p:nvPr>
            <p:ph type="body" sz="half" idx="2"/>
          </p:nvPr>
        </p:nvSpPr>
        <p:spPr>
          <a:xfrm>
            <a:off x="608013" y="5410200"/>
            <a:ext cx="3962400" cy="762000"/>
          </a:xfrm>
        </p:spPr>
        <p:txBody>
          <a:bodyPr rtlCol="0">
            <a:normAutofit/>
          </a:bodyPr>
          <a:lstStyle>
            <a:lvl1pPr marL="0" indent="0" rtl="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bg-BG" noProof="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rtlCol="0"/>
          <a:lstStyle/>
          <a:p>
            <a:pPr rtl="0"/>
            <a:fld id="{2EEA1073-BD14-4FEF-B9E8-7D3F4382C374}" type="datetime1">
              <a:rPr lang="bg-BG" noProof="0" smtClean="0"/>
              <a:t>14.1.2025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7" name="Контейнер за номер на слайд 6"/>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hasCustomPrompt="1"/>
          </p:nvPr>
        </p:nvSpPr>
        <p:spPr>
          <a:xfrm>
            <a:off x="608014" y="685800"/>
            <a:ext cx="3962400" cy="4724400"/>
          </a:xfrm>
        </p:spPr>
        <p:txBody>
          <a:bodyPr rtlCol="0" anchor="b">
            <a:normAutofit/>
          </a:bodyPr>
          <a:lstStyle>
            <a:lvl1pPr algn="l" rtl="0">
              <a:defRPr sz="3600" b="0"/>
            </a:lvl1pPr>
          </a:lstStyle>
          <a:p>
            <a:pPr rtl="0"/>
            <a:r>
              <a:rPr lang="bg-BG" noProof="0" dirty="0"/>
              <a:t>Щракнете, за да редактирате стила на заглавието в образеца</a:t>
            </a:r>
          </a:p>
        </p:txBody>
      </p:sp>
      <p:sp>
        <p:nvSpPr>
          <p:cNvPr id="3" name="Контейнер за картина 2" descr="Празен контейнер за добавяне на изображение. Щракнете върху контейнера и изберете изображението, което искате да добавите"/>
          <p:cNvSpPr>
            <a:spLocks noGrp="1"/>
          </p:cNvSpPr>
          <p:nvPr>
            <p:ph type="pic" idx="1"/>
          </p:nvPr>
        </p:nvSpPr>
        <p:spPr>
          <a:xfrm>
            <a:off x="4875213" y="685800"/>
            <a:ext cx="6705600" cy="5486400"/>
          </a:xfrm>
          <a:ln w="63500">
            <a:solidFill>
              <a:schemeClr val="bg1"/>
            </a:solidFill>
            <a:miter lim="800000"/>
          </a:ln>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bg-BG" noProof="0"/>
              <a:t>Щракнете върху иконата, за да добавите картина</a:t>
            </a:r>
            <a:endParaRPr lang="bg-BG" noProof="0" dirty="0"/>
          </a:p>
        </p:txBody>
      </p:sp>
      <p:sp>
        <p:nvSpPr>
          <p:cNvPr id="4" name="Контейнер за текст 3"/>
          <p:cNvSpPr>
            <a:spLocks noGrp="1"/>
          </p:cNvSpPr>
          <p:nvPr>
            <p:ph type="body" sz="half" idx="2"/>
          </p:nvPr>
        </p:nvSpPr>
        <p:spPr>
          <a:xfrm>
            <a:off x="608013" y="5410200"/>
            <a:ext cx="3962400" cy="762000"/>
          </a:xfrm>
        </p:spPr>
        <p:txBody>
          <a:bodyPr rtlCol="0">
            <a:normAutofit/>
          </a:bodyPr>
          <a:lstStyle>
            <a:lvl1pPr marL="0" indent="0" rtl="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bg-BG" noProof="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rtlCol="0"/>
          <a:lstStyle/>
          <a:p>
            <a:pPr rtl="0"/>
            <a:fld id="{B583AB78-0B20-461E-811D-CB7C1A31529D}" type="datetime1">
              <a:rPr lang="bg-BG" noProof="0" smtClean="0"/>
              <a:t>14.1.2025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7" name="Контейнер за номер на слайд 6"/>
          <p:cNvSpPr>
            <a:spLocks noGrp="1"/>
          </p:cNvSpPr>
          <p:nvPr>
            <p:ph type="sldNum" sz="quarter" idx="12"/>
          </p:nvPr>
        </p:nvSpPr>
        <p:spPr/>
        <p:txBody>
          <a:bodyPr rtlCol="0"/>
          <a:lstStyle/>
          <a:p>
            <a:pPr rtl="0"/>
            <a:fld id="{A3F31473-23EB-4724-8B59-FE6D21D89FA4}" type="slidenum">
              <a:rPr lang="bg-BG" noProof="0" smtClean="0"/>
              <a:t>‹#›</a:t>
            </a:fld>
            <a:endParaRPr lang="bg-BG" noProof="0" dirty="0"/>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pPr rtl="0"/>
            <a:r>
              <a:rPr lang="bg-BG" noProof="0" dirty="0"/>
              <a:t>Щракнете, за да редактирате стила на заглавието в образеца</a:t>
            </a:r>
          </a:p>
        </p:txBody>
      </p:sp>
      <p:sp>
        <p:nvSpPr>
          <p:cNvPr id="3" name="Контейнер за текст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rtl="0"/>
            <a:r>
              <a:rPr lang="bg-BG" noProof="0" dirty="0"/>
              <a:t>Редактиране на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дата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pPr rtl="0"/>
            <a:fld id="{20F41A8C-87CB-4DC8-B70D-4C9D242A6259}" type="datetime1">
              <a:rPr lang="bg-BG" noProof="0" smtClean="0"/>
              <a:t>14.1.2025 г.</a:t>
            </a:fld>
            <a:endParaRPr lang="bg-BG" noProof="0" dirty="0"/>
          </a:p>
        </p:txBody>
      </p:sp>
      <p:sp>
        <p:nvSpPr>
          <p:cNvPr id="5" name="Контейнер за долен колонтитул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2">
                    <a:lumMod val="65000"/>
                    <a:lumOff val="35000"/>
                  </a:schemeClr>
                </a:solidFill>
              </a:defRPr>
            </a:lvl1pPr>
          </a:lstStyle>
          <a:p>
            <a:pPr rtl="0"/>
            <a:r>
              <a:rPr lang="bg-BG" noProof="0" dirty="0"/>
              <a:t>Добавяне на долен </a:t>
            </a:r>
            <a:r>
              <a:rPr lang="bg-BG" noProof="0" dirty="0" err="1"/>
              <a:t>колонтитул</a:t>
            </a:r>
            <a:endParaRPr lang="bg-BG" noProof="0" dirty="0"/>
          </a:p>
        </p:txBody>
      </p:sp>
      <p:sp>
        <p:nvSpPr>
          <p:cNvPr id="6" name="Контейнер за номер на слайд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2">
                    <a:lumMod val="65000"/>
                    <a:lumOff val="35000"/>
                  </a:schemeClr>
                </a:solidFill>
              </a:defRPr>
            </a:lvl1pPr>
          </a:lstStyle>
          <a:p>
            <a:pPr rtl="0"/>
            <a:fld id="{A3F31473-23EB-4724-8B59-FE6D21D89FA4}" type="slidenum">
              <a:rPr lang="bg-BG" noProof="0" smtClean="0"/>
              <a:pPr rtl="0"/>
              <a:t>‹#›</a:t>
            </a:fld>
            <a:endParaRPr lang="bg-BG" noProof="0" dirty="0"/>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hyperlink" Target="https://eur-lex.europa.eu/legal-content/BG/TXT/HTML/?uri=CELEX:52020XC1208(01)&amp;from=EN"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rtlCol="0"/>
          <a:lstStyle/>
          <a:p>
            <a:pPr rtl="0"/>
            <a:r>
              <a:rPr lang="bg-BG" sz="4800" dirty="0"/>
              <a:t>ПРАВНИ АСПЕКТИ НА ЕЛЕКТРОННАТА ТЪРГОВИЯ</a:t>
            </a:r>
            <a:endParaRPr lang="bg-BG" dirty="0"/>
          </a:p>
        </p:txBody>
      </p:sp>
      <p:sp>
        <p:nvSpPr>
          <p:cNvPr id="3" name="Подзаглавие 2"/>
          <p:cNvSpPr>
            <a:spLocks noGrp="1"/>
          </p:cNvSpPr>
          <p:nvPr>
            <p:ph type="subTitle" idx="1"/>
          </p:nvPr>
        </p:nvSpPr>
        <p:spPr/>
        <p:txBody>
          <a:bodyPr rtlCol="0">
            <a:normAutofit fontScale="92500"/>
          </a:bodyPr>
          <a:lstStyle/>
          <a:p>
            <a:r>
              <a:rPr lang="bg-BG" sz="2400" dirty="0"/>
              <a:t>ПРОФ. Д-Р ТАНЯ ЙОСИФОВА – АДВОКАТ ОТ САК</a:t>
            </a:r>
          </a:p>
          <a:p>
            <a:endParaRPr lang="bg-BG" dirty="0"/>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72499A8-3EC8-445A-8B5E-7F6DAC56C844}"/>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Calibri" panose="020F0502020204030204" pitchFamily="34" charset="0"/>
              </a:rPr>
              <a:t>Задължения на търговеца/</a:t>
            </a:r>
            <a:br>
              <a:rPr lang="bg-BG" sz="3600" b="1" u="sng" dirty="0">
                <a:effectLst/>
                <a:latin typeface="Calibri" panose="020F0502020204030204" pitchFamily="34" charset="0"/>
                <a:ea typeface="Calibri" panose="020F0502020204030204" pitchFamily="34" charset="0"/>
                <a:cs typeface="Calibri" panose="020F0502020204030204" pitchFamily="34" charset="0"/>
              </a:rPr>
            </a:br>
            <a:r>
              <a:rPr lang="bg-BG" sz="3600" b="1" u="sng" dirty="0">
                <a:effectLst/>
                <a:latin typeface="Calibri" panose="020F0502020204030204" pitchFamily="34" charset="0"/>
                <a:ea typeface="Calibri" panose="020F0502020204030204" pitchFamily="34" charset="0"/>
                <a:cs typeface="Calibri" panose="020F0502020204030204" pitchFamily="34" charset="0"/>
              </a:rPr>
              <a:t>продавача – </a:t>
            </a:r>
            <a:br>
              <a:rPr lang="bg-BG" sz="3600" b="1" u="sng" dirty="0">
                <a:effectLst/>
                <a:latin typeface="Calibri" panose="020F0502020204030204" pitchFamily="34" charset="0"/>
                <a:ea typeface="Calibri" panose="020F0502020204030204" pitchFamily="34" charset="0"/>
                <a:cs typeface="Calibri" panose="020F0502020204030204" pitchFamily="34" charset="0"/>
              </a:rPr>
            </a:br>
            <a:r>
              <a:rPr lang="bg-BG" sz="3600" b="1" u="sng" dirty="0">
                <a:effectLst/>
                <a:latin typeface="Calibri" panose="020F0502020204030204" pitchFamily="34" charset="0"/>
                <a:ea typeface="Calibri" panose="020F0502020204030204" pitchFamily="34" charset="0"/>
                <a:cs typeface="Calibri" panose="020F0502020204030204" pitchFamily="34" charset="0"/>
              </a:rPr>
              <a:t>чл.8-11</a:t>
            </a:r>
            <a:endParaRPr lang="bg-BG" dirty="0"/>
          </a:p>
        </p:txBody>
      </p:sp>
      <p:sp>
        <p:nvSpPr>
          <p:cNvPr id="3" name="Контейнер за съдържание 2">
            <a:extLst>
              <a:ext uri="{FF2B5EF4-FFF2-40B4-BE49-F238E27FC236}">
                <a16:creationId xmlns:a16="http://schemas.microsoft.com/office/drawing/2014/main" id="{54D46077-3D85-46C3-9230-044BA86C4BAD}"/>
              </a:ext>
            </a:extLst>
          </p:cNvPr>
          <p:cNvSpPr>
            <a:spLocks noGrp="1"/>
          </p:cNvSpPr>
          <p:nvPr>
            <p:ph idx="1"/>
          </p:nvPr>
        </p:nvSpPr>
        <p:spPr/>
        <p:txBody>
          <a:bodyPr/>
          <a:lstStyle/>
          <a:p>
            <a:r>
              <a:rPr lang="bg-BG" sz="2800" dirty="0">
                <a:effectLst/>
                <a:latin typeface="Calibri" panose="020F0502020204030204" pitchFamily="34" charset="0"/>
                <a:ea typeface="Calibri" panose="020F0502020204030204" pitchFamily="34" charset="0"/>
                <a:cs typeface="Calibri" panose="020F0502020204030204" pitchFamily="34" charset="0"/>
              </a:rPr>
              <a:t>Цифровото съдържание и цифровите услуги или стоки, съдържащи такива елементи, трябва да отговарят на няколко изисквания:</a:t>
            </a:r>
          </a:p>
          <a:p>
            <a:r>
              <a:rPr lang="bg-BG" sz="2800" dirty="0">
                <a:effectLst/>
                <a:latin typeface="Calibri" panose="020F0502020204030204" pitchFamily="34" charset="0"/>
                <a:ea typeface="Calibri" panose="020F0502020204030204" pitchFamily="34" charset="0"/>
                <a:cs typeface="Calibri" panose="020F0502020204030204" pitchFamily="34" charset="0"/>
              </a:rPr>
              <a:t>- </a:t>
            </a:r>
            <a:r>
              <a:rPr lang="bg-BG" sz="2800" b="1" dirty="0">
                <a:effectLst/>
                <a:latin typeface="Calibri" panose="020F0502020204030204" pitchFamily="34" charset="0"/>
                <a:ea typeface="Calibri" panose="020F0502020204030204" pitchFamily="34" charset="0"/>
                <a:cs typeface="Calibri" panose="020F0502020204030204" pitchFamily="34" charset="0"/>
              </a:rPr>
              <a:t>на индивидуалните изисквания по договора;</a:t>
            </a:r>
          </a:p>
          <a:p>
            <a:r>
              <a:rPr lang="bg-BG" b="1" dirty="0">
                <a:latin typeface="Calibri" panose="020F0502020204030204" pitchFamily="34" charset="0"/>
                <a:cs typeface="Calibri" panose="020F0502020204030204" pitchFamily="34" charset="0"/>
              </a:rPr>
              <a:t>-</a:t>
            </a:r>
            <a:r>
              <a:rPr lang="bg-BG" sz="2800" dirty="0">
                <a:effectLst/>
                <a:latin typeface="Calibri" panose="020F0502020204030204" pitchFamily="34" charset="0"/>
                <a:ea typeface="Calibri" panose="020F0502020204030204" pitchFamily="34" charset="0"/>
                <a:cs typeface="Calibri" panose="020F0502020204030204" pitchFamily="34" charset="0"/>
              </a:rPr>
              <a:t> </a:t>
            </a:r>
            <a:r>
              <a:rPr lang="bg-BG" sz="2800" b="1" dirty="0">
                <a:effectLst/>
                <a:latin typeface="Calibri" panose="020F0502020204030204" pitchFamily="34" charset="0"/>
                <a:ea typeface="Calibri" panose="020F0502020204030204" pitchFamily="34" charset="0"/>
                <a:cs typeface="Calibri" panose="020F0502020204030204" pitchFamily="34" charset="0"/>
              </a:rPr>
              <a:t>на</a:t>
            </a:r>
            <a:r>
              <a:rPr lang="bg-BG" sz="2800" dirty="0">
                <a:effectLst/>
                <a:latin typeface="Calibri" panose="020F0502020204030204" pitchFamily="34" charset="0"/>
                <a:ea typeface="Calibri" panose="020F0502020204030204" pitchFamily="34" charset="0"/>
                <a:cs typeface="Calibri" panose="020F0502020204030204" pitchFamily="34" charset="0"/>
              </a:rPr>
              <a:t> </a:t>
            </a:r>
            <a:r>
              <a:rPr lang="bg-BG" sz="2800" b="1" dirty="0">
                <a:effectLst/>
                <a:latin typeface="Calibri" panose="020F0502020204030204" pitchFamily="34" charset="0"/>
                <a:ea typeface="Calibri" panose="020F0502020204030204" pitchFamily="34" charset="0"/>
                <a:cs typeface="Calibri" panose="020F0502020204030204" pitchFamily="34" charset="0"/>
              </a:rPr>
              <a:t>обективните изисквания на закона;</a:t>
            </a:r>
          </a:p>
          <a:p>
            <a:r>
              <a:rPr lang="bg-BG" b="1" dirty="0">
                <a:latin typeface="Calibri" panose="020F0502020204030204" pitchFamily="34" charset="0"/>
                <a:ea typeface="Calibri" panose="020F0502020204030204" pitchFamily="34" charset="0"/>
                <a:cs typeface="Calibri" panose="020F0502020204030204" pitchFamily="34" charset="0"/>
              </a:rPr>
              <a:t>-</a:t>
            </a:r>
            <a:r>
              <a:rPr lang="bg-BG" sz="2800" dirty="0">
                <a:effectLst/>
                <a:latin typeface="Calibri" panose="020F0502020204030204" pitchFamily="34" charset="0"/>
                <a:ea typeface="Calibri" panose="020F0502020204030204" pitchFamily="34" charset="0"/>
                <a:cs typeface="Calibri" panose="020F0502020204030204" pitchFamily="34" charset="0"/>
              </a:rPr>
              <a:t> </a:t>
            </a:r>
            <a:r>
              <a:rPr lang="bg-BG" sz="2800" b="1" dirty="0">
                <a:effectLst/>
                <a:latin typeface="Calibri" panose="020F0502020204030204" pitchFamily="34" charset="0"/>
                <a:ea typeface="Calibri" panose="020F0502020204030204" pitchFamily="34" charset="0"/>
                <a:cs typeface="Calibri" panose="020F0502020204030204" pitchFamily="34" charset="0"/>
              </a:rPr>
              <a:t>на изискванията за интегриране с цифровата среда на потребителя</a:t>
            </a:r>
            <a:r>
              <a:rPr lang="bg-BG" b="1" dirty="0">
                <a:latin typeface="Calibri" panose="020F0502020204030204" pitchFamily="34" charset="0"/>
                <a:ea typeface="Calibri" panose="020F0502020204030204" pitchFamily="34" charset="0"/>
                <a:cs typeface="Calibri" panose="020F0502020204030204" pitchFamily="34" charset="0"/>
              </a:rPr>
              <a:t>.</a:t>
            </a:r>
            <a:endParaRPr lang="bg-BG" sz="2800" b="1" dirty="0">
              <a:effectLst/>
              <a:latin typeface="Calibri" panose="020F0502020204030204" pitchFamily="34" charset="0"/>
              <a:ea typeface="Calibri" panose="020F0502020204030204" pitchFamily="34" charset="0"/>
              <a:cs typeface="Calibri" panose="020F0502020204030204" pitchFamily="34" charset="0"/>
            </a:endParaRPr>
          </a:p>
          <a:p>
            <a:endParaRPr lang="bg-BG" dirty="0"/>
          </a:p>
        </p:txBody>
      </p:sp>
      <p:sp>
        <p:nvSpPr>
          <p:cNvPr id="4" name="Текстов контейнер 3">
            <a:extLst>
              <a:ext uri="{FF2B5EF4-FFF2-40B4-BE49-F238E27FC236}">
                <a16:creationId xmlns:a16="http://schemas.microsoft.com/office/drawing/2014/main" id="{D2E1D168-9CEA-4CA5-B437-79357B305C8B}"/>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372058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F335F5D-06EC-4EF6-BFC0-0A4F6F7C26BC}"/>
              </a:ext>
            </a:extLst>
          </p:cNvPr>
          <p:cNvSpPr>
            <a:spLocks noGrp="1"/>
          </p:cNvSpPr>
          <p:nvPr>
            <p:ph type="title"/>
          </p:nvPr>
        </p:nvSpPr>
        <p:spPr/>
        <p:txBody>
          <a:bodyPr/>
          <a:lstStyle/>
          <a:p>
            <a:r>
              <a:rPr lang="bg-BG" sz="3600" b="1" u="sng" dirty="0"/>
              <a:t>Актуализации на цифровите стоки и услуги – чл.11, ал.2 и 3</a:t>
            </a:r>
            <a:br>
              <a:rPr lang="bg-BG" sz="3600" b="1" u="sng" dirty="0"/>
            </a:br>
            <a:endParaRPr lang="bg-BG" dirty="0"/>
          </a:p>
        </p:txBody>
      </p:sp>
      <p:sp>
        <p:nvSpPr>
          <p:cNvPr id="3" name="Контейнер за съдържание 2">
            <a:extLst>
              <a:ext uri="{FF2B5EF4-FFF2-40B4-BE49-F238E27FC236}">
                <a16:creationId xmlns:a16="http://schemas.microsoft.com/office/drawing/2014/main" id="{98E2B67B-D9F2-46E5-9D6A-CA87151047FF}"/>
              </a:ext>
            </a:extLst>
          </p:cNvPr>
          <p:cNvSpPr>
            <a:spLocks noGrp="1"/>
          </p:cNvSpPr>
          <p:nvPr>
            <p:ph idx="1"/>
          </p:nvPr>
        </p:nvSpPr>
        <p:spPr/>
        <p:txBody>
          <a:bodyPr>
            <a:normAutofit/>
          </a:bodyPr>
          <a:lstStyle/>
          <a:p>
            <a:r>
              <a:rPr lang="bg-BG" sz="2800" b="1" u="sng" dirty="0">
                <a:effectLst/>
                <a:ea typeface="Calibri" panose="020F0502020204030204" pitchFamily="34" charset="0"/>
              </a:rPr>
              <a:t>Задължения на търговеца:</a:t>
            </a:r>
          </a:p>
          <a:p>
            <a:r>
              <a:rPr lang="bg-BG" dirty="0">
                <a:ea typeface="Calibri" panose="020F0502020204030204" pitchFamily="34" charset="0"/>
              </a:rPr>
              <a:t>-своевременно да предоставя актуализации;</a:t>
            </a:r>
          </a:p>
          <a:p>
            <a:r>
              <a:rPr lang="bg-BG" sz="2800" dirty="0">
                <a:effectLst/>
                <a:ea typeface="Calibri" panose="020F0502020204030204" pitchFamily="34" charset="0"/>
              </a:rPr>
              <a:t>-да информира потребителя за последиците при </a:t>
            </a:r>
            <a:r>
              <a:rPr lang="bg-BG" sz="2800" dirty="0" err="1">
                <a:effectLst/>
                <a:ea typeface="Calibri" panose="020F0502020204030204" pitchFamily="34" charset="0"/>
              </a:rPr>
              <a:t>неизвършване</a:t>
            </a:r>
            <a:r>
              <a:rPr lang="bg-BG" sz="2800" dirty="0">
                <a:effectLst/>
                <a:ea typeface="Calibri" panose="020F0502020204030204" pitchFamily="34" charset="0"/>
              </a:rPr>
              <a:t> на актуализация.</a:t>
            </a:r>
          </a:p>
          <a:p>
            <a:r>
              <a:rPr lang="bg-BG" dirty="0">
                <a:ea typeface="Calibri" panose="020F0502020204030204" pitchFamily="34" charset="0"/>
              </a:rPr>
              <a:t>Търговецът не отговаря, когато липсата на инсталиране или неправилното инсталиране от потребителя не се дължат на пропуски в указанията за инсталиране.</a:t>
            </a:r>
            <a:endParaRPr lang="bg-BG" sz="2800" dirty="0">
              <a:effectLst/>
              <a:ea typeface="Calibri" panose="020F0502020204030204" pitchFamily="34" charset="0"/>
            </a:endParaRPr>
          </a:p>
          <a:p>
            <a:endParaRPr lang="bg-BG" dirty="0"/>
          </a:p>
        </p:txBody>
      </p:sp>
      <p:sp>
        <p:nvSpPr>
          <p:cNvPr id="4" name="Текстов контейнер 3">
            <a:extLst>
              <a:ext uri="{FF2B5EF4-FFF2-40B4-BE49-F238E27FC236}">
                <a16:creationId xmlns:a16="http://schemas.microsoft.com/office/drawing/2014/main" id="{357664D0-C334-4F6E-92C0-1836AFB03B24}"/>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201282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B31E1E7-B288-4112-8E15-74A41EF95A1E}"/>
              </a:ext>
            </a:extLst>
          </p:cNvPr>
          <p:cNvSpPr>
            <a:spLocks noGrp="1"/>
          </p:cNvSpPr>
          <p:nvPr>
            <p:ph type="title"/>
          </p:nvPr>
        </p:nvSpPr>
        <p:spPr/>
        <p:txBody>
          <a:bodyPr/>
          <a:lstStyle/>
          <a:p>
            <a:r>
              <a:rPr lang="bg-BG" sz="3600" b="1" u="sng" dirty="0"/>
              <a:t>Актуализации на цифровите стоки и услуги – чл.11, ал.2 и 3</a:t>
            </a:r>
            <a:br>
              <a:rPr lang="bg-BG" sz="3600" b="1" u="sng" dirty="0"/>
            </a:br>
            <a:endParaRPr lang="bg-BG" dirty="0"/>
          </a:p>
        </p:txBody>
      </p:sp>
      <p:sp>
        <p:nvSpPr>
          <p:cNvPr id="3" name="Контейнер за съдържание 2">
            <a:extLst>
              <a:ext uri="{FF2B5EF4-FFF2-40B4-BE49-F238E27FC236}">
                <a16:creationId xmlns:a16="http://schemas.microsoft.com/office/drawing/2014/main" id="{3704E80E-9B62-4E82-8162-1809A891640B}"/>
              </a:ext>
            </a:extLst>
          </p:cNvPr>
          <p:cNvSpPr>
            <a:spLocks noGrp="1"/>
          </p:cNvSpPr>
          <p:nvPr>
            <p:ph idx="1"/>
          </p:nvPr>
        </p:nvSpPr>
        <p:spPr/>
        <p:txBody>
          <a:bodyPr>
            <a:normAutofit/>
          </a:bodyPr>
          <a:lstStyle/>
          <a:p>
            <a:r>
              <a:rPr lang="bg-BG" sz="2800" b="1" u="sng" dirty="0">
                <a:effectLst/>
                <a:ea typeface="Calibri" panose="020F0502020204030204" pitchFamily="34" charset="0"/>
              </a:rPr>
              <a:t>Срокове за предоставяне на актуализации:</a:t>
            </a:r>
          </a:p>
          <a:p>
            <a:pPr marL="0" marR="0">
              <a:spcBef>
                <a:spcPts val="0"/>
              </a:spcBef>
              <a:spcAft>
                <a:spcPts val="0"/>
              </a:spcAft>
            </a:pPr>
            <a:r>
              <a:rPr lang="en-US" sz="2800" dirty="0">
                <a:effectLst/>
                <a:ea typeface="Times New Roman" panose="02020603050405020304" pitchFamily="18" charset="0"/>
              </a:rPr>
              <a:t>1. </a:t>
            </a:r>
            <a:r>
              <a:rPr lang="bg-BG" sz="2800" dirty="0">
                <a:effectLst/>
                <a:ea typeface="Times New Roman" panose="02020603050405020304" pitchFamily="18" charset="0"/>
              </a:rPr>
              <a:t>когато </a:t>
            </a:r>
            <a:r>
              <a:rPr lang="en-US" sz="2800" dirty="0" err="1">
                <a:effectLst/>
                <a:ea typeface="Times New Roman" panose="02020603050405020304" pitchFamily="18" charset="0"/>
              </a:rPr>
              <a:t>договорът</a:t>
            </a:r>
            <a:r>
              <a:rPr lang="en-US" sz="2800" dirty="0">
                <a:effectLst/>
                <a:ea typeface="Times New Roman" panose="02020603050405020304" pitchFamily="18" charset="0"/>
              </a:rPr>
              <a:t> </a:t>
            </a:r>
            <a:r>
              <a:rPr lang="en-US" sz="2800" dirty="0" err="1">
                <a:effectLst/>
                <a:ea typeface="Times New Roman" panose="02020603050405020304" pitchFamily="18" charset="0"/>
              </a:rPr>
              <a:t>предвижда</a:t>
            </a:r>
            <a:r>
              <a:rPr lang="en-US" sz="2800" dirty="0">
                <a:effectLst/>
                <a:ea typeface="Times New Roman" panose="02020603050405020304" pitchFamily="18" charset="0"/>
              </a:rPr>
              <a:t> </a:t>
            </a:r>
            <a:r>
              <a:rPr lang="en-US" sz="2800" b="1" dirty="0" err="1">
                <a:effectLst/>
                <a:ea typeface="Times New Roman" panose="02020603050405020304" pitchFamily="18" charset="0"/>
              </a:rPr>
              <a:t>непрекъснато</a:t>
            </a:r>
            <a:r>
              <a:rPr lang="en-US" sz="2800" b="1" dirty="0">
                <a:effectLst/>
                <a:ea typeface="Times New Roman" panose="02020603050405020304" pitchFamily="18" charset="0"/>
              </a:rPr>
              <a:t> </a:t>
            </a:r>
            <a:r>
              <a:rPr lang="en-US" sz="2800" dirty="0" err="1">
                <a:effectLst/>
                <a:ea typeface="Times New Roman" panose="02020603050405020304" pitchFamily="18" charset="0"/>
              </a:rPr>
              <a:t>предоставяне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a:t>
            </a:r>
            <a:r>
              <a:rPr lang="en-US" sz="2800" dirty="0">
                <a:effectLst/>
                <a:ea typeface="Times New Roman" panose="02020603050405020304" pitchFamily="18" charset="0"/>
              </a:rPr>
              <a:t> в </a:t>
            </a:r>
            <a:r>
              <a:rPr lang="en-US" sz="2800" dirty="0" err="1">
                <a:effectLst/>
                <a:ea typeface="Times New Roman" panose="02020603050405020304" pitchFamily="18" charset="0"/>
              </a:rPr>
              <a:t>рамките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определен</a:t>
            </a:r>
            <a:r>
              <a:rPr lang="en-US" sz="2800" dirty="0">
                <a:effectLst/>
                <a:ea typeface="Times New Roman" panose="02020603050405020304" pitchFamily="18" charset="0"/>
              </a:rPr>
              <a:t> </a:t>
            </a:r>
            <a:r>
              <a:rPr lang="en-US" sz="2800" dirty="0" err="1">
                <a:effectLst/>
                <a:ea typeface="Times New Roman" panose="02020603050405020304" pitchFamily="18" charset="0"/>
              </a:rPr>
              <a:t>срок</a:t>
            </a:r>
            <a:r>
              <a:rPr lang="bg-BG" sz="2800" dirty="0">
                <a:effectLst/>
                <a:ea typeface="Times New Roman" panose="02020603050405020304" pitchFamily="18" charset="0"/>
              </a:rPr>
              <a:t> – за същия период от време</a:t>
            </a:r>
            <a:r>
              <a:rPr lang="en-US" sz="2800" dirty="0">
                <a:effectLst/>
                <a:ea typeface="Times New Roman" panose="02020603050405020304" pitchFamily="18" charset="0"/>
              </a:rPr>
              <a:t>; </a:t>
            </a:r>
            <a:endParaRPr lang="bg-BG" sz="2800" dirty="0">
              <a:effectLst/>
              <a:ea typeface="Times New Roman" panose="02020603050405020304" pitchFamily="18" charset="0"/>
            </a:endParaRPr>
          </a:p>
          <a:p>
            <a:pPr marL="0" marR="0" indent="0">
              <a:spcBef>
                <a:spcPts val="0"/>
              </a:spcBef>
              <a:spcAft>
                <a:spcPts val="0"/>
              </a:spcAft>
              <a:buNone/>
            </a:pPr>
            <a:endParaRPr lang="bg-BG" sz="2800" dirty="0">
              <a:effectLst/>
              <a:ea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rPr>
              <a:t>2. </a:t>
            </a:r>
            <a:r>
              <a:rPr lang="en-US" sz="2800" dirty="0" err="1">
                <a:effectLst/>
                <a:ea typeface="Times New Roman" panose="02020603050405020304" pitchFamily="18" charset="0"/>
              </a:rPr>
              <a:t>когато</a:t>
            </a:r>
            <a:r>
              <a:rPr lang="en-US" sz="2800" dirty="0">
                <a:effectLst/>
                <a:ea typeface="Times New Roman" panose="02020603050405020304" pitchFamily="18" charset="0"/>
              </a:rPr>
              <a:t> </a:t>
            </a:r>
            <a:r>
              <a:rPr lang="en-US" sz="2800" dirty="0" err="1">
                <a:effectLst/>
                <a:ea typeface="Times New Roman" panose="02020603050405020304" pitchFamily="18" charset="0"/>
              </a:rPr>
              <a:t>договорът</a:t>
            </a:r>
            <a:r>
              <a:rPr lang="en-US" sz="2800" dirty="0">
                <a:effectLst/>
                <a:ea typeface="Times New Roman" panose="02020603050405020304" pitchFamily="18" charset="0"/>
              </a:rPr>
              <a:t> </a:t>
            </a:r>
            <a:r>
              <a:rPr lang="en-US" sz="2800" dirty="0" err="1">
                <a:effectLst/>
                <a:ea typeface="Times New Roman" panose="02020603050405020304" pitchFamily="18" charset="0"/>
              </a:rPr>
              <a:t>предвижда</a:t>
            </a:r>
            <a:r>
              <a:rPr lang="en-US" sz="2800" dirty="0">
                <a:effectLst/>
                <a:ea typeface="Times New Roman" panose="02020603050405020304" pitchFamily="18" charset="0"/>
              </a:rPr>
              <a:t> </a:t>
            </a:r>
            <a:r>
              <a:rPr lang="en-US" sz="2800" b="1" dirty="0" err="1">
                <a:effectLst/>
                <a:ea typeface="Times New Roman" panose="02020603050405020304" pitchFamily="18" charset="0"/>
              </a:rPr>
              <a:t>еднократно</a:t>
            </a:r>
            <a:r>
              <a:rPr lang="en-US" sz="2800" b="1" dirty="0">
                <a:effectLst/>
                <a:ea typeface="Times New Roman" panose="02020603050405020304" pitchFamily="18" charset="0"/>
              </a:rPr>
              <a:t> </a:t>
            </a:r>
            <a:r>
              <a:rPr lang="en-US" sz="2800" b="1" dirty="0" err="1">
                <a:effectLst/>
                <a:ea typeface="Times New Roman" panose="02020603050405020304" pitchFamily="18" charset="0"/>
              </a:rPr>
              <a:t>предоставяне</a:t>
            </a:r>
            <a:r>
              <a:rPr lang="en-US" sz="2800" b="1"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поредица</a:t>
            </a:r>
            <a:r>
              <a:rPr lang="en-US" sz="2800" dirty="0">
                <a:effectLst/>
                <a:ea typeface="Times New Roman" panose="02020603050405020304" pitchFamily="18" charset="0"/>
              </a:rPr>
              <a:t> </a:t>
            </a:r>
            <a:r>
              <a:rPr lang="en-US" sz="2800" dirty="0" err="1">
                <a:effectLst/>
                <a:ea typeface="Times New Roman" panose="02020603050405020304" pitchFamily="18" charset="0"/>
              </a:rPr>
              <a:t>от</a:t>
            </a:r>
            <a:r>
              <a:rPr lang="en-US" sz="2800" dirty="0">
                <a:effectLst/>
                <a:ea typeface="Times New Roman" panose="02020603050405020304" pitchFamily="18" charset="0"/>
              </a:rPr>
              <a:t> </a:t>
            </a:r>
            <a:r>
              <a:rPr lang="en-US" sz="2800" dirty="0" err="1">
                <a:effectLst/>
                <a:ea typeface="Times New Roman" panose="02020603050405020304" pitchFamily="18" charset="0"/>
              </a:rPr>
              <a:t>отделни</a:t>
            </a:r>
            <a:r>
              <a:rPr lang="en-US" sz="2800" dirty="0">
                <a:effectLst/>
                <a:ea typeface="Times New Roman" panose="02020603050405020304" pitchFamily="18" charset="0"/>
              </a:rPr>
              <a:t> </a:t>
            </a:r>
            <a:r>
              <a:rPr lang="en-US" sz="2800" dirty="0" err="1">
                <a:effectLst/>
                <a:ea typeface="Times New Roman" panose="02020603050405020304" pitchFamily="18" charset="0"/>
              </a:rPr>
              <a:t>действия</a:t>
            </a:r>
            <a:r>
              <a:rPr lang="en-US" sz="2800" dirty="0">
                <a:effectLst/>
                <a:ea typeface="Times New Roman" panose="02020603050405020304" pitchFamily="18" charset="0"/>
              </a:rPr>
              <a:t> </a:t>
            </a:r>
            <a:r>
              <a:rPr lang="en-US" sz="2800" dirty="0" err="1">
                <a:effectLst/>
                <a:ea typeface="Times New Roman" panose="02020603050405020304" pitchFamily="18" charset="0"/>
              </a:rPr>
              <a:t>по</a:t>
            </a:r>
            <a:r>
              <a:rPr lang="en-US" sz="2800" dirty="0">
                <a:effectLst/>
                <a:ea typeface="Times New Roman" panose="02020603050405020304" pitchFamily="18" charset="0"/>
              </a:rPr>
              <a:t> </a:t>
            </a:r>
            <a:r>
              <a:rPr lang="en-US" sz="2800" dirty="0" err="1">
                <a:effectLst/>
                <a:ea typeface="Times New Roman" panose="02020603050405020304" pitchFamily="18" charset="0"/>
              </a:rPr>
              <a:t>предоставяне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 - периода от време, през който </a:t>
            </a:r>
            <a:r>
              <a:rPr lang="en-US" sz="2800" dirty="0" err="1">
                <a:effectLst/>
                <a:ea typeface="Times New Roman" panose="02020603050405020304" pitchFamily="18" charset="0"/>
              </a:rPr>
              <a:t>потребителят</a:t>
            </a:r>
            <a:r>
              <a:rPr lang="en-US" sz="2800" dirty="0">
                <a:effectLst/>
                <a:ea typeface="Times New Roman" panose="02020603050405020304" pitchFamily="18" charset="0"/>
              </a:rPr>
              <a:t> </a:t>
            </a:r>
            <a:r>
              <a:rPr lang="en-US" sz="2800" dirty="0" err="1">
                <a:effectLst/>
                <a:ea typeface="Times New Roman" panose="02020603050405020304" pitchFamily="18" charset="0"/>
              </a:rPr>
              <a:t>може</a:t>
            </a:r>
            <a:r>
              <a:rPr lang="en-US" sz="2800" dirty="0">
                <a:effectLst/>
                <a:ea typeface="Times New Roman" panose="02020603050405020304" pitchFamily="18" charset="0"/>
              </a:rPr>
              <a:t> </a:t>
            </a:r>
            <a:r>
              <a:rPr lang="en-US" sz="2800" dirty="0" err="1">
                <a:effectLst/>
                <a:ea typeface="Times New Roman" panose="02020603050405020304" pitchFamily="18" charset="0"/>
              </a:rPr>
              <a:t>разумно</a:t>
            </a:r>
            <a:r>
              <a:rPr lang="en-US" sz="2800" dirty="0">
                <a:effectLst/>
                <a:ea typeface="Times New Roman" panose="02020603050405020304" pitchFamily="18" charset="0"/>
              </a:rPr>
              <a:t> </a:t>
            </a:r>
            <a:r>
              <a:rPr lang="en-US" sz="2800" dirty="0" err="1">
                <a:effectLst/>
                <a:ea typeface="Times New Roman" panose="02020603050405020304" pitchFamily="18" charset="0"/>
              </a:rPr>
              <a:t>да</a:t>
            </a:r>
            <a:r>
              <a:rPr lang="en-US" sz="2800" dirty="0">
                <a:effectLst/>
                <a:ea typeface="Times New Roman" panose="02020603050405020304" pitchFamily="18" charset="0"/>
              </a:rPr>
              <a:t> </a:t>
            </a:r>
            <a:r>
              <a:rPr lang="en-US" sz="2800" dirty="0" err="1">
                <a:effectLst/>
                <a:ea typeface="Times New Roman" panose="02020603050405020304" pitchFamily="18" charset="0"/>
              </a:rPr>
              <a:t>очаква</a:t>
            </a:r>
            <a:r>
              <a:rPr lang="bg-BG" sz="2800" dirty="0">
                <a:effectLst/>
                <a:ea typeface="Times New Roman" panose="02020603050405020304" pitchFamily="18" charset="0"/>
              </a:rPr>
              <a:t> актуализации.</a:t>
            </a:r>
            <a:endParaRPr lang="bg-BG" dirty="0"/>
          </a:p>
        </p:txBody>
      </p:sp>
      <p:sp>
        <p:nvSpPr>
          <p:cNvPr id="4" name="Текстов контейнер 3">
            <a:extLst>
              <a:ext uri="{FF2B5EF4-FFF2-40B4-BE49-F238E27FC236}">
                <a16:creationId xmlns:a16="http://schemas.microsoft.com/office/drawing/2014/main" id="{AD8AE4B6-BCBB-47F2-935A-4F05A9440227}"/>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64324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7DED1BB-16F1-4A95-B183-B6E07122D2AD}"/>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Calibri" panose="020F0502020204030204" pitchFamily="34" charset="0"/>
              </a:rPr>
              <a:t>Отговорност на търговеца -1</a:t>
            </a:r>
            <a:r>
              <a:rPr lang="bg-BG" sz="3600"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91AF126D-C10E-43D2-871B-401962757785}"/>
              </a:ext>
            </a:extLst>
          </p:cNvPr>
          <p:cNvSpPr>
            <a:spLocks noGrp="1"/>
          </p:cNvSpPr>
          <p:nvPr>
            <p:ph idx="1"/>
          </p:nvPr>
        </p:nvSpPr>
        <p:spPr/>
        <p:txBody>
          <a:bodyPr>
            <a:normAutofit lnSpcReduction="10000"/>
          </a:bodyPr>
          <a:lstStyle/>
          <a:p>
            <a:r>
              <a:rPr lang="bg-BG" sz="2800" b="1" dirty="0">
                <a:effectLst/>
                <a:latin typeface="Calibri" panose="020F0502020204030204" pitchFamily="34" charset="0"/>
                <a:ea typeface="Calibri" panose="020F0502020204030204" pitchFamily="34" charset="0"/>
                <a:cs typeface="Calibri" panose="020F0502020204030204" pitchFamily="34" charset="0"/>
              </a:rPr>
              <a:t>-</a:t>
            </a:r>
            <a:r>
              <a:rPr lang="bg-BG" sz="2800" dirty="0">
                <a:effectLst/>
                <a:latin typeface="Calibri" panose="020F0502020204030204" pitchFamily="34" charset="0"/>
                <a:ea typeface="Calibri" panose="020F0502020204030204" pitchFamily="34" charset="0"/>
                <a:cs typeface="Calibri" panose="020F0502020204030204" pitchFamily="34" charset="0"/>
              </a:rPr>
              <a:t>за всяко </a:t>
            </a:r>
            <a:r>
              <a:rPr lang="bg-BG" sz="2800" b="1" dirty="0" err="1">
                <a:effectLst/>
                <a:latin typeface="Calibri" panose="020F0502020204030204" pitchFamily="34" charset="0"/>
                <a:ea typeface="Calibri" panose="020F0502020204030204" pitchFamily="34" charset="0"/>
                <a:cs typeface="Calibri" panose="020F0502020204030204" pitchFamily="34" charset="0"/>
              </a:rPr>
              <a:t>непредоставяне</a:t>
            </a:r>
            <a:r>
              <a:rPr lang="bg-BG" sz="2800" dirty="0">
                <a:effectLst/>
                <a:latin typeface="Calibri" panose="020F0502020204030204" pitchFamily="34" charset="0"/>
                <a:ea typeface="Calibri" panose="020F0502020204030204" pitchFamily="34" charset="0"/>
                <a:cs typeface="Calibri" panose="020F0502020204030204" pitchFamily="34" charset="0"/>
              </a:rPr>
              <a:t> на ЦС/ЦУ;</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r>
              <a:rPr lang="bg-BG" sz="2800" dirty="0">
                <a:effectLst/>
                <a:latin typeface="Calibri" panose="020F0502020204030204" pitchFamily="34" charset="0"/>
                <a:ea typeface="Calibri" panose="020F0502020204030204" pitchFamily="34" charset="0"/>
                <a:cs typeface="Calibri" panose="020F0502020204030204" pitchFamily="34" charset="0"/>
              </a:rPr>
              <a:t>-за всяко </a:t>
            </a:r>
            <a:r>
              <a:rPr lang="bg-BG" sz="2800" b="1" dirty="0">
                <a:effectLst/>
                <a:latin typeface="Calibri" panose="020F0502020204030204" pitchFamily="34" charset="0"/>
                <a:ea typeface="Calibri" panose="020F0502020204030204" pitchFamily="34" charset="0"/>
                <a:cs typeface="Calibri" panose="020F0502020204030204" pitchFamily="34" charset="0"/>
              </a:rPr>
              <a:t>несъответствие</a:t>
            </a:r>
            <a:r>
              <a:rPr lang="bg-BG" sz="2800" dirty="0">
                <a:effectLst/>
                <a:latin typeface="Calibri" panose="020F0502020204030204" pitchFamily="34" charset="0"/>
                <a:ea typeface="Calibri" panose="020F0502020204030204" pitchFamily="34" charset="0"/>
                <a:cs typeface="Times New Roman" panose="02020603050405020304" pitchFamily="18" charset="0"/>
              </a:rPr>
              <a:t>, произтичащо от неправилно интегриране на ЦС/ЦУ в цифровата среда на потребителя;</a:t>
            </a:r>
          </a:p>
          <a:p>
            <a:r>
              <a:rPr lang="bg-BG" sz="2800" dirty="0">
                <a:effectLst/>
                <a:latin typeface="Calibri" panose="020F0502020204030204" pitchFamily="34" charset="0"/>
                <a:ea typeface="Calibri" panose="020F0502020204030204" pitchFamily="34" charset="0"/>
                <a:cs typeface="Times New Roman" panose="02020603050405020304" pitchFamily="18" charset="0"/>
              </a:rPr>
              <a:t>Търговецът не носи отговорност, когато докаже, че цифровата среда на потребителя не е съвместима с техническите изисквания на цифровото съдържание или цифровата услуга и когато търговецът е уведомил потребителя за тези изисквания по ясен и разбираем начин преди сключването на договора – чл.15, ал.4</a:t>
            </a:r>
            <a:endParaRPr lang="bg-BG" dirty="0"/>
          </a:p>
        </p:txBody>
      </p:sp>
      <p:sp>
        <p:nvSpPr>
          <p:cNvPr id="4" name="Текстов контейнер 3">
            <a:extLst>
              <a:ext uri="{FF2B5EF4-FFF2-40B4-BE49-F238E27FC236}">
                <a16:creationId xmlns:a16="http://schemas.microsoft.com/office/drawing/2014/main" id="{660D039D-D5CF-4CAF-94BF-EC8FF3C766C4}"/>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306812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D1499E1-94CB-421A-8250-4AA2252B8BAB}"/>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Calibri" panose="020F0502020204030204" pitchFamily="34" charset="0"/>
              </a:rPr>
              <a:t>Отговорност на търговеца - 2</a:t>
            </a:r>
            <a:r>
              <a:rPr lang="bg-BG" sz="3600"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75EC320B-1968-4D84-8840-B4165692FCD1}"/>
              </a:ext>
            </a:extLst>
          </p:cNvPr>
          <p:cNvSpPr>
            <a:spLocks noGrp="1"/>
          </p:cNvSpPr>
          <p:nvPr>
            <p:ph idx="1"/>
          </p:nvPr>
        </p:nvSpPr>
        <p:spPr/>
        <p:txBody>
          <a:bodyPr>
            <a:normAutofit fontScale="92500" lnSpcReduction="20000"/>
          </a:bodyPr>
          <a:lstStyle/>
          <a:p>
            <a:r>
              <a:rPr lang="bg-BG" sz="2800" b="1" u="sng" dirty="0"/>
              <a:t>Пряк и </a:t>
            </a:r>
            <a:r>
              <a:rPr lang="bg-BG" sz="2800" b="1" u="sng" dirty="0" err="1"/>
              <a:t>регресен</a:t>
            </a:r>
            <a:r>
              <a:rPr lang="bg-BG" sz="2800" b="1" u="sng" dirty="0"/>
              <a:t> иск на търговеца</a:t>
            </a:r>
          </a:p>
          <a:p>
            <a:r>
              <a:rPr lang="bg-BG" sz="2800" dirty="0"/>
              <a:t>Чл.22 - </a:t>
            </a:r>
            <a:r>
              <a:rPr lang="en-US" sz="2800" dirty="0" err="1">
                <a:effectLst/>
                <a:ea typeface="Times New Roman" panose="02020603050405020304" pitchFamily="18" charset="0"/>
              </a:rPr>
              <a:t>Търговецът</a:t>
            </a:r>
            <a:r>
              <a:rPr lang="en-US" sz="2800" dirty="0">
                <a:effectLst/>
                <a:ea typeface="Times New Roman" panose="02020603050405020304" pitchFamily="18" charset="0"/>
              </a:rPr>
              <a:t>, </a:t>
            </a:r>
            <a:r>
              <a:rPr lang="en-US" sz="2800" dirty="0" err="1">
                <a:effectLst/>
                <a:ea typeface="Times New Roman" panose="02020603050405020304" pitchFamily="18" charset="0"/>
              </a:rPr>
              <a:t>който</a:t>
            </a:r>
            <a:r>
              <a:rPr lang="en-US" sz="2800" dirty="0">
                <a:effectLst/>
                <a:ea typeface="Times New Roman" panose="02020603050405020304" pitchFamily="18" charset="0"/>
              </a:rPr>
              <a:t> </a:t>
            </a:r>
            <a:r>
              <a:rPr lang="en-US" sz="2800" dirty="0" err="1">
                <a:effectLst/>
                <a:ea typeface="Times New Roman" panose="02020603050405020304" pitchFamily="18" charset="0"/>
              </a:rPr>
              <a:t>отговаря</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непредоставяне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несъответствие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a:t>
            </a:r>
            <a:r>
              <a:rPr lang="en-US" sz="2800" dirty="0">
                <a:effectLst/>
                <a:ea typeface="Times New Roman" panose="02020603050405020304" pitchFamily="18" charset="0"/>
              </a:rPr>
              <a:t>, </a:t>
            </a:r>
            <a:r>
              <a:rPr lang="en-US" sz="2800" dirty="0" err="1">
                <a:effectLst/>
                <a:ea typeface="Times New Roman" panose="02020603050405020304" pitchFamily="18" charset="0"/>
              </a:rPr>
              <a:t>дължащо</a:t>
            </a:r>
            <a:r>
              <a:rPr lang="en-US" sz="2800" dirty="0">
                <a:effectLst/>
                <a:ea typeface="Times New Roman" panose="02020603050405020304" pitchFamily="18" charset="0"/>
              </a:rPr>
              <a:t> </a:t>
            </a:r>
            <a:r>
              <a:rPr lang="en-US" sz="2800" dirty="0" err="1">
                <a:effectLst/>
                <a:ea typeface="Times New Roman" panose="02020603050405020304" pitchFamily="18" charset="0"/>
              </a:rPr>
              <a:t>се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действие</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бездействие</a:t>
            </a:r>
            <a:r>
              <a:rPr lang="en-US" sz="2800" dirty="0">
                <a:effectLst/>
                <a:ea typeface="Times New Roman" panose="02020603050405020304" pitchFamily="18" charset="0"/>
              </a:rPr>
              <a:t> </a:t>
            </a:r>
            <a:r>
              <a:rPr lang="en-US" sz="2800" dirty="0" err="1">
                <a:effectLst/>
                <a:ea typeface="Times New Roman" panose="02020603050405020304" pitchFamily="18" charset="0"/>
              </a:rPr>
              <a:t>от</a:t>
            </a:r>
            <a:r>
              <a:rPr lang="en-US" sz="2800" dirty="0">
                <a:effectLst/>
                <a:ea typeface="Times New Roman" panose="02020603050405020304" pitchFamily="18" charset="0"/>
              </a:rPr>
              <a:t> </a:t>
            </a:r>
            <a:r>
              <a:rPr lang="en-US" sz="2800" dirty="0" err="1">
                <a:effectLst/>
                <a:ea typeface="Times New Roman" panose="02020603050405020304" pitchFamily="18" charset="0"/>
              </a:rPr>
              <a:t>страна</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лице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предходен</a:t>
            </a:r>
            <a:r>
              <a:rPr lang="en-US" sz="2800" dirty="0">
                <a:effectLst/>
                <a:ea typeface="Times New Roman" panose="02020603050405020304" pitchFamily="18" charset="0"/>
              </a:rPr>
              <a:t> </a:t>
            </a:r>
            <a:r>
              <a:rPr lang="en-US" sz="2800" dirty="0" err="1">
                <a:effectLst/>
                <a:ea typeface="Times New Roman" panose="02020603050405020304" pitchFamily="18" charset="0"/>
              </a:rPr>
              <a:t>етап</a:t>
            </a:r>
            <a:r>
              <a:rPr lang="en-US" sz="2800" dirty="0">
                <a:effectLst/>
                <a:ea typeface="Times New Roman" panose="02020603050405020304" pitchFamily="18" charset="0"/>
              </a:rPr>
              <a:t> </a:t>
            </a:r>
            <a:r>
              <a:rPr lang="en-US" sz="2800" dirty="0" err="1">
                <a:effectLst/>
                <a:ea typeface="Times New Roman" panose="02020603050405020304" pitchFamily="18" charset="0"/>
              </a:rPr>
              <a:t>по</a:t>
            </a:r>
            <a:r>
              <a:rPr lang="en-US" sz="2800" dirty="0">
                <a:effectLst/>
                <a:ea typeface="Times New Roman" panose="02020603050405020304" pitchFamily="18" charset="0"/>
              </a:rPr>
              <a:t> </a:t>
            </a:r>
            <a:r>
              <a:rPr lang="en-US" sz="2800" dirty="0" err="1">
                <a:effectLst/>
                <a:ea typeface="Times New Roman" panose="02020603050405020304" pitchFamily="18" charset="0"/>
              </a:rPr>
              <a:t>веригата</a:t>
            </a:r>
            <a:r>
              <a:rPr lang="en-US" sz="2800" dirty="0">
                <a:effectLst/>
                <a:ea typeface="Times New Roman" panose="02020603050405020304" pitchFamily="18" charset="0"/>
              </a:rPr>
              <a:t> </a:t>
            </a:r>
            <a:r>
              <a:rPr lang="en-US" sz="2800" dirty="0" err="1">
                <a:effectLst/>
                <a:ea typeface="Times New Roman" panose="02020603050405020304" pitchFamily="18" charset="0"/>
              </a:rPr>
              <a:t>от</a:t>
            </a:r>
            <a:r>
              <a:rPr lang="en-US" sz="2800" dirty="0">
                <a:effectLst/>
                <a:ea typeface="Times New Roman" panose="02020603050405020304" pitchFamily="18" charset="0"/>
              </a:rPr>
              <a:t> </a:t>
            </a:r>
            <a:r>
              <a:rPr lang="en-US" sz="2800" dirty="0" err="1">
                <a:effectLst/>
                <a:ea typeface="Times New Roman" panose="02020603050405020304" pitchFamily="18" charset="0"/>
              </a:rPr>
              <a:t>търговски</a:t>
            </a:r>
            <a:r>
              <a:rPr lang="en-US" sz="2800" dirty="0">
                <a:effectLst/>
                <a:ea typeface="Times New Roman" panose="02020603050405020304" pitchFamily="18" charset="0"/>
              </a:rPr>
              <a:t> </a:t>
            </a:r>
            <a:r>
              <a:rPr lang="en-US" sz="2800" dirty="0" err="1">
                <a:effectLst/>
                <a:ea typeface="Times New Roman" panose="02020603050405020304" pitchFamily="18" charset="0"/>
              </a:rPr>
              <a:t>сделки</a:t>
            </a:r>
            <a:r>
              <a:rPr lang="en-US" sz="2800" dirty="0">
                <a:effectLst/>
                <a:ea typeface="Times New Roman" panose="02020603050405020304" pitchFamily="18" charset="0"/>
              </a:rPr>
              <a:t>, </a:t>
            </a:r>
            <a:r>
              <a:rPr lang="en-US" sz="2800" dirty="0" err="1">
                <a:effectLst/>
                <a:ea typeface="Times New Roman" panose="02020603050405020304" pitchFamily="18" charset="0"/>
              </a:rPr>
              <a:t>има</a:t>
            </a:r>
            <a:r>
              <a:rPr lang="en-US" sz="2800" dirty="0">
                <a:effectLst/>
                <a:ea typeface="Times New Roman" panose="02020603050405020304" pitchFamily="18" charset="0"/>
              </a:rPr>
              <a:t> </a:t>
            </a:r>
            <a:r>
              <a:rPr lang="en-US" sz="2800" dirty="0" err="1">
                <a:effectLst/>
                <a:ea typeface="Times New Roman" panose="02020603050405020304" pitchFamily="18" charset="0"/>
              </a:rPr>
              <a:t>право</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иск</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обезщетение</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претърпени</a:t>
            </a:r>
            <a:r>
              <a:rPr lang="en-US" sz="2800" dirty="0">
                <a:effectLst/>
                <a:ea typeface="Times New Roman" panose="02020603050405020304" pitchFamily="18" charset="0"/>
              </a:rPr>
              <a:t> </a:t>
            </a:r>
            <a:r>
              <a:rPr lang="en-US" sz="2800" dirty="0" err="1">
                <a:effectLst/>
                <a:ea typeface="Times New Roman" panose="02020603050405020304" pitchFamily="18" charset="0"/>
              </a:rPr>
              <a:t>вреди</a:t>
            </a:r>
            <a:r>
              <a:rPr lang="en-US" sz="2800" dirty="0">
                <a:effectLst/>
                <a:ea typeface="Times New Roman" panose="02020603050405020304" pitchFamily="18" charset="0"/>
              </a:rPr>
              <a:t> </a:t>
            </a:r>
            <a:r>
              <a:rPr lang="en-US" sz="2800" dirty="0" err="1">
                <a:effectLst/>
                <a:ea typeface="Times New Roman" panose="02020603050405020304" pitchFamily="18" charset="0"/>
              </a:rPr>
              <a:t>срещу</a:t>
            </a:r>
            <a:r>
              <a:rPr lang="en-US" sz="2800" dirty="0">
                <a:effectLst/>
                <a:ea typeface="Times New Roman" panose="02020603050405020304" pitchFamily="18" charset="0"/>
              </a:rPr>
              <a:t> </a:t>
            </a:r>
            <a:r>
              <a:rPr lang="en-US" sz="2800" dirty="0" err="1">
                <a:effectLst/>
                <a:ea typeface="Times New Roman" panose="02020603050405020304" pitchFamily="18" charset="0"/>
              </a:rPr>
              <a:t>лицето</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лицата</a:t>
            </a:r>
            <a:r>
              <a:rPr lang="en-US" sz="2800" dirty="0">
                <a:effectLst/>
                <a:ea typeface="Times New Roman" panose="02020603050405020304" pitchFamily="18" charset="0"/>
              </a:rPr>
              <a:t>, </a:t>
            </a:r>
            <a:r>
              <a:rPr lang="en-US" sz="2800" dirty="0" err="1">
                <a:effectLst/>
                <a:ea typeface="Times New Roman" panose="02020603050405020304" pitchFamily="18" charset="0"/>
              </a:rPr>
              <a:t>които</a:t>
            </a:r>
            <a:r>
              <a:rPr lang="en-US" sz="2800" dirty="0">
                <a:effectLst/>
                <a:ea typeface="Times New Roman" panose="02020603050405020304" pitchFamily="18" charset="0"/>
              </a:rPr>
              <a:t> </a:t>
            </a:r>
            <a:r>
              <a:rPr lang="en-US" sz="2800" dirty="0" err="1">
                <a:effectLst/>
                <a:ea typeface="Times New Roman" panose="02020603050405020304" pitchFamily="18" charset="0"/>
              </a:rPr>
              <a:t>са</a:t>
            </a:r>
            <a:r>
              <a:rPr lang="en-US" sz="2800" dirty="0">
                <a:effectLst/>
                <a:ea typeface="Times New Roman" panose="02020603050405020304" pitchFamily="18" charset="0"/>
              </a:rPr>
              <a:t> </a:t>
            </a:r>
            <a:r>
              <a:rPr lang="en-US" sz="2800" dirty="0" err="1">
                <a:effectLst/>
                <a:ea typeface="Times New Roman" panose="02020603050405020304" pitchFamily="18" charset="0"/>
              </a:rPr>
              <a:t>отговорни</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непредоставяне</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несъответствие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a:t>
            </a:r>
            <a:r>
              <a:rPr lang="en-US" sz="2800" dirty="0">
                <a:effectLst/>
                <a:ea typeface="Times New Roman" panose="02020603050405020304" pitchFamily="18" charset="0"/>
              </a:rPr>
              <a:t>, </a:t>
            </a:r>
            <a:r>
              <a:rPr lang="en-US" sz="2800" dirty="0" err="1">
                <a:effectLst/>
                <a:ea typeface="Times New Roman" panose="02020603050405020304" pitchFamily="18" charset="0"/>
              </a:rPr>
              <a:t>ако</a:t>
            </a:r>
            <a:r>
              <a:rPr lang="en-US" sz="2800" dirty="0">
                <a:effectLst/>
                <a:ea typeface="Times New Roman" panose="02020603050405020304" pitchFamily="18" charset="0"/>
              </a:rPr>
              <a:t> </a:t>
            </a:r>
            <a:r>
              <a:rPr lang="en-US" sz="2800" dirty="0" err="1">
                <a:effectLst/>
                <a:ea typeface="Times New Roman" panose="02020603050405020304" pitchFamily="18" charset="0"/>
              </a:rPr>
              <a:t>се</a:t>
            </a:r>
            <a:r>
              <a:rPr lang="en-US" sz="2800" dirty="0">
                <a:effectLst/>
                <a:ea typeface="Times New Roman" panose="02020603050405020304" pitchFamily="18" charset="0"/>
              </a:rPr>
              <a:t> </a:t>
            </a:r>
            <a:r>
              <a:rPr lang="en-US" sz="2800" dirty="0" err="1">
                <a:effectLst/>
                <a:ea typeface="Times New Roman" panose="02020603050405020304" pitchFamily="18" charset="0"/>
              </a:rPr>
              <a:t>намира</a:t>
            </a:r>
            <a:r>
              <a:rPr lang="en-US" sz="2800" dirty="0">
                <a:effectLst/>
                <a:ea typeface="Times New Roman" panose="02020603050405020304" pitchFamily="18" charset="0"/>
              </a:rPr>
              <a:t> </a:t>
            </a:r>
            <a:r>
              <a:rPr lang="en-US" sz="2800" b="1" dirty="0">
                <a:effectLst/>
                <a:ea typeface="Times New Roman" panose="02020603050405020304" pitchFamily="18" charset="0"/>
              </a:rPr>
              <a:t>в </a:t>
            </a:r>
            <a:r>
              <a:rPr lang="en-US" sz="2800" b="1" dirty="0" err="1">
                <a:effectLst/>
                <a:ea typeface="Times New Roman" panose="02020603050405020304" pitchFamily="18" charset="0"/>
              </a:rPr>
              <a:t>пряка</a:t>
            </a:r>
            <a:r>
              <a:rPr lang="en-US" sz="2800" b="1" dirty="0">
                <a:effectLst/>
                <a:ea typeface="Times New Roman" panose="02020603050405020304" pitchFamily="18" charset="0"/>
              </a:rPr>
              <a:t> </a:t>
            </a:r>
            <a:r>
              <a:rPr lang="en-US" sz="2800" b="1" dirty="0" err="1">
                <a:effectLst/>
                <a:ea typeface="Times New Roman" panose="02020603050405020304" pitchFamily="18" charset="0"/>
              </a:rPr>
              <a:t>или</a:t>
            </a:r>
            <a:r>
              <a:rPr lang="en-US" sz="2800" b="1" dirty="0">
                <a:effectLst/>
                <a:ea typeface="Times New Roman" panose="02020603050405020304" pitchFamily="18" charset="0"/>
              </a:rPr>
              <a:t> </a:t>
            </a:r>
            <a:r>
              <a:rPr lang="en-US" sz="2800" b="1" dirty="0" err="1">
                <a:effectLst/>
                <a:ea typeface="Times New Roman" panose="02020603050405020304" pitchFamily="18" charset="0"/>
              </a:rPr>
              <a:t>косвена</a:t>
            </a:r>
            <a:r>
              <a:rPr lang="en-US" sz="2800" b="1" dirty="0">
                <a:effectLst/>
                <a:ea typeface="Times New Roman" panose="02020603050405020304" pitchFamily="18" charset="0"/>
              </a:rPr>
              <a:t> </a:t>
            </a:r>
            <a:r>
              <a:rPr lang="en-US" sz="2800" b="1" dirty="0" err="1">
                <a:effectLst/>
                <a:ea typeface="Times New Roman" panose="02020603050405020304" pitchFamily="18" charset="0"/>
              </a:rPr>
              <a:t>договорна</a:t>
            </a:r>
            <a:r>
              <a:rPr lang="en-US" sz="2800" b="1" dirty="0">
                <a:effectLst/>
                <a:ea typeface="Times New Roman" panose="02020603050405020304" pitchFamily="18" charset="0"/>
              </a:rPr>
              <a:t> </a:t>
            </a:r>
            <a:r>
              <a:rPr lang="en-US" sz="2800" b="1" dirty="0" err="1">
                <a:effectLst/>
                <a:ea typeface="Times New Roman" panose="02020603050405020304" pitchFamily="18" charset="0"/>
              </a:rPr>
              <a:t>връзка</a:t>
            </a:r>
            <a:r>
              <a:rPr lang="en-US" sz="2800" b="1" dirty="0">
                <a:effectLst/>
                <a:ea typeface="Times New Roman" panose="02020603050405020304" pitchFamily="18" charset="0"/>
              </a:rPr>
              <a:t> </a:t>
            </a:r>
            <a:r>
              <a:rPr lang="en-US" sz="2800" dirty="0">
                <a:effectLst/>
                <a:ea typeface="Times New Roman" panose="02020603050405020304" pitchFamily="18" charset="0"/>
              </a:rPr>
              <a:t>с </a:t>
            </a:r>
            <a:r>
              <a:rPr lang="en-US" sz="2800" dirty="0" err="1">
                <a:effectLst/>
                <a:ea typeface="Times New Roman" panose="02020603050405020304" pitchFamily="18" charset="0"/>
              </a:rPr>
              <a:t>това</a:t>
            </a:r>
            <a:r>
              <a:rPr lang="en-US" sz="2800" dirty="0">
                <a:effectLst/>
                <a:ea typeface="Times New Roman" panose="02020603050405020304" pitchFamily="18" charset="0"/>
              </a:rPr>
              <a:t> </a:t>
            </a:r>
            <a:r>
              <a:rPr lang="en-US" sz="2800" dirty="0" err="1">
                <a:effectLst/>
                <a:ea typeface="Times New Roman" panose="02020603050405020304" pitchFamily="18" charset="0"/>
              </a:rPr>
              <a:t>лице</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с </a:t>
            </a:r>
            <a:r>
              <a:rPr lang="en-US" sz="2800" dirty="0" err="1">
                <a:effectLst/>
                <a:ea typeface="Times New Roman" panose="02020603050405020304" pitchFamily="18" charset="0"/>
              </a:rPr>
              <a:t>тези</a:t>
            </a:r>
            <a:r>
              <a:rPr lang="en-US" sz="2800" dirty="0">
                <a:effectLst/>
                <a:ea typeface="Times New Roman" panose="02020603050405020304" pitchFamily="18" charset="0"/>
              </a:rPr>
              <a:t> </a:t>
            </a:r>
            <a:r>
              <a:rPr lang="en-US" sz="2800" dirty="0" err="1">
                <a:effectLst/>
                <a:ea typeface="Times New Roman" panose="02020603050405020304" pitchFamily="18" charset="0"/>
              </a:rPr>
              <a:t>лица</a:t>
            </a:r>
            <a:r>
              <a:rPr lang="en-US" sz="2800" dirty="0">
                <a:effectLst/>
                <a:ea typeface="Times New Roman" panose="02020603050405020304" pitchFamily="18" charset="0"/>
              </a:rPr>
              <a:t>, </a:t>
            </a:r>
            <a:r>
              <a:rPr lang="en-US" sz="2800" dirty="0" err="1">
                <a:effectLst/>
                <a:ea typeface="Times New Roman" panose="02020603050405020304" pitchFamily="18" charset="0"/>
              </a:rPr>
              <a:t>както</a:t>
            </a:r>
            <a:r>
              <a:rPr lang="en-US" sz="2800" dirty="0">
                <a:effectLst/>
                <a:ea typeface="Times New Roman" panose="02020603050405020304" pitchFamily="18" charset="0"/>
              </a:rPr>
              <a:t> и </a:t>
            </a:r>
            <a:r>
              <a:rPr lang="en-US" sz="2800" dirty="0" err="1">
                <a:effectLst/>
                <a:ea typeface="Times New Roman" panose="02020603050405020304" pitchFamily="18" charset="0"/>
              </a:rPr>
              <a:t>срещу</a:t>
            </a:r>
            <a:r>
              <a:rPr lang="en-US" sz="2800" dirty="0">
                <a:effectLst/>
                <a:ea typeface="Times New Roman" panose="02020603050405020304" pitchFamily="18" charset="0"/>
              </a:rPr>
              <a:t> </a:t>
            </a:r>
            <a:r>
              <a:rPr lang="en-US" sz="2800" dirty="0" err="1">
                <a:effectLst/>
                <a:ea typeface="Times New Roman" panose="02020603050405020304" pitchFamily="18" charset="0"/>
              </a:rPr>
              <a:t>разработчика</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a:t>
            </a:r>
            <a:r>
              <a:rPr lang="en-US" sz="2800" dirty="0">
                <a:effectLst/>
                <a:ea typeface="Times New Roman" panose="02020603050405020304" pitchFamily="18" charset="0"/>
              </a:rPr>
              <a:t>, </a:t>
            </a:r>
            <a:r>
              <a:rPr lang="en-US" sz="2800" dirty="0" err="1">
                <a:effectLst/>
                <a:ea typeface="Times New Roman" panose="02020603050405020304" pitchFamily="18" charset="0"/>
              </a:rPr>
              <a:t>когато</a:t>
            </a:r>
            <a:r>
              <a:rPr lang="en-US" sz="2800" dirty="0">
                <a:effectLst/>
                <a:ea typeface="Times New Roman" panose="02020603050405020304" pitchFamily="18" charset="0"/>
              </a:rPr>
              <a:t> </a:t>
            </a:r>
            <a:r>
              <a:rPr lang="en-US" sz="2800" dirty="0" err="1">
                <a:effectLst/>
                <a:ea typeface="Times New Roman" panose="02020603050405020304" pitchFamily="18" charset="0"/>
              </a:rPr>
              <a:t>той</a:t>
            </a:r>
            <a:r>
              <a:rPr lang="en-US" sz="2800" dirty="0">
                <a:effectLst/>
                <a:ea typeface="Times New Roman" panose="02020603050405020304" pitchFamily="18" charset="0"/>
              </a:rPr>
              <a:t> </a:t>
            </a:r>
            <a:r>
              <a:rPr lang="en-US" sz="2800" dirty="0" err="1">
                <a:effectLst/>
                <a:ea typeface="Times New Roman" panose="02020603050405020304" pitchFamily="18" charset="0"/>
              </a:rPr>
              <a:t>отговаря</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непредоставянето</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несъответствието</a:t>
            </a:r>
            <a:r>
              <a:rPr lang="en-US" sz="2800" dirty="0">
                <a:effectLst/>
                <a:ea typeface="Times New Roman" panose="02020603050405020304" pitchFamily="18" charset="0"/>
              </a:rPr>
              <a:t>. </a:t>
            </a:r>
            <a:r>
              <a:rPr lang="en-US" sz="2800" dirty="0" err="1">
                <a:effectLst/>
                <a:ea typeface="Times New Roman" panose="02020603050405020304" pitchFamily="18" charset="0"/>
              </a:rPr>
              <a:t>Всяка</a:t>
            </a:r>
            <a:r>
              <a:rPr lang="en-US" sz="2800" dirty="0">
                <a:effectLst/>
                <a:ea typeface="Times New Roman" panose="02020603050405020304" pitchFamily="18" charset="0"/>
              </a:rPr>
              <a:t> </a:t>
            </a:r>
            <a:r>
              <a:rPr lang="en-US" sz="2800" dirty="0" err="1">
                <a:effectLst/>
                <a:ea typeface="Times New Roman" panose="02020603050405020304" pitchFamily="18" charset="0"/>
              </a:rPr>
              <a:t>клауза</a:t>
            </a:r>
            <a:r>
              <a:rPr lang="en-US" sz="2800" dirty="0">
                <a:effectLst/>
                <a:ea typeface="Times New Roman" panose="02020603050405020304" pitchFamily="18" charset="0"/>
              </a:rPr>
              <a:t> в </a:t>
            </a:r>
            <a:r>
              <a:rPr lang="en-US" sz="2800" dirty="0" err="1">
                <a:effectLst/>
                <a:ea typeface="Times New Roman" panose="02020603050405020304" pitchFamily="18" charset="0"/>
              </a:rPr>
              <a:t>договор</a:t>
            </a:r>
            <a:r>
              <a:rPr lang="en-US" sz="2800" dirty="0">
                <a:effectLst/>
                <a:ea typeface="Times New Roman" panose="02020603050405020304" pitchFamily="18" charset="0"/>
              </a:rPr>
              <a:t>, </a:t>
            </a:r>
            <a:r>
              <a:rPr lang="en-US" sz="2800" dirty="0" err="1">
                <a:effectLst/>
                <a:ea typeface="Times New Roman" panose="02020603050405020304" pitchFamily="18" charset="0"/>
              </a:rPr>
              <a:t>която</a:t>
            </a:r>
            <a:r>
              <a:rPr lang="en-US" sz="2800" dirty="0">
                <a:effectLst/>
                <a:ea typeface="Times New Roman" panose="02020603050405020304" pitchFamily="18" charset="0"/>
              </a:rPr>
              <a:t> </a:t>
            </a:r>
            <a:r>
              <a:rPr lang="en-US" sz="2800" dirty="0" err="1">
                <a:effectLst/>
                <a:ea typeface="Times New Roman" panose="02020603050405020304" pitchFamily="18" charset="0"/>
              </a:rPr>
              <a:t>ограничава</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изключва</a:t>
            </a:r>
            <a:r>
              <a:rPr lang="en-US" sz="2800" dirty="0">
                <a:effectLst/>
                <a:ea typeface="Times New Roman" panose="02020603050405020304" pitchFamily="18" charset="0"/>
              </a:rPr>
              <a:t> </a:t>
            </a:r>
            <a:r>
              <a:rPr lang="en-US" sz="2800" dirty="0" err="1">
                <a:effectLst/>
                <a:ea typeface="Times New Roman" panose="02020603050405020304" pitchFamily="18" charset="0"/>
              </a:rPr>
              <a:t>тези</a:t>
            </a:r>
            <a:r>
              <a:rPr lang="en-US" sz="2800" dirty="0">
                <a:effectLst/>
                <a:ea typeface="Times New Roman" panose="02020603050405020304" pitchFamily="18" charset="0"/>
              </a:rPr>
              <a:t> </a:t>
            </a:r>
            <a:r>
              <a:rPr lang="en-US" sz="2800" dirty="0" err="1">
                <a:effectLst/>
                <a:ea typeface="Times New Roman" panose="02020603050405020304" pitchFamily="18" charset="0"/>
              </a:rPr>
              <a:t>права</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търговеца</a:t>
            </a:r>
            <a:r>
              <a:rPr lang="en-US" sz="2800" dirty="0">
                <a:effectLst/>
                <a:ea typeface="Times New Roman" panose="02020603050405020304" pitchFamily="18" charset="0"/>
              </a:rPr>
              <a:t>, е </a:t>
            </a:r>
            <a:r>
              <a:rPr lang="en-US" sz="2800" dirty="0" err="1">
                <a:effectLst/>
                <a:ea typeface="Times New Roman" panose="02020603050405020304" pitchFamily="18" charset="0"/>
              </a:rPr>
              <a:t>нищожна</a:t>
            </a:r>
            <a:r>
              <a:rPr lang="en-US" sz="2800" dirty="0">
                <a:effectLst/>
                <a:ea typeface="Times New Roman" panose="02020603050405020304" pitchFamily="18" charset="0"/>
              </a:rPr>
              <a:t>.</a:t>
            </a:r>
            <a:endParaRPr lang="bg-BG" sz="2800" dirty="0"/>
          </a:p>
          <a:p>
            <a:endParaRPr lang="bg-BG" dirty="0"/>
          </a:p>
        </p:txBody>
      </p:sp>
      <p:sp>
        <p:nvSpPr>
          <p:cNvPr id="4" name="Текстов контейнер 3">
            <a:extLst>
              <a:ext uri="{FF2B5EF4-FFF2-40B4-BE49-F238E27FC236}">
                <a16:creationId xmlns:a16="http://schemas.microsoft.com/office/drawing/2014/main" id="{59425EDC-91C9-4A4E-B616-BDA9B47029B6}"/>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131899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FDA568B-F3B0-46D5-B2E4-8416BAA8A772}"/>
              </a:ext>
            </a:extLst>
          </p:cNvPr>
          <p:cNvSpPr>
            <a:spLocks noGrp="1"/>
          </p:cNvSpPr>
          <p:nvPr>
            <p:ph type="title"/>
          </p:nvPr>
        </p:nvSpPr>
        <p:spPr>
          <a:xfrm>
            <a:off x="597633" y="609600"/>
            <a:ext cx="3962400" cy="4724400"/>
          </a:xfrm>
        </p:spPr>
        <p:txBody>
          <a:bodyPr/>
          <a:lstStyle/>
          <a:p>
            <a:pPr marL="0" marR="0">
              <a:spcBef>
                <a:spcPts val="0"/>
              </a:spcBef>
              <a:spcAft>
                <a:spcPts val="0"/>
              </a:spcAft>
            </a:pPr>
            <a:r>
              <a:rPr lang="bg-B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ДИРЕКТИВА (ЕС) 2019/770 НА ЕВРОПЕЙСКИЯ ПАРЛАМЕНТ И НА СЪВЕТА</a:t>
            </a:r>
            <a:r>
              <a:rPr lang="bg-BG" sz="2000" dirty="0">
                <a:effectLst/>
                <a:latin typeface="Calibri" panose="020F0502020204030204" pitchFamily="34" charset="0"/>
                <a:ea typeface="Times New Roman" panose="02020603050405020304" pitchFamily="18" charset="0"/>
                <a:cs typeface="Calibri" panose="020F0502020204030204" pitchFamily="34" charset="0"/>
              </a:rPr>
              <a:t/>
            </a:r>
            <a:br>
              <a:rPr lang="bg-BG" sz="2000" dirty="0">
                <a:effectLst/>
                <a:latin typeface="Calibri" panose="020F0502020204030204" pitchFamily="34" charset="0"/>
                <a:ea typeface="Times New Roman" panose="02020603050405020304" pitchFamily="18" charset="0"/>
                <a:cs typeface="Calibri" panose="020F0502020204030204" pitchFamily="34" charset="0"/>
              </a:rPr>
            </a:br>
            <a:r>
              <a:rPr lang="bg-BG"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от 20 май 2019 година за някои аспекти на договорите за предоставяне на цифрово съдържание и цифрови услуги</a:t>
            </a:r>
            <a:r>
              <a:rPr lang="bg-BG" sz="2000" dirty="0">
                <a:effectLst/>
                <a:latin typeface="Calibri" panose="020F0502020204030204" pitchFamily="34" charset="0"/>
                <a:ea typeface="Times New Roman" panose="02020603050405020304" pitchFamily="18" charset="0"/>
                <a:cs typeface="Calibri" panose="020F0502020204030204" pitchFamily="34" charset="0"/>
              </a:rPr>
              <a:t/>
            </a:r>
            <a:br>
              <a:rPr lang="bg-BG" sz="2000" dirty="0">
                <a:effectLst/>
                <a:latin typeface="Calibri" panose="020F0502020204030204" pitchFamily="34" charset="0"/>
                <a:ea typeface="Times New Roman" panose="02020603050405020304" pitchFamily="18" charset="0"/>
                <a:cs typeface="Calibri" panose="020F0502020204030204" pitchFamily="34" charset="0"/>
              </a:rPr>
            </a:br>
            <a:endParaRPr lang="bg-BG" sz="2000" dirty="0">
              <a:latin typeface="Calibri" panose="020F0502020204030204" pitchFamily="34" charset="0"/>
              <a:cs typeface="Calibri" panose="020F0502020204030204" pitchFamily="34" charset="0"/>
            </a:endParaRPr>
          </a:p>
        </p:txBody>
      </p:sp>
      <p:sp>
        <p:nvSpPr>
          <p:cNvPr id="3" name="Контейнер за съдържание 2">
            <a:extLst>
              <a:ext uri="{FF2B5EF4-FFF2-40B4-BE49-F238E27FC236}">
                <a16:creationId xmlns:a16="http://schemas.microsoft.com/office/drawing/2014/main" id="{766B165D-9D6A-42F5-ABA0-920807F31FAA}"/>
              </a:ext>
            </a:extLst>
          </p:cNvPr>
          <p:cNvSpPr>
            <a:spLocks noGrp="1"/>
          </p:cNvSpPr>
          <p:nvPr>
            <p:ph idx="1"/>
          </p:nvPr>
        </p:nvSpPr>
        <p:spPr/>
        <p:txBody>
          <a:bodyPr>
            <a:normAutofit fontScale="92500" lnSpcReduction="10000"/>
          </a:bodyPr>
          <a:lstStyle/>
          <a:p>
            <a:pPr algn="ctr"/>
            <a:r>
              <a:rPr lang="ru-RU" b="1" i="0" dirty="0">
                <a:solidFill>
                  <a:srgbClr val="000000"/>
                </a:solidFill>
                <a:effectLst/>
                <a:latin typeface="Calibri" panose="020F0502020204030204" pitchFamily="34" charset="0"/>
                <a:cs typeface="Calibri" panose="020F0502020204030204" pitchFamily="34" charset="0"/>
              </a:rPr>
              <a:t>Право на </a:t>
            </a:r>
            <a:r>
              <a:rPr lang="ru-RU" b="1" i="0" dirty="0" err="1">
                <a:solidFill>
                  <a:srgbClr val="000000"/>
                </a:solidFill>
                <a:effectLst/>
                <a:latin typeface="Calibri" panose="020F0502020204030204" pitchFamily="34" charset="0"/>
                <a:cs typeface="Calibri" panose="020F0502020204030204" pitchFamily="34" charset="0"/>
              </a:rPr>
              <a:t>регресен</a:t>
            </a:r>
            <a:r>
              <a:rPr lang="ru-RU" b="1" i="0" dirty="0">
                <a:solidFill>
                  <a:srgbClr val="000000"/>
                </a:solidFill>
                <a:effectLst/>
                <a:latin typeface="Calibri" panose="020F0502020204030204" pitchFamily="34" charset="0"/>
                <a:cs typeface="Calibri" panose="020F0502020204030204" pitchFamily="34" charset="0"/>
              </a:rPr>
              <a:t> иск</a:t>
            </a:r>
            <a:r>
              <a:rPr lang="en-US" b="1" i="0" dirty="0">
                <a:solidFill>
                  <a:srgbClr val="000000"/>
                </a:solidFill>
                <a:effectLst/>
                <a:latin typeface="Calibri" panose="020F0502020204030204" pitchFamily="34" charset="0"/>
                <a:cs typeface="Calibri" panose="020F0502020204030204" pitchFamily="34" charset="0"/>
              </a:rPr>
              <a:t> </a:t>
            </a:r>
            <a:r>
              <a:rPr lang="bg-BG" b="1" i="0" dirty="0">
                <a:solidFill>
                  <a:srgbClr val="000000"/>
                </a:solidFill>
                <a:effectLst/>
                <a:latin typeface="Calibri" panose="020F0502020204030204" pitchFamily="34" charset="0"/>
                <a:cs typeface="Calibri" panose="020F0502020204030204" pitchFamily="34" charset="0"/>
              </a:rPr>
              <a:t>– чл.20 </a:t>
            </a:r>
            <a:endParaRPr lang="ru-RU" b="1" i="0" dirty="0">
              <a:solidFill>
                <a:srgbClr val="000000"/>
              </a:solidFill>
              <a:effectLst/>
              <a:latin typeface="Calibri" panose="020F0502020204030204" pitchFamily="34" charset="0"/>
              <a:cs typeface="Calibri" panose="020F0502020204030204" pitchFamily="34" charset="0"/>
            </a:endParaRPr>
          </a:p>
          <a:p>
            <a:pPr algn="just"/>
            <a:r>
              <a:rPr lang="ru-RU" b="0" i="0" dirty="0" err="1">
                <a:solidFill>
                  <a:srgbClr val="000000"/>
                </a:solidFill>
                <a:effectLst/>
                <a:latin typeface="Calibri" panose="020F0502020204030204" pitchFamily="34" charset="0"/>
                <a:cs typeface="Calibri" panose="020F0502020204030204" pitchFamily="34" charset="0"/>
              </a:rPr>
              <a:t>Когато</a:t>
            </a:r>
            <a:r>
              <a:rPr lang="ru-RU" b="0" i="0" dirty="0">
                <a:solidFill>
                  <a:srgbClr val="000000"/>
                </a:solidFill>
                <a:effectLst/>
                <a:latin typeface="Calibri" panose="020F0502020204030204" pitchFamily="34" charset="0"/>
                <a:cs typeface="Calibri" panose="020F0502020204030204" pitchFamily="34" charset="0"/>
              </a:rPr>
              <a:t> </a:t>
            </a:r>
            <a:r>
              <a:rPr lang="ru-RU" b="0" i="0" dirty="0" err="1">
                <a:solidFill>
                  <a:srgbClr val="000000"/>
                </a:solidFill>
                <a:effectLst/>
                <a:latin typeface="Calibri" panose="020F0502020204030204" pitchFamily="34" charset="0"/>
                <a:cs typeface="Calibri" panose="020F0502020204030204" pitchFamily="34" charset="0"/>
              </a:rPr>
              <a:t>търговецът</a:t>
            </a:r>
            <a:r>
              <a:rPr lang="ru-RU" b="0" i="0" dirty="0">
                <a:solidFill>
                  <a:srgbClr val="000000"/>
                </a:solidFill>
                <a:effectLst/>
                <a:latin typeface="Calibri" panose="020F0502020204030204" pitchFamily="34" charset="0"/>
                <a:cs typeface="Calibri" panose="020F0502020204030204" pitchFamily="34" charset="0"/>
              </a:rPr>
              <a:t> носи </a:t>
            </a:r>
            <a:r>
              <a:rPr lang="ru-RU" b="0" i="0" dirty="0" err="1">
                <a:solidFill>
                  <a:srgbClr val="000000"/>
                </a:solidFill>
                <a:effectLst/>
                <a:latin typeface="Calibri" panose="020F0502020204030204" pitchFamily="34" charset="0"/>
                <a:cs typeface="Calibri" panose="020F0502020204030204" pitchFamily="34" charset="0"/>
              </a:rPr>
              <a:t>отговорност</a:t>
            </a:r>
            <a:r>
              <a:rPr lang="ru-RU" b="0" i="0" dirty="0">
                <a:solidFill>
                  <a:srgbClr val="000000"/>
                </a:solidFill>
                <a:effectLst/>
                <a:latin typeface="Calibri" panose="020F0502020204030204" pitchFamily="34" charset="0"/>
                <a:cs typeface="Calibri" panose="020F0502020204030204" pitchFamily="34" charset="0"/>
              </a:rPr>
              <a:t> пред потребителя за </a:t>
            </a:r>
            <a:r>
              <a:rPr lang="ru-RU" b="0" i="0" dirty="0" err="1">
                <a:solidFill>
                  <a:srgbClr val="000000"/>
                </a:solidFill>
                <a:effectLst/>
                <a:latin typeface="Calibri" panose="020F0502020204030204" pitchFamily="34" charset="0"/>
                <a:cs typeface="Calibri" panose="020F0502020204030204" pitchFamily="34" charset="0"/>
              </a:rPr>
              <a:t>непредоставяне</a:t>
            </a:r>
            <a:r>
              <a:rPr lang="ru-RU" b="0" i="0" dirty="0">
                <a:solidFill>
                  <a:srgbClr val="000000"/>
                </a:solidFill>
                <a:effectLst/>
                <a:latin typeface="Calibri" panose="020F0502020204030204" pitchFamily="34" charset="0"/>
                <a:cs typeface="Calibri" panose="020F0502020204030204" pitchFamily="34" charset="0"/>
              </a:rPr>
              <a:t> на </a:t>
            </a:r>
            <a:r>
              <a:rPr lang="ru-RU" b="0" i="0" dirty="0" err="1">
                <a:solidFill>
                  <a:srgbClr val="000000"/>
                </a:solidFill>
                <a:effectLst/>
                <a:latin typeface="Calibri" panose="020F0502020204030204" pitchFamily="34" charset="0"/>
                <a:cs typeface="Calibri" panose="020F0502020204030204" pitchFamily="34" charset="0"/>
              </a:rPr>
              <a:t>цифрово</a:t>
            </a:r>
            <a:r>
              <a:rPr lang="ru-RU" b="0" i="0" dirty="0">
                <a:solidFill>
                  <a:srgbClr val="000000"/>
                </a:solidFill>
                <a:effectLst/>
                <a:latin typeface="Calibri" panose="020F0502020204030204" pitchFamily="34" charset="0"/>
                <a:cs typeface="Calibri" panose="020F0502020204030204" pitchFamily="34" charset="0"/>
              </a:rPr>
              <a:t> </a:t>
            </a:r>
            <a:r>
              <a:rPr lang="ru-RU" b="0" i="0" dirty="0" err="1">
                <a:solidFill>
                  <a:srgbClr val="000000"/>
                </a:solidFill>
                <a:effectLst/>
                <a:latin typeface="Calibri" panose="020F0502020204030204" pitchFamily="34" charset="0"/>
                <a:cs typeface="Calibri" panose="020F0502020204030204" pitchFamily="34" charset="0"/>
              </a:rPr>
              <a:t>съдържание</a:t>
            </a:r>
            <a:r>
              <a:rPr lang="ru-RU" b="0" i="0" dirty="0">
                <a:solidFill>
                  <a:srgbClr val="000000"/>
                </a:solidFill>
                <a:effectLst/>
                <a:latin typeface="Calibri" panose="020F0502020204030204" pitchFamily="34" charset="0"/>
                <a:cs typeface="Calibri" panose="020F0502020204030204" pitchFamily="34" charset="0"/>
              </a:rPr>
              <a:t> или </a:t>
            </a:r>
            <a:r>
              <a:rPr lang="ru-RU" b="0" i="0" dirty="0" err="1">
                <a:solidFill>
                  <a:srgbClr val="000000"/>
                </a:solidFill>
                <a:effectLst/>
                <a:latin typeface="Calibri" panose="020F0502020204030204" pitchFamily="34" charset="0"/>
                <a:cs typeface="Calibri" panose="020F0502020204030204" pitchFamily="34" charset="0"/>
              </a:rPr>
              <a:t>цифрова</a:t>
            </a:r>
            <a:r>
              <a:rPr lang="ru-RU" b="0" i="0" dirty="0">
                <a:solidFill>
                  <a:srgbClr val="000000"/>
                </a:solidFill>
                <a:effectLst/>
                <a:latin typeface="Calibri" panose="020F0502020204030204" pitchFamily="34" charset="0"/>
                <a:cs typeface="Calibri" panose="020F0502020204030204" pitchFamily="34" charset="0"/>
              </a:rPr>
              <a:t> услуга или за </a:t>
            </a:r>
            <a:r>
              <a:rPr lang="ru-RU" b="0" i="0" dirty="0" err="1">
                <a:solidFill>
                  <a:srgbClr val="000000"/>
                </a:solidFill>
                <a:effectLst/>
                <a:latin typeface="Calibri" panose="020F0502020204030204" pitchFamily="34" charset="0"/>
                <a:cs typeface="Calibri" panose="020F0502020204030204" pitchFamily="34" charset="0"/>
              </a:rPr>
              <a:t>несъответствие</a:t>
            </a:r>
            <a:r>
              <a:rPr lang="ru-RU" b="0" i="0" dirty="0">
                <a:solidFill>
                  <a:srgbClr val="000000"/>
                </a:solidFill>
                <a:effectLst/>
                <a:latin typeface="Calibri" panose="020F0502020204030204" pitchFamily="34" charset="0"/>
                <a:cs typeface="Calibri" panose="020F0502020204030204" pitchFamily="34" charset="0"/>
              </a:rPr>
              <a:t>, </a:t>
            </a:r>
            <a:r>
              <a:rPr lang="ru-RU" b="0" i="0" dirty="0" err="1">
                <a:solidFill>
                  <a:srgbClr val="000000"/>
                </a:solidFill>
                <a:effectLst/>
                <a:latin typeface="Calibri" panose="020F0502020204030204" pitchFamily="34" charset="0"/>
                <a:cs typeface="Calibri" panose="020F0502020204030204" pitchFamily="34" charset="0"/>
              </a:rPr>
              <a:t>дължащо</a:t>
            </a:r>
            <a:r>
              <a:rPr lang="ru-RU" b="0" i="0" dirty="0">
                <a:solidFill>
                  <a:srgbClr val="000000"/>
                </a:solidFill>
                <a:effectLst/>
                <a:latin typeface="Calibri" panose="020F0502020204030204" pitchFamily="34" charset="0"/>
                <a:cs typeface="Calibri" panose="020F0502020204030204" pitchFamily="34" charset="0"/>
              </a:rPr>
              <a:t> се на действие или бездействие от страна на лице на </a:t>
            </a:r>
            <a:r>
              <a:rPr lang="ru-RU" b="0" i="0" dirty="0" err="1">
                <a:solidFill>
                  <a:srgbClr val="000000"/>
                </a:solidFill>
                <a:effectLst/>
                <a:latin typeface="Calibri" panose="020F0502020204030204" pitchFamily="34" charset="0"/>
                <a:cs typeface="Calibri" panose="020F0502020204030204" pitchFamily="34" charset="0"/>
              </a:rPr>
              <a:t>предходен</a:t>
            </a:r>
            <a:r>
              <a:rPr lang="ru-RU" b="0" i="0" dirty="0">
                <a:solidFill>
                  <a:srgbClr val="000000"/>
                </a:solidFill>
                <a:effectLst/>
                <a:latin typeface="Calibri" panose="020F0502020204030204" pitchFamily="34" charset="0"/>
                <a:cs typeface="Calibri" panose="020F0502020204030204" pitchFamily="34" charset="0"/>
              </a:rPr>
              <a:t> </a:t>
            </a:r>
            <a:r>
              <a:rPr lang="ru-RU" b="0" i="0" dirty="0" err="1">
                <a:solidFill>
                  <a:srgbClr val="000000"/>
                </a:solidFill>
                <a:effectLst/>
                <a:latin typeface="Calibri" panose="020F0502020204030204" pitchFamily="34" charset="0"/>
                <a:cs typeface="Calibri" panose="020F0502020204030204" pitchFamily="34" charset="0"/>
              </a:rPr>
              <a:t>етап</a:t>
            </a:r>
            <a:r>
              <a:rPr lang="ru-RU" b="0" i="0" dirty="0">
                <a:solidFill>
                  <a:srgbClr val="000000"/>
                </a:solidFill>
                <a:effectLst/>
                <a:latin typeface="Calibri" panose="020F0502020204030204" pitchFamily="34" charset="0"/>
                <a:cs typeface="Calibri" panose="020F0502020204030204" pitchFamily="34" charset="0"/>
              </a:rPr>
              <a:t> на </a:t>
            </a:r>
            <a:r>
              <a:rPr lang="ru-RU" b="0" i="0" dirty="0" err="1">
                <a:solidFill>
                  <a:srgbClr val="000000"/>
                </a:solidFill>
                <a:effectLst/>
                <a:latin typeface="Calibri" panose="020F0502020204030204" pitchFamily="34" charset="0"/>
                <a:cs typeface="Calibri" panose="020F0502020204030204" pitchFamily="34" charset="0"/>
              </a:rPr>
              <a:t>веригата</a:t>
            </a:r>
            <a:r>
              <a:rPr lang="ru-RU" b="0" i="0" dirty="0">
                <a:solidFill>
                  <a:srgbClr val="000000"/>
                </a:solidFill>
                <a:effectLst/>
                <a:latin typeface="Calibri" panose="020F0502020204030204" pitchFamily="34" charset="0"/>
                <a:cs typeface="Calibri" panose="020F0502020204030204" pitchFamily="34" charset="0"/>
              </a:rPr>
              <a:t> от сделки, </a:t>
            </a:r>
            <a:r>
              <a:rPr lang="ru-RU" b="1" i="0" u="sng" dirty="0" err="1">
                <a:solidFill>
                  <a:srgbClr val="000000"/>
                </a:solidFill>
                <a:effectLst/>
                <a:latin typeface="Calibri" panose="020F0502020204030204" pitchFamily="34" charset="0"/>
                <a:cs typeface="Calibri" panose="020F0502020204030204" pitchFamily="34" charset="0"/>
              </a:rPr>
              <a:t>търговецът</a:t>
            </a:r>
            <a:r>
              <a:rPr lang="ru-RU" b="1" i="0" u="sng" dirty="0">
                <a:solidFill>
                  <a:srgbClr val="000000"/>
                </a:solidFill>
                <a:effectLst/>
                <a:latin typeface="Calibri" panose="020F0502020204030204" pitchFamily="34" charset="0"/>
                <a:cs typeface="Calibri" panose="020F0502020204030204" pitchFamily="34" charset="0"/>
              </a:rPr>
              <a:t> </a:t>
            </a:r>
            <a:r>
              <a:rPr lang="ru-RU" b="1" i="0" u="sng" dirty="0" err="1">
                <a:solidFill>
                  <a:srgbClr val="000000"/>
                </a:solidFill>
                <a:effectLst/>
                <a:latin typeface="Calibri" panose="020F0502020204030204" pitchFamily="34" charset="0"/>
                <a:cs typeface="Calibri" panose="020F0502020204030204" pitchFamily="34" charset="0"/>
              </a:rPr>
              <a:t>има</a:t>
            </a:r>
            <a:r>
              <a:rPr lang="ru-RU" b="1" i="0" u="sng" dirty="0">
                <a:solidFill>
                  <a:srgbClr val="000000"/>
                </a:solidFill>
                <a:effectLst/>
                <a:latin typeface="Calibri" panose="020F0502020204030204" pitchFamily="34" charset="0"/>
                <a:cs typeface="Calibri" panose="020F0502020204030204" pitchFamily="34" charset="0"/>
              </a:rPr>
              <a:t> право да </a:t>
            </a:r>
            <a:r>
              <a:rPr lang="ru-RU" b="1" i="0" u="sng" dirty="0" err="1">
                <a:solidFill>
                  <a:srgbClr val="000000"/>
                </a:solidFill>
                <a:effectLst/>
                <a:latin typeface="Calibri" panose="020F0502020204030204" pitchFamily="34" charset="0"/>
                <a:cs typeface="Calibri" panose="020F0502020204030204" pitchFamily="34" charset="0"/>
              </a:rPr>
              <a:t>използва</a:t>
            </a:r>
            <a:r>
              <a:rPr lang="ru-RU" b="1" i="0" u="sng" dirty="0">
                <a:solidFill>
                  <a:srgbClr val="000000"/>
                </a:solidFill>
                <a:effectLst/>
                <a:latin typeface="Calibri" panose="020F0502020204030204" pitchFamily="34" charset="0"/>
                <a:cs typeface="Calibri" panose="020F0502020204030204" pitchFamily="34" charset="0"/>
              </a:rPr>
              <a:t> средства за </a:t>
            </a:r>
            <a:r>
              <a:rPr lang="ru-RU" b="1" i="0" u="sng" dirty="0" err="1">
                <a:solidFill>
                  <a:srgbClr val="000000"/>
                </a:solidFill>
                <a:effectLst/>
                <a:latin typeface="Calibri" panose="020F0502020204030204" pitchFamily="34" charset="0"/>
                <a:cs typeface="Calibri" panose="020F0502020204030204" pitchFamily="34" charset="0"/>
              </a:rPr>
              <a:t>правна</a:t>
            </a:r>
            <a:r>
              <a:rPr lang="ru-RU" b="1" i="0" u="sng" dirty="0">
                <a:solidFill>
                  <a:srgbClr val="000000"/>
                </a:solidFill>
                <a:effectLst/>
                <a:latin typeface="Calibri" panose="020F0502020204030204" pitchFamily="34" charset="0"/>
                <a:cs typeface="Calibri" panose="020F0502020204030204" pitchFamily="34" charset="0"/>
              </a:rPr>
              <a:t> защита </a:t>
            </a:r>
            <a:r>
              <a:rPr lang="ru-RU" b="1" i="0" u="sng" dirty="0" err="1">
                <a:solidFill>
                  <a:srgbClr val="000000"/>
                </a:solidFill>
                <a:effectLst/>
                <a:latin typeface="Calibri" panose="020F0502020204030204" pitchFamily="34" charset="0"/>
                <a:cs typeface="Calibri" panose="020F0502020204030204" pitchFamily="34" charset="0"/>
              </a:rPr>
              <a:t>срещу</a:t>
            </a:r>
            <a:r>
              <a:rPr lang="ru-RU" b="1" i="0" u="sng" dirty="0">
                <a:solidFill>
                  <a:srgbClr val="000000"/>
                </a:solidFill>
                <a:effectLst/>
                <a:latin typeface="Calibri" panose="020F0502020204030204" pitchFamily="34" charset="0"/>
                <a:cs typeface="Calibri" panose="020F0502020204030204" pitchFamily="34" charset="0"/>
              </a:rPr>
              <a:t> </a:t>
            </a:r>
            <a:r>
              <a:rPr lang="ru-RU" b="1" i="0" u="sng" dirty="0" err="1">
                <a:solidFill>
                  <a:srgbClr val="000000"/>
                </a:solidFill>
                <a:effectLst/>
                <a:latin typeface="Calibri" panose="020F0502020204030204" pitchFamily="34" charset="0"/>
                <a:cs typeface="Calibri" panose="020F0502020204030204" pitchFamily="34" charset="0"/>
              </a:rPr>
              <a:t>отговорното</a:t>
            </a:r>
            <a:r>
              <a:rPr lang="ru-RU" b="1" i="0" u="sng" dirty="0">
                <a:solidFill>
                  <a:srgbClr val="000000"/>
                </a:solidFill>
                <a:effectLst/>
                <a:latin typeface="Calibri" panose="020F0502020204030204" pitchFamily="34" charset="0"/>
                <a:cs typeface="Calibri" panose="020F0502020204030204" pitchFamily="34" charset="0"/>
              </a:rPr>
              <a:t> лице или </a:t>
            </a:r>
            <a:r>
              <a:rPr lang="ru-RU" b="1" i="0" u="sng" dirty="0" err="1">
                <a:solidFill>
                  <a:srgbClr val="000000"/>
                </a:solidFill>
                <a:effectLst/>
                <a:latin typeface="Calibri" panose="020F0502020204030204" pitchFamily="34" charset="0"/>
                <a:cs typeface="Calibri" panose="020F0502020204030204" pitchFamily="34" charset="0"/>
              </a:rPr>
              <a:t>отговорните</a:t>
            </a:r>
            <a:r>
              <a:rPr lang="ru-RU" b="1" i="0" u="sng" dirty="0">
                <a:solidFill>
                  <a:srgbClr val="000000"/>
                </a:solidFill>
                <a:effectLst/>
                <a:latin typeface="Calibri" panose="020F0502020204030204" pitchFamily="34" charset="0"/>
                <a:cs typeface="Calibri" panose="020F0502020204030204" pitchFamily="34" charset="0"/>
              </a:rPr>
              <a:t> лица по </a:t>
            </a:r>
            <a:r>
              <a:rPr lang="ru-RU" b="1" i="0" u="sng" dirty="0" err="1">
                <a:solidFill>
                  <a:srgbClr val="000000"/>
                </a:solidFill>
                <a:effectLst/>
                <a:latin typeface="Calibri" panose="020F0502020204030204" pitchFamily="34" charset="0"/>
                <a:cs typeface="Calibri" panose="020F0502020204030204" pitchFamily="34" charset="0"/>
              </a:rPr>
              <a:t>веригата</a:t>
            </a:r>
            <a:r>
              <a:rPr lang="ru-RU" b="1" i="0" u="sng" dirty="0">
                <a:solidFill>
                  <a:srgbClr val="000000"/>
                </a:solidFill>
                <a:effectLst/>
                <a:latin typeface="Calibri" panose="020F0502020204030204" pitchFamily="34" charset="0"/>
                <a:cs typeface="Calibri" panose="020F0502020204030204" pitchFamily="34" charset="0"/>
              </a:rPr>
              <a:t> от </a:t>
            </a:r>
            <a:r>
              <a:rPr lang="ru-RU" b="1" i="0" u="sng" dirty="0" err="1">
                <a:solidFill>
                  <a:srgbClr val="000000"/>
                </a:solidFill>
                <a:effectLst/>
                <a:latin typeface="Calibri" panose="020F0502020204030204" pitchFamily="34" charset="0"/>
                <a:cs typeface="Calibri" panose="020F0502020204030204" pitchFamily="34" charset="0"/>
              </a:rPr>
              <a:t>търговски</a:t>
            </a:r>
            <a:r>
              <a:rPr lang="ru-RU" b="1" i="0" u="sng" dirty="0">
                <a:solidFill>
                  <a:srgbClr val="000000"/>
                </a:solidFill>
                <a:effectLst/>
                <a:latin typeface="Calibri" panose="020F0502020204030204" pitchFamily="34" charset="0"/>
                <a:cs typeface="Calibri" panose="020F0502020204030204" pitchFamily="34" charset="0"/>
              </a:rPr>
              <a:t> сделки. </a:t>
            </a:r>
            <a:r>
              <a:rPr lang="ru-RU" b="0" i="0" dirty="0" err="1">
                <a:solidFill>
                  <a:srgbClr val="000000"/>
                </a:solidFill>
                <a:effectLst/>
                <a:latin typeface="Calibri" panose="020F0502020204030204" pitchFamily="34" charset="0"/>
                <a:cs typeface="Calibri" panose="020F0502020204030204" pitchFamily="34" charset="0"/>
              </a:rPr>
              <a:t>Лицето</a:t>
            </a:r>
            <a:r>
              <a:rPr lang="ru-RU" b="0" i="0" dirty="0">
                <a:solidFill>
                  <a:srgbClr val="000000"/>
                </a:solidFill>
                <a:effectLst/>
                <a:latin typeface="Calibri" panose="020F0502020204030204" pitchFamily="34" charset="0"/>
                <a:cs typeface="Calibri" panose="020F0502020204030204" pitchFamily="34" charset="0"/>
              </a:rPr>
              <a:t>, </a:t>
            </a:r>
            <a:r>
              <a:rPr lang="ru-RU" b="0" i="0" dirty="0" err="1">
                <a:solidFill>
                  <a:srgbClr val="000000"/>
                </a:solidFill>
                <a:effectLst/>
                <a:latin typeface="Calibri" panose="020F0502020204030204" pitchFamily="34" charset="0"/>
                <a:cs typeface="Calibri" panose="020F0502020204030204" pitchFamily="34" charset="0"/>
              </a:rPr>
              <a:t>срещу</a:t>
            </a:r>
            <a:r>
              <a:rPr lang="ru-RU" b="0" i="0" dirty="0">
                <a:solidFill>
                  <a:srgbClr val="000000"/>
                </a:solidFill>
                <a:effectLst/>
                <a:latin typeface="Calibri" panose="020F0502020204030204" pitchFamily="34" charset="0"/>
                <a:cs typeface="Calibri" panose="020F0502020204030204" pitchFamily="34" charset="0"/>
              </a:rPr>
              <a:t> </a:t>
            </a:r>
            <a:r>
              <a:rPr lang="ru-RU" b="0" i="0" dirty="0" err="1">
                <a:solidFill>
                  <a:srgbClr val="000000"/>
                </a:solidFill>
                <a:effectLst/>
                <a:latin typeface="Calibri" panose="020F0502020204030204" pitchFamily="34" charset="0"/>
                <a:cs typeface="Calibri" panose="020F0502020204030204" pitchFamily="34" charset="0"/>
              </a:rPr>
              <a:t>което</a:t>
            </a:r>
            <a:r>
              <a:rPr lang="ru-RU" b="0" i="0" dirty="0">
                <a:solidFill>
                  <a:srgbClr val="000000"/>
                </a:solidFill>
                <a:effectLst/>
                <a:latin typeface="Calibri" panose="020F0502020204030204" pitchFamily="34" charset="0"/>
                <a:cs typeface="Calibri" panose="020F0502020204030204" pitchFamily="34" charset="0"/>
              </a:rPr>
              <a:t> </a:t>
            </a:r>
            <a:r>
              <a:rPr lang="ru-RU" b="0" i="0" dirty="0" err="1">
                <a:solidFill>
                  <a:srgbClr val="000000"/>
                </a:solidFill>
                <a:effectLst/>
                <a:latin typeface="Calibri" panose="020F0502020204030204" pitchFamily="34" charset="0"/>
                <a:cs typeface="Calibri" panose="020F0502020204030204" pitchFamily="34" charset="0"/>
              </a:rPr>
              <a:t>търговецът</a:t>
            </a:r>
            <a:r>
              <a:rPr lang="ru-RU" b="0" i="0" dirty="0">
                <a:solidFill>
                  <a:srgbClr val="000000"/>
                </a:solidFill>
                <a:effectLst/>
                <a:latin typeface="Calibri" panose="020F0502020204030204" pitchFamily="34" charset="0"/>
                <a:cs typeface="Calibri" panose="020F0502020204030204" pitchFamily="34" charset="0"/>
              </a:rPr>
              <a:t> </a:t>
            </a:r>
            <a:r>
              <a:rPr lang="ru-RU" b="0" i="0" dirty="0" err="1">
                <a:solidFill>
                  <a:srgbClr val="000000"/>
                </a:solidFill>
                <a:effectLst/>
                <a:latin typeface="Calibri" panose="020F0502020204030204" pitchFamily="34" charset="0"/>
                <a:cs typeface="Calibri" panose="020F0502020204030204" pitchFamily="34" charset="0"/>
              </a:rPr>
              <a:t>може</a:t>
            </a:r>
            <a:r>
              <a:rPr lang="ru-RU" b="0" i="0" dirty="0">
                <a:solidFill>
                  <a:srgbClr val="000000"/>
                </a:solidFill>
                <a:effectLst/>
                <a:latin typeface="Calibri" panose="020F0502020204030204" pitchFamily="34" charset="0"/>
                <a:cs typeface="Calibri" panose="020F0502020204030204" pitchFamily="34" charset="0"/>
              </a:rPr>
              <a:t> да </a:t>
            </a:r>
            <a:r>
              <a:rPr lang="ru-RU" b="0" i="0" dirty="0" err="1">
                <a:solidFill>
                  <a:srgbClr val="000000"/>
                </a:solidFill>
                <a:effectLst/>
                <a:latin typeface="Calibri" panose="020F0502020204030204" pitchFamily="34" charset="0"/>
                <a:cs typeface="Calibri" panose="020F0502020204030204" pitchFamily="34" charset="0"/>
              </a:rPr>
              <a:t>използва</a:t>
            </a:r>
            <a:r>
              <a:rPr lang="ru-RU" b="0" i="0" dirty="0">
                <a:solidFill>
                  <a:srgbClr val="000000"/>
                </a:solidFill>
                <a:effectLst/>
                <a:latin typeface="Calibri" panose="020F0502020204030204" pitchFamily="34" charset="0"/>
                <a:cs typeface="Calibri" panose="020F0502020204030204" pitchFamily="34" charset="0"/>
              </a:rPr>
              <a:t> средства за </a:t>
            </a:r>
            <a:r>
              <a:rPr lang="ru-RU" b="0" i="0" dirty="0" err="1">
                <a:solidFill>
                  <a:srgbClr val="000000"/>
                </a:solidFill>
                <a:effectLst/>
                <a:latin typeface="Calibri" panose="020F0502020204030204" pitchFamily="34" charset="0"/>
                <a:cs typeface="Calibri" panose="020F0502020204030204" pitchFamily="34" charset="0"/>
              </a:rPr>
              <a:t>правна</a:t>
            </a:r>
            <a:r>
              <a:rPr lang="ru-RU" b="0" i="0" dirty="0">
                <a:solidFill>
                  <a:srgbClr val="000000"/>
                </a:solidFill>
                <a:effectLst/>
                <a:latin typeface="Calibri" panose="020F0502020204030204" pitchFamily="34" charset="0"/>
                <a:cs typeface="Calibri" panose="020F0502020204030204" pitchFamily="34" charset="0"/>
              </a:rPr>
              <a:t> защита, и </a:t>
            </a:r>
            <a:r>
              <a:rPr lang="ru-RU" b="0" i="0" dirty="0" err="1">
                <a:solidFill>
                  <a:srgbClr val="000000"/>
                </a:solidFill>
                <a:effectLst/>
                <a:latin typeface="Calibri" panose="020F0502020204030204" pitchFamily="34" charset="0"/>
                <a:cs typeface="Calibri" panose="020F0502020204030204" pitchFamily="34" charset="0"/>
              </a:rPr>
              <a:t>съответните</a:t>
            </a:r>
            <a:r>
              <a:rPr lang="ru-RU" b="0" i="0" dirty="0">
                <a:solidFill>
                  <a:srgbClr val="000000"/>
                </a:solidFill>
                <a:effectLst/>
                <a:latin typeface="Calibri" panose="020F0502020204030204" pitchFamily="34" charset="0"/>
                <a:cs typeface="Calibri" panose="020F0502020204030204" pitchFamily="34" charset="0"/>
              </a:rPr>
              <a:t> действия и </a:t>
            </a:r>
            <a:r>
              <a:rPr lang="ru-RU" b="0" i="0" dirty="0" err="1">
                <a:solidFill>
                  <a:srgbClr val="000000"/>
                </a:solidFill>
                <a:effectLst/>
                <a:latin typeface="Calibri" panose="020F0502020204030204" pitchFamily="34" charset="0"/>
                <a:cs typeface="Calibri" panose="020F0502020204030204" pitchFamily="34" charset="0"/>
              </a:rPr>
              <a:t>условията</a:t>
            </a:r>
            <a:r>
              <a:rPr lang="ru-RU" b="0" i="0" dirty="0">
                <a:solidFill>
                  <a:srgbClr val="000000"/>
                </a:solidFill>
                <a:effectLst/>
                <a:latin typeface="Calibri" panose="020F0502020204030204" pitchFamily="34" charset="0"/>
                <a:cs typeface="Calibri" panose="020F0502020204030204" pitchFamily="34" charset="0"/>
              </a:rPr>
              <a:t> за </a:t>
            </a:r>
            <a:r>
              <a:rPr lang="ru-RU" b="0" i="0" dirty="0" err="1">
                <a:solidFill>
                  <a:srgbClr val="000000"/>
                </a:solidFill>
                <a:effectLst/>
                <a:latin typeface="Calibri" panose="020F0502020204030204" pitchFamily="34" charset="0"/>
                <a:cs typeface="Calibri" panose="020F0502020204030204" pitchFamily="34" charset="0"/>
              </a:rPr>
              <a:t>използването</a:t>
            </a:r>
            <a:r>
              <a:rPr lang="ru-RU" b="0" i="0" dirty="0">
                <a:solidFill>
                  <a:srgbClr val="000000"/>
                </a:solidFill>
                <a:effectLst/>
                <a:latin typeface="Calibri" panose="020F0502020204030204" pitchFamily="34" charset="0"/>
                <a:cs typeface="Calibri" panose="020F0502020204030204" pitchFamily="34" charset="0"/>
              </a:rPr>
              <a:t> им се определят в </a:t>
            </a:r>
            <a:r>
              <a:rPr lang="ru-RU" b="0" i="0" dirty="0" err="1">
                <a:solidFill>
                  <a:srgbClr val="000000"/>
                </a:solidFill>
                <a:effectLst/>
                <a:latin typeface="Calibri" panose="020F0502020204030204" pitchFamily="34" charset="0"/>
                <a:cs typeface="Calibri" panose="020F0502020204030204" pitchFamily="34" charset="0"/>
              </a:rPr>
              <a:t>националното</a:t>
            </a:r>
            <a:r>
              <a:rPr lang="ru-RU" b="0" i="0" dirty="0">
                <a:solidFill>
                  <a:srgbClr val="000000"/>
                </a:solidFill>
                <a:effectLst/>
                <a:latin typeface="Calibri" panose="020F0502020204030204" pitchFamily="34" charset="0"/>
                <a:cs typeface="Calibri" panose="020F0502020204030204" pitchFamily="34" charset="0"/>
              </a:rPr>
              <a:t> право.</a:t>
            </a:r>
          </a:p>
          <a:p>
            <a:endParaRPr lang="bg-BG" dirty="0"/>
          </a:p>
        </p:txBody>
      </p:sp>
      <p:sp>
        <p:nvSpPr>
          <p:cNvPr id="4" name="Текстов контейнер 3">
            <a:extLst>
              <a:ext uri="{FF2B5EF4-FFF2-40B4-BE49-F238E27FC236}">
                <a16:creationId xmlns:a16="http://schemas.microsoft.com/office/drawing/2014/main" id="{56EB4CED-0B9E-41EA-9C1C-8C087991D489}"/>
              </a:ext>
            </a:extLst>
          </p:cNvPr>
          <p:cNvSpPr>
            <a:spLocks noGrp="1"/>
          </p:cNvSpPr>
          <p:nvPr>
            <p:ph type="body" sz="half" idx="2"/>
          </p:nvPr>
        </p:nvSpPr>
        <p:spPr/>
        <p:txBody>
          <a:bodyPr/>
          <a:lstStyle/>
          <a:p>
            <a:endParaRPr lang="bg-BG" dirty="0"/>
          </a:p>
        </p:txBody>
      </p:sp>
    </p:spTree>
    <p:extLst>
      <p:ext uri="{BB962C8B-B14F-4D97-AF65-F5344CB8AC3E}">
        <p14:creationId xmlns:p14="http://schemas.microsoft.com/office/powerpoint/2010/main" val="226669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6A68DD2-22C8-4BAF-A11B-28B8B73267F1}"/>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Calibri" panose="020F0502020204030204" pitchFamily="34" charset="0"/>
              </a:rPr>
              <a:t>Отговорност на търговеца - 3</a:t>
            </a:r>
            <a:r>
              <a:rPr lang="bg-BG" sz="3600"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FDCA5DA0-F32E-4BD5-A7B4-00E6E328E2EC}"/>
              </a:ext>
            </a:extLst>
          </p:cNvPr>
          <p:cNvSpPr>
            <a:spLocks noGrp="1"/>
          </p:cNvSpPr>
          <p:nvPr>
            <p:ph idx="1"/>
          </p:nvPr>
        </p:nvSpPr>
        <p:spPr/>
        <p:txBody>
          <a:bodyPr/>
          <a:lstStyle/>
          <a:p>
            <a:r>
              <a:rPr lang="bg-BG" sz="2800" b="1" u="sng" dirty="0" err="1"/>
              <a:t>регресен</a:t>
            </a:r>
            <a:r>
              <a:rPr lang="bg-BG" sz="2800" b="1" u="sng" dirty="0"/>
              <a:t> иск на търговеца</a:t>
            </a:r>
          </a:p>
          <a:p>
            <a:r>
              <a:rPr lang="bg-BG" dirty="0"/>
              <a:t>Чл.38 </a:t>
            </a:r>
            <a:r>
              <a:rPr lang="bg-BG" dirty="0">
                <a:latin typeface="Calibri" panose="020F0502020204030204" pitchFamily="34" charset="0"/>
                <a:cs typeface="Calibri" panose="020F0502020204030204" pitchFamily="34" charset="0"/>
              </a:rPr>
              <a:t>- </a:t>
            </a:r>
            <a:r>
              <a:rPr lang="bg-BG" dirty="0">
                <a:effectLst/>
                <a:latin typeface="Calibri" panose="020F0502020204030204" pitchFamily="34" charset="0"/>
                <a:ea typeface="Times New Roman" panose="02020603050405020304" pitchFamily="18" charset="0"/>
                <a:cs typeface="Calibri" panose="020F0502020204030204" pitchFamily="34" charset="0"/>
              </a:rPr>
              <a:t>Продавачът, който отговаря за несъответствие на стоките, дължащо се на действие или бездействие, включително на пропуск да се предоставят актуализации на стоки, съдържащи цифрови елементи, от страна на лице на предходен етап от веригата от търговски сделки, има право на иск за обезщетение за претърпени вреди срещу лицето или лицата, които са причинили несъответствието.</a:t>
            </a:r>
            <a:endParaRPr lang="bg-BG" dirty="0">
              <a:latin typeface="Calibri" panose="020F0502020204030204" pitchFamily="34" charset="0"/>
              <a:cs typeface="Calibri" panose="020F0502020204030204" pitchFamily="34" charset="0"/>
            </a:endParaRPr>
          </a:p>
        </p:txBody>
      </p:sp>
      <p:sp>
        <p:nvSpPr>
          <p:cNvPr id="4" name="Текстов контейнер 3">
            <a:extLst>
              <a:ext uri="{FF2B5EF4-FFF2-40B4-BE49-F238E27FC236}">
                <a16:creationId xmlns:a16="http://schemas.microsoft.com/office/drawing/2014/main" id="{159DF0D5-93A6-4331-AACF-3098E545DA3C}"/>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a:p>
            <a:endParaRPr lang="bg-BG" dirty="0"/>
          </a:p>
        </p:txBody>
      </p:sp>
    </p:spTree>
    <p:extLst>
      <p:ext uri="{BB962C8B-B14F-4D97-AF65-F5344CB8AC3E}">
        <p14:creationId xmlns:p14="http://schemas.microsoft.com/office/powerpoint/2010/main" val="311268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45EAFE6-4A90-4A22-A50E-603EEF4AC71A}"/>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Calibri" panose="020F0502020204030204" pitchFamily="34" charset="0"/>
              </a:rPr>
              <a:t>Законна гаранция - срокове </a:t>
            </a:r>
            <a:r>
              <a:rPr lang="bg-BG" sz="3600"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06805E6F-EE91-4238-9ACA-C8499FB88F13}"/>
              </a:ext>
            </a:extLst>
          </p:cNvPr>
          <p:cNvSpPr>
            <a:spLocks noGrp="1"/>
          </p:cNvSpPr>
          <p:nvPr>
            <p:ph idx="1"/>
          </p:nvPr>
        </p:nvSpPr>
        <p:spPr/>
        <p:txBody>
          <a:bodyPr>
            <a:normAutofit/>
          </a:bodyPr>
          <a:lstStyle/>
          <a:p>
            <a:r>
              <a:rPr lang="bg-BG" sz="2800" dirty="0">
                <a:effectLst/>
                <a:latin typeface="Calibri" panose="020F0502020204030204" pitchFamily="34" charset="0"/>
                <a:ea typeface="Calibri" panose="020F0502020204030204" pitchFamily="34" charset="0"/>
                <a:cs typeface="Calibri" panose="020F0502020204030204" pitchFamily="34" charset="0"/>
              </a:rPr>
              <a:t>Ако се предоставя само ЦС/ЦУ </a:t>
            </a:r>
            <a:r>
              <a:rPr lang="bg-BG" sz="2800" b="1" dirty="0">
                <a:effectLst/>
                <a:latin typeface="Calibri" panose="020F0502020204030204" pitchFamily="34" charset="0"/>
                <a:ea typeface="Calibri" panose="020F0502020204030204" pitchFamily="34" charset="0"/>
                <a:cs typeface="Calibri" panose="020F0502020204030204" pitchFamily="34" charset="0"/>
              </a:rPr>
              <a:t>непрекъснато</a:t>
            </a:r>
            <a:r>
              <a:rPr lang="bg-BG" sz="2800" dirty="0">
                <a:effectLst/>
                <a:latin typeface="Calibri" panose="020F0502020204030204" pitchFamily="34" charset="0"/>
                <a:ea typeface="Calibri" panose="020F0502020204030204" pitchFamily="34" charset="0"/>
                <a:cs typeface="Calibri" panose="020F0502020204030204" pitchFamily="34" charset="0"/>
              </a:rPr>
              <a:t> </a:t>
            </a:r>
            <a:r>
              <a:rPr lang="bg-BG" sz="2800" b="1" dirty="0">
                <a:effectLst/>
                <a:latin typeface="Calibri" panose="020F0502020204030204" pitchFamily="34" charset="0"/>
                <a:ea typeface="Calibri" panose="020F0502020204030204" pitchFamily="34" charset="0"/>
                <a:cs typeface="Calibri" panose="020F0502020204030204" pitchFamily="34" charset="0"/>
              </a:rPr>
              <a:t>за определен период</a:t>
            </a:r>
            <a:r>
              <a:rPr lang="bg-BG" sz="2800" dirty="0">
                <a:effectLst/>
                <a:latin typeface="Calibri" panose="020F0502020204030204" pitchFamily="34" charset="0"/>
                <a:ea typeface="Calibri" panose="020F0502020204030204" pitchFamily="34" charset="0"/>
                <a:cs typeface="Calibri" panose="020F0502020204030204" pitchFamily="34" charset="0"/>
              </a:rPr>
              <a:t>  – търговецът трябва да осигури съответствието на ЦС/ЦУ в рамките на този период.</a:t>
            </a:r>
          </a:p>
          <a:p>
            <a:r>
              <a:rPr lang="bg-BG" sz="2800" dirty="0">
                <a:effectLst/>
                <a:latin typeface="Calibri" panose="020F0502020204030204" pitchFamily="34" charset="0"/>
                <a:ea typeface="Calibri" panose="020F0502020204030204" pitchFamily="34" charset="0"/>
                <a:cs typeface="Calibri" panose="020F0502020204030204" pitchFamily="34" charset="0"/>
              </a:rPr>
              <a:t>Ако ЦС/ЦУ се предоставя </a:t>
            </a:r>
            <a:r>
              <a:rPr lang="bg-BG" sz="2800" b="1" dirty="0">
                <a:effectLst/>
                <a:latin typeface="Calibri" panose="020F0502020204030204" pitchFamily="34" charset="0"/>
                <a:ea typeface="Calibri" panose="020F0502020204030204" pitchFamily="34" charset="0"/>
                <a:cs typeface="Calibri" panose="020F0502020204030204" pitchFamily="34" charset="0"/>
              </a:rPr>
              <a:t>еднократно </a:t>
            </a:r>
            <a:r>
              <a:rPr lang="bg-BG" sz="2800" dirty="0">
                <a:effectLst/>
                <a:latin typeface="Calibri" panose="020F0502020204030204" pitchFamily="34" charset="0"/>
                <a:ea typeface="Calibri" panose="020F0502020204030204" pitchFamily="34" charset="0"/>
                <a:cs typeface="Calibri" panose="020F0502020204030204" pitchFamily="34" charset="0"/>
              </a:rPr>
              <a:t>– търговецът отговаря за всяко несъответствие, което </a:t>
            </a:r>
            <a:r>
              <a:rPr lang="bg-BG" sz="2800" b="1" dirty="0">
                <a:effectLst/>
                <a:latin typeface="Calibri" panose="020F0502020204030204" pitchFamily="34" charset="0"/>
                <a:ea typeface="Calibri" panose="020F0502020204030204" pitchFamily="34" charset="0"/>
                <a:cs typeface="Times New Roman" panose="02020603050405020304" pitchFamily="18" charset="0"/>
              </a:rPr>
              <a:t>съществува </a:t>
            </a:r>
            <a:r>
              <a:rPr lang="bg-BG" sz="2800" dirty="0">
                <a:effectLst/>
                <a:latin typeface="Calibri" panose="020F0502020204030204" pitchFamily="34" charset="0"/>
                <a:ea typeface="Calibri" panose="020F0502020204030204" pitchFamily="34" charset="0"/>
                <a:cs typeface="Times New Roman" panose="02020603050405020304" pitchFamily="18" charset="0"/>
              </a:rPr>
              <a:t>при предоставяне на </a:t>
            </a:r>
            <a:r>
              <a:rPr lang="bg-BG" sz="2800" dirty="0">
                <a:effectLst/>
                <a:latin typeface="Calibri" panose="020F0502020204030204" pitchFamily="34" charset="0"/>
                <a:ea typeface="Calibri" panose="020F0502020204030204" pitchFamily="34" charset="0"/>
                <a:cs typeface="Calibri" panose="020F0502020204030204" pitchFamily="34" charset="0"/>
              </a:rPr>
              <a:t>ЦС/ЦУ </a:t>
            </a:r>
            <a:r>
              <a:rPr lang="bg-BG" sz="2800" dirty="0">
                <a:effectLst/>
                <a:latin typeface="Calibri" panose="020F0502020204030204" pitchFamily="34" charset="0"/>
                <a:ea typeface="Calibri" panose="020F0502020204030204" pitchFamily="34" charset="0"/>
                <a:cs typeface="Times New Roman" panose="02020603050405020304" pitchFamily="18" charset="0"/>
              </a:rPr>
              <a:t>или </a:t>
            </a:r>
            <a:r>
              <a:rPr lang="bg-BG" sz="2800" dirty="0">
                <a:effectLst/>
                <a:latin typeface="Calibri" panose="020F0502020204030204" pitchFamily="34" charset="0"/>
                <a:ea typeface="Calibri" panose="020F0502020204030204" pitchFamily="34" charset="0"/>
                <a:cs typeface="Calibri" panose="020F0502020204030204" pitchFamily="34" charset="0"/>
              </a:rPr>
              <a:t>се прояви </a:t>
            </a:r>
            <a:r>
              <a:rPr lang="bg-BG" sz="2800" b="1" dirty="0">
                <a:effectLst/>
                <a:latin typeface="Calibri" panose="020F0502020204030204" pitchFamily="34" charset="0"/>
                <a:ea typeface="Calibri" panose="020F0502020204030204" pitchFamily="34" charset="0"/>
                <a:cs typeface="Calibri" panose="020F0502020204030204" pitchFamily="34" charset="0"/>
              </a:rPr>
              <a:t>до 2 години след предоставянето</a:t>
            </a:r>
            <a:r>
              <a:rPr lang="bg-BG" sz="2800" dirty="0">
                <a:effectLst/>
                <a:latin typeface="Calibri" panose="020F0502020204030204" pitchFamily="34" charset="0"/>
                <a:ea typeface="Calibri" panose="020F0502020204030204" pitchFamily="34" charset="0"/>
                <a:cs typeface="Calibri" panose="020F0502020204030204" pitchFamily="34" charset="0"/>
              </a:rPr>
              <a:t>. </a:t>
            </a:r>
          </a:p>
          <a:p>
            <a:r>
              <a:rPr lang="bg-BG" sz="2800" dirty="0">
                <a:effectLst/>
                <a:latin typeface="Calibri" panose="020F0502020204030204" pitchFamily="34" charset="0"/>
                <a:ea typeface="Calibri" panose="020F0502020204030204" pitchFamily="34" charset="0"/>
                <a:cs typeface="Calibri" panose="020F0502020204030204" pitchFamily="34" charset="0"/>
              </a:rPr>
              <a:t>Срокът на законната гаранция по отношение на </a:t>
            </a:r>
            <a:r>
              <a:rPr lang="bg-BG" sz="2800" b="1" dirty="0">
                <a:effectLst/>
                <a:latin typeface="Calibri" panose="020F0502020204030204" pitchFamily="34" charset="0"/>
                <a:ea typeface="Calibri" panose="020F0502020204030204" pitchFamily="34" charset="0"/>
                <a:cs typeface="Calibri" panose="020F0502020204030204" pitchFamily="34" charset="0"/>
              </a:rPr>
              <a:t>стоките </a:t>
            </a:r>
            <a:r>
              <a:rPr lang="bg-BG" sz="2800" dirty="0">
                <a:effectLst/>
                <a:latin typeface="Calibri" panose="020F0502020204030204" pitchFamily="34" charset="0"/>
                <a:ea typeface="Calibri" panose="020F0502020204030204" pitchFamily="34" charset="0"/>
                <a:cs typeface="Calibri" panose="020F0502020204030204" pitchFamily="34" charset="0"/>
              </a:rPr>
              <a:t>е 2 години. </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B1452701-4D07-430E-9EBF-A48B7851361C}"/>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35837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80FB896-298E-47DA-8766-CE2C296A15F1}"/>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Calibri" panose="020F0502020204030204" pitchFamily="34" charset="0"/>
              </a:rPr>
              <a:t>Законна гаранция - срокове</a:t>
            </a:r>
            <a:endParaRPr lang="bg-BG" dirty="0"/>
          </a:p>
        </p:txBody>
      </p:sp>
      <p:sp>
        <p:nvSpPr>
          <p:cNvPr id="3" name="Контейнер за съдържание 2">
            <a:extLst>
              <a:ext uri="{FF2B5EF4-FFF2-40B4-BE49-F238E27FC236}">
                <a16:creationId xmlns:a16="http://schemas.microsoft.com/office/drawing/2014/main" id="{CB6BF55D-DD49-4F22-BBC5-8ABFDEC94BB7}"/>
              </a:ext>
            </a:extLst>
          </p:cNvPr>
          <p:cNvSpPr>
            <a:spLocks noGrp="1"/>
          </p:cNvSpPr>
          <p:nvPr>
            <p:ph idx="1"/>
          </p:nvPr>
        </p:nvSpPr>
        <p:spPr/>
        <p:txBody>
          <a:bodyPr>
            <a:normAutofit lnSpcReduction="10000"/>
          </a:bodyPr>
          <a:lstStyle/>
          <a:p>
            <a:r>
              <a:rPr lang="bg-BG" b="1" dirty="0"/>
              <a:t>Законна гаранция за стоки, съдържащи цифрови елементи:</a:t>
            </a:r>
          </a:p>
          <a:p>
            <a:r>
              <a:rPr lang="bg-BG" dirty="0"/>
              <a:t>-при еднократно предоставяне на ЦС/ЦУ – 2 години от доставянето (чл.31, ал.2);</a:t>
            </a:r>
          </a:p>
          <a:p>
            <a:r>
              <a:rPr lang="bg-BG" dirty="0"/>
              <a:t>-при непрекъснато предоставяне на ЦС/ЦУ в рамките на определен период от време – 2 години от доставянето и от започването на предоставянето на ЦС/ЦУ;</a:t>
            </a:r>
          </a:p>
          <a:p>
            <a:r>
              <a:rPr lang="bg-BG" dirty="0"/>
              <a:t>Ако срокът на непрекъснато предоставяне на ЦС/ЦУ е по-дълъг от 2 години – за целия срок.</a:t>
            </a:r>
          </a:p>
        </p:txBody>
      </p:sp>
      <p:sp>
        <p:nvSpPr>
          <p:cNvPr id="4" name="Текстов контейнер 3">
            <a:extLst>
              <a:ext uri="{FF2B5EF4-FFF2-40B4-BE49-F238E27FC236}">
                <a16:creationId xmlns:a16="http://schemas.microsoft.com/office/drawing/2014/main" id="{E898F384-C08D-4081-AAB7-59C70025C4A2}"/>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a:p>
            <a:endParaRPr lang="bg-BG" dirty="0"/>
          </a:p>
        </p:txBody>
      </p:sp>
    </p:spTree>
    <p:extLst>
      <p:ext uri="{BB962C8B-B14F-4D97-AF65-F5344CB8AC3E}">
        <p14:creationId xmlns:p14="http://schemas.microsoft.com/office/powerpoint/2010/main" val="82972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394358A-2147-4D97-B486-CD99298ED43E}"/>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Times New Roman" panose="02020603050405020304" pitchFamily="18" charset="0"/>
              </a:rPr>
              <a:t>Тежест на доказване – чл.15</a:t>
            </a:r>
            <a:r>
              <a:rPr lang="bg-BG" sz="3600"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FF7F78A6-AAC3-4C81-8056-3A14944ABC8C}"/>
              </a:ext>
            </a:extLst>
          </p:cNvPr>
          <p:cNvSpPr>
            <a:spLocks noGrp="1"/>
          </p:cNvSpPr>
          <p:nvPr>
            <p:ph idx="1"/>
          </p:nvPr>
        </p:nvSpPr>
        <p:spPr/>
        <p:txBody>
          <a:bodyPr>
            <a:normAutofit fontScale="70000" lnSpcReduction="20000"/>
          </a:bodyPr>
          <a:lstStyle/>
          <a:p>
            <a:pPr marL="0" marR="0" algn="just">
              <a:lnSpc>
                <a:spcPct val="107000"/>
              </a:lnSpc>
              <a:spcBef>
                <a:spcPts val="0"/>
              </a:spcBef>
              <a:spcAft>
                <a:spcPts val="0"/>
              </a:spcAft>
            </a:pPr>
            <a:r>
              <a:rPr lang="bg-BG" sz="3100" dirty="0">
                <a:effectLst/>
                <a:latin typeface="Calibri" panose="020F0502020204030204" pitchFamily="34" charset="0"/>
                <a:ea typeface="Calibri" panose="020F0502020204030204" pitchFamily="34" charset="0"/>
                <a:cs typeface="Times New Roman" panose="02020603050405020304" pitchFamily="18" charset="0"/>
              </a:rPr>
              <a:t>Тежестта на доказване за предоставяне на ЦС/ЦУ се носи от търговеца.</a:t>
            </a:r>
          </a:p>
          <a:p>
            <a:pPr marL="0" marR="0" algn="just">
              <a:lnSpc>
                <a:spcPct val="107000"/>
              </a:lnSpc>
              <a:spcBef>
                <a:spcPts val="0"/>
              </a:spcBef>
              <a:spcAft>
                <a:spcPts val="0"/>
              </a:spcAft>
            </a:pPr>
            <a:r>
              <a:rPr lang="bg-BG" sz="3100" dirty="0">
                <a:effectLst/>
                <a:latin typeface="Calibri" panose="020F0502020204030204" pitchFamily="34" charset="0"/>
                <a:ea typeface="Calibri" panose="020F0502020204030204" pitchFamily="34" charset="0"/>
                <a:cs typeface="Times New Roman" panose="02020603050405020304" pitchFamily="18" charset="0"/>
              </a:rPr>
              <a:t>Когато става дума за </a:t>
            </a:r>
            <a:r>
              <a:rPr lang="bg-BG" sz="3100" b="1" dirty="0">
                <a:effectLst/>
                <a:latin typeface="Calibri" panose="020F0502020204030204" pitchFamily="34" charset="0"/>
                <a:ea typeface="Calibri" panose="020F0502020204030204" pitchFamily="34" charset="0"/>
                <a:cs typeface="Times New Roman" panose="02020603050405020304" pitchFamily="18" charset="0"/>
              </a:rPr>
              <a:t>еднократно предоставяне </a:t>
            </a:r>
            <a:r>
              <a:rPr lang="bg-BG" sz="3100" dirty="0">
                <a:effectLst/>
                <a:latin typeface="Calibri" panose="020F0502020204030204" pitchFamily="34" charset="0"/>
                <a:ea typeface="Calibri" panose="020F0502020204030204" pitchFamily="34" charset="0"/>
                <a:cs typeface="Times New Roman" panose="02020603050405020304" pitchFamily="18" charset="0"/>
              </a:rPr>
              <a:t>на ЦС/ЦУ тежестта на доказване за съответствие е върху търговеца, ако несъответствието се прояви </a:t>
            </a:r>
            <a:r>
              <a:rPr lang="bg-BG" sz="3100" b="1" dirty="0">
                <a:effectLst/>
                <a:latin typeface="Calibri" panose="020F0502020204030204" pitchFamily="34" charset="0"/>
                <a:ea typeface="Calibri" panose="020F0502020204030204" pitchFamily="34" charset="0"/>
                <a:cs typeface="Times New Roman" panose="02020603050405020304" pitchFamily="18" charset="0"/>
              </a:rPr>
              <a:t>в срок от 1 година </a:t>
            </a:r>
            <a:r>
              <a:rPr lang="bg-BG" sz="3100" dirty="0">
                <a:effectLst/>
                <a:latin typeface="Calibri" panose="020F0502020204030204" pitchFamily="34" charset="0"/>
                <a:ea typeface="Calibri" panose="020F0502020204030204" pitchFamily="34" charset="0"/>
                <a:cs typeface="Times New Roman" panose="02020603050405020304" pitchFamily="18" charset="0"/>
              </a:rPr>
              <a:t>от предоставяне на ЦС/ЦУ– чл.15, ал.1. </a:t>
            </a:r>
          </a:p>
          <a:p>
            <a:pPr marL="0" marR="0" algn="just">
              <a:lnSpc>
                <a:spcPct val="107000"/>
              </a:lnSpc>
              <a:spcBef>
                <a:spcPts val="0"/>
              </a:spcBef>
              <a:spcAft>
                <a:spcPts val="0"/>
              </a:spcAft>
            </a:pPr>
            <a:r>
              <a:rPr lang="bg-BG" sz="3100" dirty="0">
                <a:effectLst/>
                <a:latin typeface="Calibri" panose="020F0502020204030204" pitchFamily="34" charset="0"/>
                <a:ea typeface="Calibri" panose="020F0502020204030204" pitchFamily="34" charset="0"/>
                <a:cs typeface="Times New Roman" panose="02020603050405020304" pitchFamily="18" charset="0"/>
              </a:rPr>
              <a:t>При непрекъснато предоставяне в рамките </a:t>
            </a:r>
            <a:r>
              <a:rPr lang="bg-BG" sz="3100" b="1" dirty="0">
                <a:effectLst/>
                <a:latin typeface="Calibri" panose="020F0502020204030204" pitchFamily="34" charset="0"/>
                <a:ea typeface="Calibri" panose="020F0502020204030204" pitchFamily="34" charset="0"/>
                <a:cs typeface="Times New Roman" panose="02020603050405020304" pitchFamily="18" charset="0"/>
              </a:rPr>
              <a:t>на определен период </a:t>
            </a:r>
            <a:r>
              <a:rPr lang="bg-BG" sz="3100" dirty="0">
                <a:effectLst/>
                <a:latin typeface="Calibri" panose="020F0502020204030204" pitchFamily="34" charset="0"/>
                <a:ea typeface="Calibri" panose="020F0502020204030204" pitchFamily="34" charset="0"/>
                <a:cs typeface="Times New Roman" panose="02020603050405020304" pitchFamily="18" charset="0"/>
              </a:rPr>
              <a:t>на ЦС/ЦУ – тежестта на доказване е върху търговеца в рамките на целия период. Същия срок важи и за стоките, съдържащи цифрови елементи, които се предоставят непрекъснато през определен период от време.</a:t>
            </a:r>
          </a:p>
          <a:p>
            <a:pPr marL="0" marR="0" algn="just">
              <a:lnSpc>
                <a:spcPct val="107000"/>
              </a:lnSpc>
              <a:spcBef>
                <a:spcPts val="0"/>
              </a:spcBef>
              <a:spcAft>
                <a:spcPts val="0"/>
              </a:spcAft>
            </a:pPr>
            <a:r>
              <a:rPr lang="bg-BG" sz="3100" dirty="0">
                <a:effectLst/>
                <a:latin typeface="Calibri" panose="020F0502020204030204" pitchFamily="34" charset="0"/>
                <a:ea typeface="Calibri" panose="020F0502020204030204" pitchFamily="34" charset="0"/>
                <a:cs typeface="Times New Roman" panose="02020603050405020304" pitchFamily="18" charset="0"/>
              </a:rPr>
              <a:t>Търговецът се освобождава от отговорност, ако предварително е уведомил потребителя за техническите изисквания на ЦС/ЦУ и цифровата среда на потребителя не е съвместима с тях.</a:t>
            </a:r>
          </a:p>
          <a:p>
            <a:endParaRPr lang="bg-BG" dirty="0"/>
          </a:p>
        </p:txBody>
      </p:sp>
      <p:sp>
        <p:nvSpPr>
          <p:cNvPr id="4" name="Текстов контейнер 3">
            <a:extLst>
              <a:ext uri="{FF2B5EF4-FFF2-40B4-BE49-F238E27FC236}">
                <a16:creationId xmlns:a16="http://schemas.microsoft.com/office/drawing/2014/main" id="{42D6A2AB-58E2-41E8-AD40-50E98532E633}"/>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313022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лавие 12"/>
          <p:cNvSpPr>
            <a:spLocks noGrp="1"/>
          </p:cNvSpPr>
          <p:nvPr>
            <p:ph type="title"/>
          </p:nvPr>
        </p:nvSpPr>
        <p:spPr/>
        <p:txBody>
          <a:bodyPr rtlCol="0"/>
          <a:lstStyle/>
          <a:p>
            <a:pPr rtl="0"/>
            <a:r>
              <a:rPr lang="bg-BG" sz="3600" dirty="0"/>
              <a:t>ПРАВНИ АСПЕКТИ НА ЕЛЕКТРОННАТА ТЪРГОВИЯ</a:t>
            </a:r>
            <a:r>
              <a:rPr lang="en-US" sz="3600" dirty="0"/>
              <a:t/>
            </a:r>
            <a:br>
              <a:rPr lang="en-US" sz="3600" dirty="0"/>
            </a:br>
            <a:endParaRPr lang="bg-BG" dirty="0"/>
          </a:p>
        </p:txBody>
      </p:sp>
      <p:sp>
        <p:nvSpPr>
          <p:cNvPr id="14" name="Контейнер за съдържание 13"/>
          <p:cNvSpPr>
            <a:spLocks noGrp="1"/>
          </p:cNvSpPr>
          <p:nvPr>
            <p:ph idx="1"/>
          </p:nvPr>
        </p:nvSpPr>
        <p:spPr/>
        <p:txBody>
          <a:bodyPr rtlCol="0"/>
          <a:lstStyle/>
          <a:p>
            <a:r>
              <a:rPr lang="bg-BG" sz="3600" dirty="0">
                <a:effectLst/>
                <a:latin typeface="Calibri" panose="020F0502020204030204" pitchFamily="34" charset="0"/>
                <a:ea typeface="Calibri" panose="020F0502020204030204" pitchFamily="34" charset="0"/>
                <a:cs typeface="Calibri" panose="020F0502020204030204" pitchFamily="34" charset="0"/>
              </a:rPr>
              <a:t>Закон за предоставяне на цифрово съдържание и цифрови услуги и за продажба на стоки – в сила от 1.01.2022 г.</a:t>
            </a:r>
          </a:p>
          <a:p>
            <a:r>
              <a:rPr lang="bg-BG" sz="3600" dirty="0">
                <a:latin typeface="Calibri" panose="020F0502020204030204" pitchFamily="34" charset="0"/>
                <a:cs typeface="Calibri" panose="020F0502020204030204" pitchFamily="34" charset="0"/>
              </a:rPr>
              <a:t>Регламент на </a:t>
            </a:r>
            <a:r>
              <a:rPr lang="bg-BG" sz="3600" dirty="0">
                <a:effectLst/>
                <a:latin typeface="Calibri" panose="020F0502020204030204" pitchFamily="34" charset="0"/>
                <a:ea typeface="Calibri" panose="020F0502020204030204" pitchFamily="34" charset="0"/>
                <a:cs typeface="Calibri" panose="020F0502020204030204" pitchFamily="34" charset="0"/>
              </a:rPr>
              <a:t>Европейския Парламент и на Съвета № 2019/1150 </a:t>
            </a:r>
            <a:r>
              <a:rPr lang="bg-BG" sz="3600" dirty="0">
                <a:latin typeface="Calibri" panose="020F0502020204030204" pitchFamily="34" charset="0"/>
                <a:cs typeface="Calibri" panose="020F0502020204030204" pitchFamily="34" charset="0"/>
              </a:rPr>
              <a:t>за он-</a:t>
            </a:r>
            <a:r>
              <a:rPr lang="bg-BG" sz="3600" dirty="0" err="1">
                <a:latin typeface="Calibri" panose="020F0502020204030204" pitchFamily="34" charset="0"/>
                <a:cs typeface="Calibri" panose="020F0502020204030204" pitchFamily="34" charset="0"/>
              </a:rPr>
              <a:t>лайн</a:t>
            </a:r>
            <a:r>
              <a:rPr lang="bg-BG" sz="3600" dirty="0">
                <a:latin typeface="Calibri" panose="020F0502020204030204" pitchFamily="34" charset="0"/>
                <a:cs typeface="Calibri" panose="020F0502020204030204" pitchFamily="34" charset="0"/>
              </a:rPr>
              <a:t> платформите </a:t>
            </a:r>
            <a:r>
              <a:rPr lang="en-US" sz="3600" dirty="0">
                <a:latin typeface="Calibri" panose="020F0502020204030204" pitchFamily="34" charset="0"/>
                <a:cs typeface="Calibri" panose="020F0502020204030204" pitchFamily="34" charset="0"/>
              </a:rPr>
              <a:t>(P2B)</a:t>
            </a:r>
            <a:endParaRPr lang="bg-BG" sz="3600" dirty="0">
              <a:latin typeface="Calibri" panose="020F0502020204030204" pitchFamily="34" charset="0"/>
              <a:cs typeface="Calibri" panose="020F0502020204030204" pitchFamily="34" charset="0"/>
            </a:endParaRPr>
          </a:p>
          <a:p>
            <a:pPr rtl="0"/>
            <a:endParaRPr lang="bg-BG" dirty="0"/>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6B737E8-494A-4F70-94D0-F1510B73E071}"/>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Calibri" panose="020F0502020204030204" pitchFamily="34" charset="0"/>
              </a:rPr>
              <a:t>Средства за защита на потребителя – Раздел </a:t>
            </a:r>
            <a:r>
              <a:rPr lang="en-US" sz="3600" b="1" u="sng" dirty="0">
                <a:effectLst/>
                <a:latin typeface="Calibri" panose="020F0502020204030204" pitchFamily="34" charset="0"/>
                <a:ea typeface="Calibri" panose="020F0502020204030204" pitchFamily="34" charset="0"/>
                <a:cs typeface="Calibri" panose="020F0502020204030204" pitchFamily="34" charset="0"/>
              </a:rPr>
              <a:t>III </a:t>
            </a:r>
            <a:r>
              <a:rPr lang="bg-BG" sz="3600" b="1" u="sng" dirty="0">
                <a:effectLst/>
                <a:latin typeface="Calibri" panose="020F0502020204030204" pitchFamily="34" charset="0"/>
                <a:ea typeface="Calibri" panose="020F0502020204030204" pitchFamily="34" charset="0"/>
                <a:cs typeface="Calibri" panose="020F0502020204030204" pitchFamily="34" charset="0"/>
              </a:rPr>
              <a:t/>
            </a:r>
            <a:br>
              <a:rPr lang="bg-BG" sz="3600" b="1" u="sng" dirty="0">
                <a:effectLst/>
                <a:latin typeface="Calibri" panose="020F0502020204030204" pitchFamily="34" charset="0"/>
                <a:ea typeface="Calibri" panose="020F0502020204030204" pitchFamily="34" charset="0"/>
                <a:cs typeface="Calibri" panose="020F0502020204030204" pitchFamily="34" charset="0"/>
              </a:rPr>
            </a:br>
            <a:r>
              <a:rPr lang="bg-BG" sz="3600" b="1" u="sng" dirty="0">
                <a:effectLst/>
                <a:latin typeface="Calibri" panose="020F0502020204030204" pitchFamily="34" charset="0"/>
                <a:ea typeface="Calibri" panose="020F0502020204030204" pitchFamily="34" charset="0"/>
                <a:cs typeface="Calibri" panose="020F0502020204030204" pitchFamily="34" charset="0"/>
              </a:rPr>
              <a:t>(чл.16-20)</a:t>
            </a:r>
            <a:r>
              <a:rPr lang="bg-BG" sz="3600"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5254295F-1CD1-4C4B-BBBF-00C0C0762822}"/>
              </a:ext>
            </a:extLst>
          </p:cNvPr>
          <p:cNvSpPr>
            <a:spLocks noGrp="1"/>
          </p:cNvSpPr>
          <p:nvPr>
            <p:ph idx="1"/>
          </p:nvPr>
        </p:nvSpPr>
        <p:spPr/>
        <p:txBody>
          <a:bodyPr/>
          <a:lstStyle/>
          <a:p>
            <a:r>
              <a:rPr lang="bg-BG" sz="2800" dirty="0">
                <a:effectLst/>
                <a:latin typeface="Calibri" panose="020F0502020204030204" pitchFamily="34" charset="0"/>
                <a:ea typeface="Calibri" panose="020F0502020204030204" pitchFamily="34" charset="0"/>
                <a:cs typeface="Calibri" panose="020F0502020204030204" pitchFamily="34" charset="0"/>
              </a:rPr>
              <a:t>1.Потребителят има право да иска </a:t>
            </a:r>
            <a:r>
              <a:rPr lang="bg-BG" sz="2800" b="1" dirty="0">
                <a:effectLst/>
                <a:latin typeface="Calibri" panose="020F0502020204030204" pitchFamily="34" charset="0"/>
                <a:ea typeface="Calibri" panose="020F0502020204030204" pitchFamily="34" charset="0"/>
                <a:cs typeface="Calibri" panose="020F0502020204030204" pitchFamily="34" charset="0"/>
              </a:rPr>
              <a:t>реално изпълнение</a:t>
            </a:r>
            <a:r>
              <a:rPr lang="bg-BG" sz="2800" dirty="0">
                <a:effectLst/>
                <a:latin typeface="Calibri" panose="020F0502020204030204" pitchFamily="34" charset="0"/>
                <a:ea typeface="Calibri" panose="020F0502020204030204" pitchFamily="34" charset="0"/>
                <a:cs typeface="Calibri" panose="020F0502020204030204" pitchFamily="34" charset="0"/>
              </a:rPr>
              <a:t> по договора – когато не е предоставено ЦС/ЦУ;</a:t>
            </a:r>
          </a:p>
          <a:p>
            <a:r>
              <a:rPr lang="bg-BG" sz="2800" dirty="0">
                <a:effectLst/>
                <a:latin typeface="Calibri" panose="020F0502020204030204" pitchFamily="34" charset="0"/>
                <a:ea typeface="Calibri" panose="020F0502020204030204" pitchFamily="34" charset="0"/>
                <a:cs typeface="Calibri" panose="020F0502020204030204" pitchFamily="34" charset="0"/>
              </a:rPr>
              <a:t>2.Потребителят има право да предяви </a:t>
            </a:r>
            <a:r>
              <a:rPr lang="bg-BG" sz="2800" b="1" dirty="0">
                <a:effectLst/>
                <a:latin typeface="Calibri" panose="020F0502020204030204" pitchFamily="34" charset="0"/>
                <a:ea typeface="Calibri" panose="020F0502020204030204" pitchFamily="34" charset="0"/>
                <a:cs typeface="Calibri" panose="020F0502020204030204" pitchFamily="34" charset="0"/>
              </a:rPr>
              <a:t>рекламация </a:t>
            </a:r>
            <a:r>
              <a:rPr lang="bg-BG" sz="2800" dirty="0">
                <a:effectLst/>
                <a:latin typeface="Calibri" panose="020F0502020204030204" pitchFamily="34" charset="0"/>
                <a:ea typeface="Calibri" panose="020F0502020204030204" pitchFamily="34" charset="0"/>
                <a:cs typeface="Calibri" panose="020F0502020204030204" pitchFamily="34" charset="0"/>
              </a:rPr>
              <a:t>– при </a:t>
            </a:r>
            <a:r>
              <a:rPr lang="bg-BG" sz="2800" dirty="0" err="1">
                <a:effectLst/>
                <a:latin typeface="Calibri" panose="020F0502020204030204" pitchFamily="34" charset="0"/>
                <a:ea typeface="Calibri" panose="020F0502020204030204" pitchFamily="34" charset="0"/>
                <a:cs typeface="Calibri" panose="020F0502020204030204" pitchFamily="34" charset="0"/>
              </a:rPr>
              <a:t>несъотвествие</a:t>
            </a:r>
            <a:r>
              <a:rPr lang="bg-BG" sz="2800" dirty="0">
                <a:effectLst/>
                <a:latin typeface="Calibri" panose="020F0502020204030204" pitchFamily="34" charset="0"/>
                <a:ea typeface="Calibri" panose="020F0502020204030204" pitchFamily="34" charset="0"/>
                <a:cs typeface="Calibri" panose="020F0502020204030204" pitchFamily="34" charset="0"/>
              </a:rPr>
              <a:t> на ЦС/ЦУ</a:t>
            </a:r>
            <a:r>
              <a:rPr lang="bg-BG" dirty="0">
                <a:latin typeface="Calibri" panose="020F050202020403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0"/>
              </a:spcAft>
            </a:pPr>
            <a:r>
              <a:rPr lang="bg-BG" sz="2800" dirty="0">
                <a:effectLst/>
                <a:latin typeface="Calibri" panose="020F0502020204030204" pitchFamily="34" charset="0"/>
                <a:ea typeface="Calibri" panose="020F0502020204030204" pitchFamily="34" charset="0"/>
                <a:cs typeface="Calibri" panose="020F0502020204030204" pitchFamily="34" charset="0"/>
              </a:rPr>
              <a:t>3.Потребителят може да претендира </a:t>
            </a:r>
            <a:r>
              <a:rPr lang="bg-BG" sz="2800" b="1" dirty="0">
                <a:effectLst/>
                <a:latin typeface="Calibri" panose="020F0502020204030204" pitchFamily="34" charset="0"/>
                <a:ea typeface="Calibri" panose="020F0502020204030204" pitchFamily="34" charset="0"/>
                <a:cs typeface="Calibri" panose="020F0502020204030204" pitchFamily="34" charset="0"/>
              </a:rPr>
              <a:t>пропорционално намаляване на цената</a:t>
            </a:r>
            <a:r>
              <a:rPr lang="bg-BG" sz="2800" dirty="0">
                <a:effectLst/>
                <a:latin typeface="Calibri" panose="020F0502020204030204" pitchFamily="34" charset="0"/>
                <a:ea typeface="Calibri" panose="020F0502020204030204" pitchFamily="34" charset="0"/>
                <a:cs typeface="Calibri" panose="020F0502020204030204" pitchFamily="34" charset="0"/>
              </a:rPr>
              <a:t>;  </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4</a:t>
            </a:r>
            <a:r>
              <a:rPr lang="bg-BG" sz="2800" dirty="0">
                <a:effectLst/>
                <a:latin typeface="Calibri" panose="020F0502020204030204" pitchFamily="34" charset="0"/>
                <a:ea typeface="Calibri" panose="020F0502020204030204" pitchFamily="34" charset="0"/>
                <a:cs typeface="Calibri" panose="020F0502020204030204" pitchFamily="34" charset="0"/>
              </a:rPr>
              <a:t>. Потребителят може да </a:t>
            </a:r>
            <a:r>
              <a:rPr lang="bg-BG" sz="2800" b="1" dirty="0">
                <a:effectLst/>
                <a:latin typeface="Calibri" panose="020F0502020204030204" pitchFamily="34" charset="0"/>
                <a:ea typeface="Calibri" panose="020F0502020204030204" pitchFamily="34" charset="0"/>
                <a:cs typeface="Calibri" panose="020F0502020204030204" pitchFamily="34" charset="0"/>
              </a:rPr>
              <a:t>развали</a:t>
            </a:r>
            <a:r>
              <a:rPr lang="bg-BG" sz="2800" dirty="0">
                <a:effectLst/>
                <a:latin typeface="Calibri" panose="020F0502020204030204" pitchFamily="34" charset="0"/>
                <a:ea typeface="Calibri" panose="020F0502020204030204" pitchFamily="34" charset="0"/>
                <a:cs typeface="Calibri" panose="020F0502020204030204" pitchFamily="34" charset="0"/>
              </a:rPr>
              <a:t> договора.</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latin typeface="Calibri" panose="020F0502020204030204" pitchFamily="34" charset="0"/>
              <a:ea typeface="Calibri" panose="020F0502020204030204" pitchFamily="34" charset="0"/>
              <a:cs typeface="Calibri" panose="020F0502020204030204" pitchFamily="34" charset="0"/>
            </a:endParaRPr>
          </a:p>
          <a:p>
            <a:endParaRPr lang="bg-BG" dirty="0"/>
          </a:p>
        </p:txBody>
      </p:sp>
      <p:sp>
        <p:nvSpPr>
          <p:cNvPr id="4" name="Текстов контейнер 3">
            <a:extLst>
              <a:ext uri="{FF2B5EF4-FFF2-40B4-BE49-F238E27FC236}">
                <a16:creationId xmlns:a16="http://schemas.microsoft.com/office/drawing/2014/main" id="{73790A92-0CA9-43C7-8119-8CE953751361}"/>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107357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D1DCB3C-0921-47DE-8E5B-B4CA66FC8041}"/>
              </a:ext>
            </a:extLst>
          </p:cNvPr>
          <p:cNvSpPr>
            <a:spLocks noGrp="1"/>
          </p:cNvSpPr>
          <p:nvPr>
            <p:ph type="title"/>
          </p:nvPr>
        </p:nvSpPr>
        <p:spPr/>
        <p:txBody>
          <a:bodyPr/>
          <a:lstStyle/>
          <a:p>
            <a:r>
              <a:rPr lang="bg-BG" b="1" u="sng" dirty="0"/>
              <a:t>Право на рекламация – чл.17, ал.2 и 3</a:t>
            </a:r>
            <a:br>
              <a:rPr lang="bg-BG" b="1" u="sng" dirty="0"/>
            </a:br>
            <a:endParaRPr lang="bg-BG" dirty="0"/>
          </a:p>
        </p:txBody>
      </p:sp>
      <p:sp>
        <p:nvSpPr>
          <p:cNvPr id="3" name="Контейнер за съдържание 2">
            <a:extLst>
              <a:ext uri="{FF2B5EF4-FFF2-40B4-BE49-F238E27FC236}">
                <a16:creationId xmlns:a16="http://schemas.microsoft.com/office/drawing/2014/main" id="{3D23350D-ECC8-4AFF-B5C2-FB2C51C0AAF1}"/>
              </a:ext>
            </a:extLst>
          </p:cNvPr>
          <p:cNvSpPr>
            <a:spLocks noGrp="1"/>
          </p:cNvSpPr>
          <p:nvPr>
            <p:ph idx="1"/>
          </p:nvPr>
        </p:nvSpPr>
        <p:spPr/>
        <p:txBody>
          <a:bodyPr>
            <a:normAutofit fontScale="85000" lnSpcReduction="10000"/>
          </a:bodyPr>
          <a:lstStyle/>
          <a:p>
            <a:pPr marL="0" marR="0">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Times New Roman" panose="02020603050405020304" pitchFamily="18" charset="0"/>
              </a:rPr>
              <a:t>Потребителят има право да предяви рекламация, като поиска от търговеца да приведе ЦС/ЦУ в съответствие, освен ако това се окаже невъзможно или би довело до непропорционално големи разходи за търговеца, като се вземат предвид всички обстоятелства към конкретния случай, включително:</a:t>
            </a:r>
          </a:p>
          <a:p>
            <a:pPr marL="0" marR="0">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Times New Roman" panose="02020603050405020304" pitchFamily="18" charset="0"/>
              </a:rPr>
              <a:t>1. стойността, която би имало цифровото съдържание или цифровата услуга, ако нямаше несъответствие, и</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значимостта</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на</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несъответствието</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bg-BG" sz="2800" dirty="0">
                <a:latin typeface="Calibri" panose="020F0502020204030204" pitchFamily="34" charset="0"/>
                <a:ea typeface="Calibri" panose="020F0502020204030204" pitchFamily="34" charset="0"/>
                <a:cs typeface="Times New Roman" panose="02020603050405020304" pitchFamily="18" charset="0"/>
              </a:rPr>
              <a:t>Привеждането в съответствие от търговеца – в разумен срок, безплатно и без значителни </a:t>
            </a:r>
            <a:r>
              <a:rPr lang="bg-BG" sz="2800" dirty="0" err="1">
                <a:latin typeface="Calibri" panose="020F0502020204030204" pitchFamily="34" charset="0"/>
                <a:ea typeface="Calibri" panose="020F0502020204030204" pitchFamily="34" charset="0"/>
                <a:cs typeface="Times New Roman" panose="02020603050405020304" pitchFamily="18" charset="0"/>
              </a:rPr>
              <a:t>неудоства</a:t>
            </a:r>
            <a:r>
              <a:rPr lang="bg-BG" sz="2800" dirty="0">
                <a:latin typeface="Calibri" panose="020F0502020204030204" pitchFamily="34" charset="0"/>
                <a:ea typeface="Calibri" panose="020F0502020204030204" pitchFamily="34" charset="0"/>
                <a:cs typeface="Times New Roman" panose="02020603050405020304" pitchFamily="18" charset="0"/>
              </a:rPr>
              <a:t> за потребителя.</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8B5B9C89-BC80-490E-A293-BF966732DE5C}"/>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33085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39528BC-2B4A-4AB9-8B08-BFE13C9420D7}"/>
              </a:ext>
            </a:extLst>
          </p:cNvPr>
          <p:cNvSpPr>
            <a:spLocks noGrp="1"/>
          </p:cNvSpPr>
          <p:nvPr>
            <p:ph type="title"/>
          </p:nvPr>
        </p:nvSpPr>
        <p:spPr/>
        <p:txBody>
          <a:bodyPr/>
          <a:lstStyle/>
          <a:p>
            <a:r>
              <a:rPr lang="bg-BG" b="1" u="sng" dirty="0"/>
              <a:t>Пропорционално намаляване на цената – чл.17, ал.4 и 5</a:t>
            </a:r>
            <a:endParaRPr lang="bg-BG" dirty="0"/>
          </a:p>
        </p:txBody>
      </p:sp>
      <p:sp>
        <p:nvSpPr>
          <p:cNvPr id="3" name="Контейнер за съдържание 2">
            <a:extLst>
              <a:ext uri="{FF2B5EF4-FFF2-40B4-BE49-F238E27FC236}">
                <a16:creationId xmlns:a16="http://schemas.microsoft.com/office/drawing/2014/main" id="{422FE04F-E157-422E-B0E9-D1992313165B}"/>
              </a:ext>
            </a:extLst>
          </p:cNvPr>
          <p:cNvSpPr>
            <a:spLocks noGrp="1"/>
          </p:cNvSpPr>
          <p:nvPr>
            <p:ph idx="1"/>
          </p:nvPr>
        </p:nvSpPr>
        <p:spPr/>
        <p:txBody>
          <a:bodyPr>
            <a:normAutofit fontScale="55000" lnSpcReduction="20000"/>
          </a:bodyPr>
          <a:lstStyle/>
          <a:p>
            <a:pPr marL="0" marR="0">
              <a:lnSpc>
                <a:spcPct val="107000"/>
              </a:lnSpc>
              <a:spcBef>
                <a:spcPts val="0"/>
              </a:spcBef>
              <a:spcAft>
                <a:spcPts val="800"/>
              </a:spcAft>
            </a:pPr>
            <a:r>
              <a:rPr lang="bg-BG" sz="3200" b="1" dirty="0">
                <a:effectLst/>
                <a:latin typeface="Calibri" panose="020F0502020204030204" pitchFamily="34" charset="0"/>
                <a:ea typeface="Calibri" panose="020F0502020204030204" pitchFamily="34" charset="0"/>
                <a:cs typeface="Times New Roman" panose="02020603050405020304" pitchFamily="18" charset="0"/>
              </a:rPr>
              <a:t>Потребителят може да иска пропорционално намаляване на цената, когато:</a:t>
            </a:r>
            <a:endParaRPr lang="bg-BG"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bg-BG" sz="3200" dirty="0">
                <a:effectLst/>
                <a:latin typeface="Calibri" panose="020F0502020204030204" pitchFamily="34" charset="0"/>
                <a:ea typeface="Calibri" panose="020F0502020204030204" pitchFamily="34" charset="0"/>
                <a:cs typeface="Times New Roman" panose="02020603050405020304" pitchFamily="18" charset="0"/>
              </a:rPr>
              <a:t>1. привеждането на цифровото съдържание или цифровата услуга в съответствие е невъзможно или би довело до непропорционално големи разходи за търговеца съгласно ал. 2;</a:t>
            </a:r>
          </a:p>
          <a:p>
            <a:pPr marL="0" marR="0">
              <a:lnSpc>
                <a:spcPct val="107000"/>
              </a:lnSpc>
              <a:spcBef>
                <a:spcPts val="0"/>
              </a:spcBef>
              <a:spcAft>
                <a:spcPts val="800"/>
              </a:spcAft>
            </a:pPr>
            <a:r>
              <a:rPr lang="bg-BG" sz="3200" dirty="0">
                <a:effectLst/>
                <a:latin typeface="Calibri" panose="020F0502020204030204" pitchFamily="34" charset="0"/>
                <a:ea typeface="Calibri" panose="020F0502020204030204" pitchFamily="34" charset="0"/>
                <a:cs typeface="Times New Roman" panose="02020603050405020304" pitchFamily="18" charset="0"/>
              </a:rPr>
              <a:t>2. търговецът не е привел цифровото съдържание или цифровата услуга в съответствие съгласно ал. 3;</a:t>
            </a:r>
          </a:p>
          <a:p>
            <a:pPr marL="0" marR="0">
              <a:lnSpc>
                <a:spcPct val="107000"/>
              </a:lnSpc>
              <a:spcBef>
                <a:spcPts val="0"/>
              </a:spcBef>
              <a:spcAft>
                <a:spcPts val="800"/>
              </a:spcAft>
            </a:pPr>
            <a:r>
              <a:rPr lang="bg-BG" sz="3200" dirty="0">
                <a:effectLst/>
                <a:latin typeface="Calibri" panose="020F0502020204030204" pitchFamily="34" charset="0"/>
                <a:ea typeface="Calibri" panose="020F0502020204030204" pitchFamily="34" charset="0"/>
                <a:cs typeface="Times New Roman" panose="02020603050405020304" pitchFamily="18" charset="0"/>
              </a:rPr>
              <a:t>3</a:t>
            </a:r>
            <a:r>
              <a:rPr lang="bg-BG" sz="3200" dirty="0">
                <a:latin typeface="Calibri" panose="020F0502020204030204" pitchFamily="34" charset="0"/>
                <a:ea typeface="Calibri" panose="020F0502020204030204" pitchFamily="34" charset="0"/>
                <a:cs typeface="Times New Roman" panose="02020603050405020304" pitchFamily="18" charset="0"/>
              </a:rPr>
              <a:t>. се появи несъответствие </a:t>
            </a:r>
            <a:r>
              <a:rPr lang="bg-BG" sz="3200" dirty="0">
                <a:effectLst/>
                <a:latin typeface="Calibri" panose="020F0502020204030204" pitchFamily="34" charset="0"/>
                <a:ea typeface="Calibri" panose="020F0502020204030204" pitchFamily="34" charset="0"/>
                <a:cs typeface="Times New Roman" panose="02020603050405020304" pitchFamily="18" charset="0"/>
              </a:rPr>
              <a:t>на цифровото съдържание или цифровата услуга, независимо от предприетите от търговеца действия за привеждане на цифровото съдържание или цифровата услуга в съответствие;</a:t>
            </a:r>
          </a:p>
          <a:p>
            <a:pPr marL="0" marR="0">
              <a:lnSpc>
                <a:spcPct val="107000"/>
              </a:lnSpc>
              <a:spcBef>
                <a:spcPts val="0"/>
              </a:spcBef>
              <a:spcAft>
                <a:spcPts val="800"/>
              </a:spcAft>
            </a:pPr>
            <a:r>
              <a:rPr lang="bg-BG" sz="3200" dirty="0">
                <a:effectLst/>
                <a:latin typeface="Calibri" panose="020F0502020204030204" pitchFamily="34" charset="0"/>
                <a:ea typeface="Calibri" panose="020F0502020204030204" pitchFamily="34" charset="0"/>
                <a:cs typeface="Times New Roman" panose="02020603050405020304" pitchFamily="18" charset="0"/>
              </a:rPr>
              <a:t>4. несъответствието на цифровото съдържание или цифровата услуга е толкова сериозно, че оправдава незабавно намаляване на цената или разваляне на договора, или</a:t>
            </a:r>
          </a:p>
          <a:p>
            <a:pPr marL="0" marR="0">
              <a:lnSpc>
                <a:spcPct val="107000"/>
              </a:lnSpc>
              <a:spcBef>
                <a:spcPts val="0"/>
              </a:spcBef>
              <a:spcAft>
                <a:spcPts val="800"/>
              </a:spcAft>
            </a:pPr>
            <a:r>
              <a:rPr lang="bg-BG" sz="3200" dirty="0">
                <a:effectLst/>
                <a:latin typeface="Calibri" panose="020F0502020204030204" pitchFamily="34" charset="0"/>
                <a:ea typeface="Calibri" panose="020F0502020204030204" pitchFamily="34" charset="0"/>
                <a:cs typeface="Times New Roman" panose="02020603050405020304" pitchFamily="18" charset="0"/>
              </a:rPr>
              <a:t>5. търговецът е заявил или от обстоятелствата е ясно, че търговецът няма да приведе цифровото съдържание или цифровата услуга в съответствие в разумен срок, или без значително неудобство за потребителя.</a:t>
            </a:r>
          </a:p>
          <a:p>
            <a:endParaRPr lang="bg-BG" dirty="0"/>
          </a:p>
        </p:txBody>
      </p:sp>
      <p:sp>
        <p:nvSpPr>
          <p:cNvPr id="4" name="Текстов контейнер 3">
            <a:extLst>
              <a:ext uri="{FF2B5EF4-FFF2-40B4-BE49-F238E27FC236}">
                <a16:creationId xmlns:a16="http://schemas.microsoft.com/office/drawing/2014/main" id="{25BD4496-E470-4E76-BB12-F0624AAD26AE}"/>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134768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FC51474-8B48-4DC3-8045-63414AE646F2}"/>
              </a:ext>
            </a:extLst>
          </p:cNvPr>
          <p:cNvSpPr>
            <a:spLocks noGrp="1"/>
          </p:cNvSpPr>
          <p:nvPr>
            <p:ph type="title"/>
          </p:nvPr>
        </p:nvSpPr>
        <p:spPr/>
        <p:txBody>
          <a:bodyPr/>
          <a:lstStyle/>
          <a:p>
            <a:r>
              <a:rPr lang="bg-BG" sz="3600" b="1" u="sng" dirty="0"/>
              <a:t>Право на разваляне -1</a:t>
            </a:r>
            <a:endParaRPr lang="bg-BG" dirty="0"/>
          </a:p>
        </p:txBody>
      </p:sp>
      <p:sp>
        <p:nvSpPr>
          <p:cNvPr id="3" name="Контейнер за съдържание 2">
            <a:extLst>
              <a:ext uri="{FF2B5EF4-FFF2-40B4-BE49-F238E27FC236}">
                <a16:creationId xmlns:a16="http://schemas.microsoft.com/office/drawing/2014/main" id="{E7573309-0F6C-456D-BDAD-DCF4ED33A66B}"/>
              </a:ext>
            </a:extLst>
          </p:cNvPr>
          <p:cNvSpPr>
            <a:spLocks noGrp="1"/>
          </p:cNvSpPr>
          <p:nvPr>
            <p:ph idx="1"/>
          </p:nvPr>
        </p:nvSpPr>
        <p:spPr/>
        <p:txBody>
          <a:bodyPr>
            <a:normAutofit lnSpcReduction="10000"/>
          </a:bodyPr>
          <a:lstStyle/>
          <a:p>
            <a:r>
              <a:rPr lang="bg-BG" dirty="0"/>
              <a:t>Правото на разваляне възниква само при наличието на предвидените в закона предпоставки</a:t>
            </a:r>
          </a:p>
          <a:p>
            <a:r>
              <a:rPr lang="bg-BG" b="1" u="sng" dirty="0"/>
              <a:t>Хипотези</a:t>
            </a:r>
          </a:p>
          <a:p>
            <a:r>
              <a:rPr lang="bg-BG" sz="2800" dirty="0">
                <a:ea typeface="Calibri" panose="020F0502020204030204" pitchFamily="34" charset="0"/>
                <a:cs typeface="Calibri" panose="020F0502020204030204" pitchFamily="34" charset="0"/>
              </a:rPr>
              <a:t>А) чл.16, ал.2 - при </a:t>
            </a:r>
            <a:r>
              <a:rPr lang="bg-BG" sz="2800" dirty="0" err="1">
                <a:ea typeface="Calibri" panose="020F0502020204030204" pitchFamily="34" charset="0"/>
                <a:cs typeface="Calibri" panose="020F0502020204030204" pitchFamily="34" charset="0"/>
              </a:rPr>
              <a:t>непредоставяне</a:t>
            </a:r>
            <a:r>
              <a:rPr lang="bg-BG" sz="2800" dirty="0">
                <a:ea typeface="Calibri" panose="020F0502020204030204" pitchFamily="34" charset="0"/>
                <a:cs typeface="Calibri" panose="020F0502020204030204" pitchFamily="34" charset="0"/>
              </a:rPr>
              <a:t> на ЦС/ЦУ, когато потребителят е отправил искане до търговеца и той не го е предоставил без необосновано забавяне или в рамките на допълнителен срок, изрично уговорен между страните по договора;</a:t>
            </a:r>
          </a:p>
          <a:p>
            <a:r>
              <a:rPr lang="bg-BG" dirty="0"/>
              <a:t/>
            </a:r>
            <a:br>
              <a:rPr lang="bg-BG" dirty="0"/>
            </a:br>
            <a:endParaRPr lang="bg-BG" dirty="0"/>
          </a:p>
        </p:txBody>
      </p:sp>
      <p:sp>
        <p:nvSpPr>
          <p:cNvPr id="4" name="Текстов контейнер 3">
            <a:extLst>
              <a:ext uri="{FF2B5EF4-FFF2-40B4-BE49-F238E27FC236}">
                <a16:creationId xmlns:a16="http://schemas.microsoft.com/office/drawing/2014/main" id="{24B4EBFB-7A0B-4B53-911C-6AC599D8E1C7}"/>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93255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3518C9F-2A40-4C2C-8A55-D64444139B52}"/>
              </a:ext>
            </a:extLst>
          </p:cNvPr>
          <p:cNvSpPr>
            <a:spLocks noGrp="1"/>
          </p:cNvSpPr>
          <p:nvPr>
            <p:ph type="title"/>
          </p:nvPr>
        </p:nvSpPr>
        <p:spPr/>
        <p:txBody>
          <a:bodyPr/>
          <a:lstStyle/>
          <a:p>
            <a:r>
              <a:rPr lang="bg-BG" sz="3600" b="1" u="sng" dirty="0"/>
              <a:t>Право на разваляне -2</a:t>
            </a:r>
            <a:endParaRPr lang="bg-BG" dirty="0"/>
          </a:p>
        </p:txBody>
      </p:sp>
      <p:sp>
        <p:nvSpPr>
          <p:cNvPr id="3" name="Контейнер за съдържание 2">
            <a:extLst>
              <a:ext uri="{FF2B5EF4-FFF2-40B4-BE49-F238E27FC236}">
                <a16:creationId xmlns:a16="http://schemas.microsoft.com/office/drawing/2014/main" id="{4B4C670F-CA31-4C58-BA08-546FBF1A83DF}"/>
              </a:ext>
            </a:extLst>
          </p:cNvPr>
          <p:cNvSpPr>
            <a:spLocks noGrp="1"/>
          </p:cNvSpPr>
          <p:nvPr>
            <p:ph idx="1"/>
          </p:nvPr>
        </p:nvSpPr>
        <p:spPr/>
        <p:txBody>
          <a:bodyPr>
            <a:normAutofit fontScale="85000" lnSpcReduction="20000"/>
          </a:bodyPr>
          <a:lstStyle/>
          <a:p>
            <a:pPr marL="0" marR="0" indent="0">
              <a:lnSpc>
                <a:spcPct val="107000"/>
              </a:lnSpc>
              <a:spcBef>
                <a:spcPts val="0"/>
              </a:spcBef>
              <a:spcAft>
                <a:spcPts val="800"/>
              </a:spcAft>
              <a:buNone/>
            </a:pPr>
            <a:r>
              <a:rPr lang="bg-BG" sz="2800" dirty="0">
                <a:ea typeface="Calibri" panose="020F0502020204030204" pitchFamily="34" charset="0"/>
                <a:cs typeface="Times New Roman" panose="02020603050405020304" pitchFamily="18" charset="0"/>
              </a:rPr>
              <a:t>Б) ч</a:t>
            </a:r>
            <a:r>
              <a:rPr lang="bg-BG" sz="2800" dirty="0">
                <a:effectLst/>
                <a:ea typeface="Calibri" panose="020F0502020204030204" pitchFamily="34" charset="0"/>
                <a:cs typeface="Times New Roman" panose="02020603050405020304" pitchFamily="18" charset="0"/>
              </a:rPr>
              <a:t>л.16, ал.3 - потребителят има право да развали договора </a:t>
            </a:r>
            <a:r>
              <a:rPr lang="bg-BG" sz="2800" b="1" dirty="0">
                <a:effectLst/>
                <a:ea typeface="Calibri" panose="020F0502020204030204" pitchFamily="34" charset="0"/>
                <a:cs typeface="Times New Roman" panose="02020603050405020304" pitchFamily="18" charset="0"/>
              </a:rPr>
              <a:t>незабавно,</a:t>
            </a:r>
            <a:r>
              <a:rPr lang="bg-BG" sz="2800" dirty="0">
                <a:effectLst/>
                <a:ea typeface="Calibri" panose="020F0502020204030204" pitchFamily="34" charset="0"/>
                <a:cs typeface="Times New Roman" panose="02020603050405020304" pitchFamily="18" charset="0"/>
              </a:rPr>
              <a:t> когато:</a:t>
            </a:r>
          </a:p>
          <a:p>
            <a:pPr marL="0" marR="0">
              <a:lnSpc>
                <a:spcPct val="107000"/>
              </a:lnSpc>
              <a:spcBef>
                <a:spcPts val="0"/>
              </a:spcBef>
              <a:spcAft>
                <a:spcPts val="800"/>
              </a:spcAft>
            </a:pPr>
            <a:r>
              <a:rPr lang="bg-BG" sz="2800" dirty="0">
                <a:effectLst/>
                <a:ea typeface="Calibri" panose="020F0502020204030204" pitchFamily="34" charset="0"/>
                <a:cs typeface="Times New Roman" panose="02020603050405020304" pitchFamily="18" charset="0"/>
              </a:rPr>
              <a:t>1. търговецът е заявил или от обстоятелствата става ясно, че търговецът няма да предостави цифровото съдържание или цифровата услуга, или</a:t>
            </a:r>
          </a:p>
          <a:p>
            <a:pPr marL="0" marR="0">
              <a:lnSpc>
                <a:spcPct val="107000"/>
              </a:lnSpc>
              <a:spcBef>
                <a:spcPts val="0"/>
              </a:spcBef>
              <a:spcAft>
                <a:spcPts val="800"/>
              </a:spcAft>
            </a:pPr>
            <a:r>
              <a:rPr lang="bg-BG" sz="2800" dirty="0">
                <a:effectLst/>
                <a:ea typeface="Calibri" panose="020F0502020204030204" pitchFamily="34" charset="0"/>
                <a:cs typeface="Times New Roman" panose="02020603050405020304" pitchFamily="18" charset="0"/>
              </a:rPr>
              <a:t>2. потребителят и търговецът са уговорили или от обстоятелствата, свързани със сключването на договора, става ясно, че за потребителя е важно цифровото съдържание или цифровата услуга да бъде предоставено/предоставена за конкретен период от време, а търговецът не е предоставил цифровото съдържание или цифровата услуга до или в рамките на този период от време.</a:t>
            </a:r>
          </a:p>
          <a:p>
            <a:endParaRPr lang="bg-BG" dirty="0"/>
          </a:p>
        </p:txBody>
      </p:sp>
      <p:sp>
        <p:nvSpPr>
          <p:cNvPr id="4" name="Текстов контейнер 3">
            <a:extLst>
              <a:ext uri="{FF2B5EF4-FFF2-40B4-BE49-F238E27FC236}">
                <a16:creationId xmlns:a16="http://schemas.microsoft.com/office/drawing/2014/main" id="{ECADAE8B-5636-4552-98AC-E7E38DD755B3}"/>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246857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53ACA71-0B92-4C83-B7E9-6A71F22E2B19}"/>
              </a:ext>
            </a:extLst>
          </p:cNvPr>
          <p:cNvSpPr>
            <a:spLocks noGrp="1"/>
          </p:cNvSpPr>
          <p:nvPr>
            <p:ph type="title"/>
          </p:nvPr>
        </p:nvSpPr>
        <p:spPr/>
        <p:txBody>
          <a:bodyPr/>
          <a:lstStyle/>
          <a:p>
            <a:r>
              <a:rPr lang="bg-BG" sz="3600" b="1" u="sng" dirty="0"/>
              <a:t>Право на разваляне -3</a:t>
            </a:r>
            <a:endParaRPr lang="bg-BG" dirty="0"/>
          </a:p>
        </p:txBody>
      </p:sp>
      <p:sp>
        <p:nvSpPr>
          <p:cNvPr id="3" name="Контейнер за съдържание 2">
            <a:extLst>
              <a:ext uri="{FF2B5EF4-FFF2-40B4-BE49-F238E27FC236}">
                <a16:creationId xmlns:a16="http://schemas.microsoft.com/office/drawing/2014/main" id="{AEB165E8-F2B5-498B-8A95-45F6608F80C0}"/>
              </a:ext>
            </a:extLst>
          </p:cNvPr>
          <p:cNvSpPr>
            <a:spLocks noGrp="1"/>
          </p:cNvSpPr>
          <p:nvPr>
            <p:ph idx="1"/>
          </p:nvPr>
        </p:nvSpPr>
        <p:spPr/>
        <p:txBody>
          <a:bodyPr>
            <a:normAutofit fontScale="92500" lnSpcReduction="10000"/>
          </a:bodyPr>
          <a:lstStyle/>
          <a:p>
            <a:pPr marL="0" indent="0">
              <a:buNone/>
            </a:pPr>
            <a:r>
              <a:rPr lang="bg-BG" sz="2800" dirty="0"/>
              <a:t>В) Право на разваляне при несъответствие на ЦС/ЦУ по чл.17, ал.4 – потребителят има право да развали договора алтернативно на пропорционално намаляване на цената, когато:</a:t>
            </a:r>
          </a:p>
          <a:p>
            <a:pPr marL="0" indent="0">
              <a:buNone/>
            </a:pPr>
            <a:endParaRPr lang="bg-BG" sz="2800" dirty="0"/>
          </a:p>
          <a:p>
            <a:pPr marL="0" marR="0">
              <a:spcBef>
                <a:spcPts val="0"/>
              </a:spcBef>
              <a:spcAft>
                <a:spcPts val="0"/>
              </a:spcAft>
            </a:pPr>
            <a:r>
              <a:rPr lang="en-US" sz="2800" dirty="0">
                <a:effectLst/>
                <a:ea typeface="Times New Roman" panose="02020603050405020304" pitchFamily="18" charset="0"/>
              </a:rPr>
              <a:t>1. </a:t>
            </a:r>
            <a:r>
              <a:rPr lang="en-US" sz="2800" dirty="0" err="1">
                <a:effectLst/>
                <a:ea typeface="Times New Roman" panose="02020603050405020304" pitchFamily="18" charset="0"/>
              </a:rPr>
              <a:t>привеждането</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 </a:t>
            </a:r>
            <a:r>
              <a:rPr lang="en-US" sz="2800" dirty="0">
                <a:effectLst/>
                <a:ea typeface="Times New Roman" panose="02020603050405020304" pitchFamily="18" charset="0"/>
              </a:rPr>
              <a:t>в </a:t>
            </a:r>
            <a:r>
              <a:rPr lang="en-US" sz="2800" dirty="0" err="1">
                <a:effectLst/>
                <a:ea typeface="Times New Roman" panose="02020603050405020304" pitchFamily="18" charset="0"/>
              </a:rPr>
              <a:t>съответствие</a:t>
            </a:r>
            <a:r>
              <a:rPr lang="en-US" sz="2800" dirty="0">
                <a:effectLst/>
                <a:ea typeface="Times New Roman" panose="02020603050405020304" pitchFamily="18" charset="0"/>
              </a:rPr>
              <a:t> е </a:t>
            </a:r>
            <a:r>
              <a:rPr lang="en-US" sz="2800" dirty="0" err="1">
                <a:effectLst/>
                <a:ea typeface="Times New Roman" panose="02020603050405020304" pitchFamily="18" charset="0"/>
              </a:rPr>
              <a:t>невъзможно</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би</a:t>
            </a:r>
            <a:r>
              <a:rPr lang="en-US" sz="2800" dirty="0">
                <a:effectLst/>
                <a:ea typeface="Times New Roman" panose="02020603050405020304" pitchFamily="18" charset="0"/>
              </a:rPr>
              <a:t> </a:t>
            </a:r>
            <a:r>
              <a:rPr lang="en-US" sz="2800" dirty="0" err="1">
                <a:effectLst/>
                <a:ea typeface="Times New Roman" panose="02020603050405020304" pitchFamily="18" charset="0"/>
              </a:rPr>
              <a:t>довело</a:t>
            </a:r>
            <a:r>
              <a:rPr lang="en-US" sz="2800" dirty="0">
                <a:effectLst/>
                <a:ea typeface="Times New Roman" panose="02020603050405020304" pitchFamily="18" charset="0"/>
              </a:rPr>
              <a:t> </a:t>
            </a:r>
            <a:r>
              <a:rPr lang="en-US" sz="2800" dirty="0" err="1">
                <a:effectLst/>
                <a:ea typeface="Times New Roman" panose="02020603050405020304" pitchFamily="18" charset="0"/>
              </a:rPr>
              <a:t>до</a:t>
            </a:r>
            <a:r>
              <a:rPr lang="en-US" sz="2800" dirty="0">
                <a:effectLst/>
                <a:ea typeface="Times New Roman" panose="02020603050405020304" pitchFamily="18" charset="0"/>
              </a:rPr>
              <a:t> </a:t>
            </a:r>
            <a:r>
              <a:rPr lang="en-US" sz="2800" dirty="0" err="1">
                <a:effectLst/>
                <a:ea typeface="Times New Roman" panose="02020603050405020304" pitchFamily="18" charset="0"/>
              </a:rPr>
              <a:t>непропорционално</a:t>
            </a:r>
            <a:r>
              <a:rPr lang="en-US" sz="2800" dirty="0">
                <a:effectLst/>
                <a:ea typeface="Times New Roman" panose="02020603050405020304" pitchFamily="18" charset="0"/>
              </a:rPr>
              <a:t> </a:t>
            </a:r>
            <a:r>
              <a:rPr lang="en-US" sz="2800" dirty="0" err="1">
                <a:effectLst/>
                <a:ea typeface="Times New Roman" panose="02020603050405020304" pitchFamily="18" charset="0"/>
              </a:rPr>
              <a:t>големи</a:t>
            </a:r>
            <a:r>
              <a:rPr lang="en-US" sz="2800" dirty="0">
                <a:effectLst/>
                <a:ea typeface="Times New Roman" panose="02020603050405020304" pitchFamily="18" charset="0"/>
              </a:rPr>
              <a:t> </a:t>
            </a:r>
            <a:r>
              <a:rPr lang="en-US" sz="2800" dirty="0" err="1">
                <a:effectLst/>
                <a:ea typeface="Times New Roman" panose="02020603050405020304" pitchFamily="18" charset="0"/>
              </a:rPr>
              <a:t>разходи</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търговеца</a:t>
            </a:r>
            <a:r>
              <a:rPr lang="en-US" sz="2800" dirty="0">
                <a:effectLst/>
                <a:ea typeface="Times New Roman" panose="02020603050405020304" pitchFamily="18" charset="0"/>
              </a:rPr>
              <a:t> </a:t>
            </a:r>
            <a:r>
              <a:rPr lang="en-US" sz="2800" dirty="0" err="1">
                <a:effectLst/>
                <a:ea typeface="Times New Roman" panose="02020603050405020304" pitchFamily="18" charset="0"/>
              </a:rPr>
              <a:t>съгласно</a:t>
            </a:r>
            <a:r>
              <a:rPr lang="en-US" sz="2800" dirty="0">
                <a:effectLst/>
                <a:ea typeface="Times New Roman" panose="02020603050405020304" pitchFamily="18" charset="0"/>
              </a:rPr>
              <a:t> </a:t>
            </a:r>
            <a:r>
              <a:rPr lang="en-US" sz="2800" dirty="0" err="1">
                <a:effectLst/>
                <a:ea typeface="Times New Roman" panose="02020603050405020304" pitchFamily="18" charset="0"/>
              </a:rPr>
              <a:t>ал</a:t>
            </a:r>
            <a:r>
              <a:rPr lang="en-US" sz="2800" dirty="0">
                <a:effectLst/>
                <a:ea typeface="Times New Roman" panose="02020603050405020304" pitchFamily="18" charset="0"/>
              </a:rPr>
              <a:t>. 2;</a:t>
            </a:r>
            <a:endParaRPr lang="bg-BG" sz="2800" dirty="0">
              <a:effectLst/>
              <a:ea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rPr>
              <a:t>2. </a:t>
            </a:r>
            <a:r>
              <a:rPr lang="en-US" sz="2800" dirty="0" err="1">
                <a:effectLst/>
                <a:ea typeface="Times New Roman" panose="02020603050405020304" pitchFamily="18" charset="0"/>
              </a:rPr>
              <a:t>търговецът</a:t>
            </a:r>
            <a:r>
              <a:rPr lang="en-US" sz="2800" dirty="0">
                <a:effectLst/>
                <a:ea typeface="Times New Roman" panose="02020603050405020304" pitchFamily="18" charset="0"/>
              </a:rPr>
              <a:t> </a:t>
            </a:r>
            <a:r>
              <a:rPr lang="en-US" sz="2800" dirty="0" err="1">
                <a:effectLst/>
                <a:ea typeface="Times New Roman" panose="02020603050405020304" pitchFamily="18" charset="0"/>
              </a:rPr>
              <a:t>не</a:t>
            </a:r>
            <a:r>
              <a:rPr lang="en-US" sz="2800" dirty="0">
                <a:effectLst/>
                <a:ea typeface="Times New Roman" panose="02020603050405020304" pitchFamily="18" charset="0"/>
              </a:rPr>
              <a:t> е </a:t>
            </a:r>
            <a:r>
              <a:rPr lang="en-US" sz="2800" dirty="0" err="1">
                <a:effectLst/>
                <a:ea typeface="Times New Roman" panose="02020603050405020304" pitchFamily="18" charset="0"/>
              </a:rPr>
              <a:t>привел</a:t>
            </a:r>
            <a:r>
              <a:rPr lang="en-US" sz="2800" dirty="0">
                <a:effectLst/>
                <a:ea typeface="Times New Roman" panose="02020603050405020304" pitchFamily="18" charset="0"/>
              </a:rPr>
              <a:t> </a:t>
            </a:r>
            <a:r>
              <a:rPr lang="bg-BG" sz="2800" dirty="0">
                <a:effectLst/>
                <a:ea typeface="Times New Roman" panose="02020603050405020304" pitchFamily="18" charset="0"/>
              </a:rPr>
              <a:t>ЦС/ЦУ </a:t>
            </a:r>
            <a:r>
              <a:rPr lang="en-US" sz="2800" dirty="0">
                <a:effectLst/>
                <a:ea typeface="Times New Roman" panose="02020603050405020304" pitchFamily="18" charset="0"/>
              </a:rPr>
              <a:t>в </a:t>
            </a:r>
            <a:r>
              <a:rPr lang="en-US" sz="2800" dirty="0" err="1">
                <a:effectLst/>
                <a:ea typeface="Times New Roman" panose="02020603050405020304" pitchFamily="18" charset="0"/>
              </a:rPr>
              <a:t>съответствие</a:t>
            </a:r>
            <a:r>
              <a:rPr lang="en-US" sz="2800" dirty="0">
                <a:effectLst/>
                <a:ea typeface="Times New Roman" panose="02020603050405020304" pitchFamily="18" charset="0"/>
              </a:rPr>
              <a:t> </a:t>
            </a:r>
            <a:r>
              <a:rPr lang="en-US" sz="2800" dirty="0" err="1">
                <a:effectLst/>
                <a:ea typeface="Times New Roman" panose="02020603050405020304" pitchFamily="18" charset="0"/>
              </a:rPr>
              <a:t>съгласно</a:t>
            </a:r>
            <a:r>
              <a:rPr lang="en-US" sz="2800" dirty="0">
                <a:effectLst/>
                <a:ea typeface="Times New Roman" panose="02020603050405020304" pitchFamily="18" charset="0"/>
              </a:rPr>
              <a:t> </a:t>
            </a:r>
            <a:r>
              <a:rPr lang="bg-BG" sz="2800" dirty="0">
                <a:effectLst/>
                <a:ea typeface="Times New Roman" panose="02020603050405020304" pitchFamily="18" charset="0"/>
              </a:rPr>
              <a:t>чл.17,</a:t>
            </a:r>
            <a:r>
              <a:rPr lang="en-US" sz="2800" dirty="0" err="1">
                <a:effectLst/>
                <a:ea typeface="Times New Roman" panose="02020603050405020304" pitchFamily="18" charset="0"/>
              </a:rPr>
              <a:t>ал</a:t>
            </a:r>
            <a:r>
              <a:rPr lang="en-US" sz="2800" dirty="0">
                <a:effectLst/>
                <a:ea typeface="Times New Roman" panose="02020603050405020304" pitchFamily="18" charset="0"/>
              </a:rPr>
              <a:t>. 3;</a:t>
            </a:r>
            <a:endParaRPr lang="bg-BG" sz="2800" dirty="0">
              <a:effectLst/>
              <a:ea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rPr>
              <a:t>3. </a:t>
            </a:r>
            <a:r>
              <a:rPr lang="bg-BG" sz="2800" dirty="0">
                <a:effectLst/>
                <a:ea typeface="Times New Roman" panose="02020603050405020304" pitchFamily="18" charset="0"/>
              </a:rPr>
              <a:t>се </a:t>
            </a:r>
            <a:r>
              <a:rPr lang="en-US" sz="2800" dirty="0" err="1">
                <a:effectLst/>
                <a:ea typeface="Times New Roman" panose="02020603050405020304" pitchFamily="18" charset="0"/>
              </a:rPr>
              <a:t>появи</a:t>
            </a:r>
            <a:r>
              <a:rPr lang="bg-BG" sz="2800" dirty="0">
                <a:effectLst/>
                <a:ea typeface="Times New Roman" panose="02020603050405020304" pitchFamily="18" charset="0"/>
              </a:rPr>
              <a:t> </a:t>
            </a:r>
            <a:r>
              <a:rPr lang="en-US" sz="2800" dirty="0" err="1">
                <a:effectLst/>
                <a:ea typeface="Times New Roman" panose="02020603050405020304" pitchFamily="18" charset="0"/>
              </a:rPr>
              <a:t>несъответствие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a:t>
            </a:r>
            <a:r>
              <a:rPr lang="en-US" sz="2800" dirty="0">
                <a:effectLst/>
                <a:ea typeface="Times New Roman" panose="02020603050405020304" pitchFamily="18" charset="0"/>
              </a:rPr>
              <a:t>, </a:t>
            </a:r>
            <a:r>
              <a:rPr lang="en-US" sz="2800" dirty="0" err="1">
                <a:effectLst/>
                <a:ea typeface="Times New Roman" panose="02020603050405020304" pitchFamily="18" charset="0"/>
              </a:rPr>
              <a:t>независимо</a:t>
            </a:r>
            <a:r>
              <a:rPr lang="en-US" sz="2800" dirty="0">
                <a:effectLst/>
                <a:ea typeface="Times New Roman" panose="02020603050405020304" pitchFamily="18" charset="0"/>
              </a:rPr>
              <a:t> </a:t>
            </a:r>
            <a:r>
              <a:rPr lang="en-US" sz="2800" dirty="0" err="1">
                <a:effectLst/>
                <a:ea typeface="Times New Roman" panose="02020603050405020304" pitchFamily="18" charset="0"/>
              </a:rPr>
              <a:t>от</a:t>
            </a:r>
            <a:r>
              <a:rPr lang="en-US" sz="2800" dirty="0">
                <a:effectLst/>
                <a:ea typeface="Times New Roman" panose="02020603050405020304" pitchFamily="18" charset="0"/>
              </a:rPr>
              <a:t> </a:t>
            </a:r>
            <a:r>
              <a:rPr lang="en-US" sz="2800" dirty="0" err="1">
                <a:effectLst/>
                <a:ea typeface="Times New Roman" panose="02020603050405020304" pitchFamily="18" charset="0"/>
              </a:rPr>
              <a:t>предприетите</a:t>
            </a:r>
            <a:r>
              <a:rPr lang="en-US" sz="2800" dirty="0">
                <a:effectLst/>
                <a:ea typeface="Times New Roman" panose="02020603050405020304" pitchFamily="18" charset="0"/>
              </a:rPr>
              <a:t> </a:t>
            </a:r>
            <a:r>
              <a:rPr lang="en-US" sz="2800" dirty="0" err="1">
                <a:effectLst/>
                <a:ea typeface="Times New Roman" panose="02020603050405020304" pitchFamily="18" charset="0"/>
              </a:rPr>
              <a:t>от</a:t>
            </a:r>
            <a:r>
              <a:rPr lang="en-US" sz="2800" dirty="0">
                <a:effectLst/>
                <a:ea typeface="Times New Roman" panose="02020603050405020304" pitchFamily="18" charset="0"/>
              </a:rPr>
              <a:t> </a:t>
            </a:r>
            <a:r>
              <a:rPr lang="en-US" sz="2800" dirty="0" err="1">
                <a:effectLst/>
                <a:ea typeface="Times New Roman" panose="02020603050405020304" pitchFamily="18" charset="0"/>
              </a:rPr>
              <a:t>търговеца</a:t>
            </a:r>
            <a:r>
              <a:rPr lang="en-US" sz="2800" dirty="0">
                <a:effectLst/>
                <a:ea typeface="Times New Roman" panose="02020603050405020304" pitchFamily="18" charset="0"/>
              </a:rPr>
              <a:t> </a:t>
            </a:r>
            <a:r>
              <a:rPr lang="en-US" sz="2800" dirty="0" err="1">
                <a:effectLst/>
                <a:ea typeface="Times New Roman" panose="02020603050405020304" pitchFamily="18" charset="0"/>
              </a:rPr>
              <a:t>действия</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привеждане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bg-BG" sz="2800" dirty="0">
                <a:effectLst/>
                <a:ea typeface="Times New Roman" panose="02020603050405020304" pitchFamily="18" charset="0"/>
              </a:rPr>
              <a:t>ЦС/ЦУ</a:t>
            </a:r>
            <a:r>
              <a:rPr lang="en-US" sz="2800" dirty="0">
                <a:effectLst/>
                <a:ea typeface="Times New Roman" panose="02020603050405020304" pitchFamily="18" charset="0"/>
              </a:rPr>
              <a:t> в </a:t>
            </a:r>
            <a:r>
              <a:rPr lang="en-US" sz="2800" dirty="0" err="1">
                <a:effectLst/>
                <a:ea typeface="Times New Roman" panose="02020603050405020304" pitchFamily="18" charset="0"/>
              </a:rPr>
              <a:t>съответствие</a:t>
            </a:r>
            <a:r>
              <a:rPr lang="en-US" sz="2800" dirty="0">
                <a:effectLst/>
                <a:ea typeface="Times New Roman" panose="02020603050405020304" pitchFamily="18" charset="0"/>
              </a:rPr>
              <a:t>;</a:t>
            </a:r>
            <a:endParaRPr lang="bg-BG" sz="2800" dirty="0">
              <a:effectLst/>
              <a:ea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9A168CDF-556C-4A13-A7BD-1F4E5ED803F9}"/>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26423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283AD0E-C5F4-412A-BE63-7AC3AFB07213}"/>
              </a:ext>
            </a:extLst>
          </p:cNvPr>
          <p:cNvSpPr>
            <a:spLocks noGrp="1"/>
          </p:cNvSpPr>
          <p:nvPr>
            <p:ph type="title"/>
          </p:nvPr>
        </p:nvSpPr>
        <p:spPr/>
        <p:txBody>
          <a:bodyPr/>
          <a:lstStyle/>
          <a:p>
            <a:r>
              <a:rPr lang="bg-BG" sz="3600" b="1" u="sng" dirty="0"/>
              <a:t>Право на разваляне -4</a:t>
            </a:r>
            <a:endParaRPr lang="bg-BG" dirty="0"/>
          </a:p>
        </p:txBody>
      </p:sp>
      <p:sp>
        <p:nvSpPr>
          <p:cNvPr id="3" name="Контейнер за съдържание 2">
            <a:extLst>
              <a:ext uri="{FF2B5EF4-FFF2-40B4-BE49-F238E27FC236}">
                <a16:creationId xmlns:a16="http://schemas.microsoft.com/office/drawing/2014/main" id="{FF9DE7D9-87FE-49CC-8CD3-F962A6864625}"/>
              </a:ext>
            </a:extLst>
          </p:cNvPr>
          <p:cNvSpPr>
            <a:spLocks noGrp="1"/>
          </p:cNvSpPr>
          <p:nvPr>
            <p:ph idx="1"/>
          </p:nvPr>
        </p:nvSpPr>
        <p:spPr/>
        <p:txBody>
          <a:bodyPr/>
          <a:lstStyle/>
          <a:p>
            <a:pPr marL="0" marR="0">
              <a:spcBef>
                <a:spcPts val="0"/>
              </a:spcBef>
              <a:spcAft>
                <a:spcPts val="0"/>
              </a:spcAft>
            </a:pPr>
            <a:r>
              <a:rPr lang="bg-BG" sz="2800" dirty="0">
                <a:effectLst/>
                <a:ea typeface="Times New Roman" panose="02020603050405020304" pitchFamily="18" charset="0"/>
              </a:rPr>
              <a:t>4</a:t>
            </a:r>
            <a:r>
              <a:rPr lang="en-US" sz="2800" dirty="0">
                <a:effectLst/>
                <a:ea typeface="Times New Roman" panose="02020603050405020304" pitchFamily="18" charset="0"/>
              </a:rPr>
              <a:t>. </a:t>
            </a:r>
            <a:r>
              <a:rPr lang="en-US" sz="2800" dirty="0" err="1">
                <a:effectLst/>
                <a:ea typeface="Times New Roman" panose="02020603050405020304" pitchFamily="18" charset="0"/>
              </a:rPr>
              <a:t>несъответствието</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цифровото</a:t>
            </a:r>
            <a:r>
              <a:rPr lang="en-US" sz="2800" dirty="0">
                <a:effectLst/>
                <a:ea typeface="Times New Roman" panose="02020603050405020304" pitchFamily="18" charset="0"/>
              </a:rPr>
              <a:t> </a:t>
            </a:r>
            <a:r>
              <a:rPr lang="en-US" sz="2800" dirty="0" err="1">
                <a:effectLst/>
                <a:ea typeface="Times New Roman" panose="02020603050405020304" pitchFamily="18" charset="0"/>
              </a:rPr>
              <a:t>съдържание</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цифровата</a:t>
            </a:r>
            <a:r>
              <a:rPr lang="en-US" sz="2800" dirty="0">
                <a:effectLst/>
                <a:ea typeface="Times New Roman" panose="02020603050405020304" pitchFamily="18" charset="0"/>
              </a:rPr>
              <a:t> </a:t>
            </a:r>
            <a:r>
              <a:rPr lang="en-US" sz="2800" dirty="0" err="1">
                <a:effectLst/>
                <a:ea typeface="Times New Roman" panose="02020603050405020304" pitchFamily="18" charset="0"/>
              </a:rPr>
              <a:t>услуга</a:t>
            </a:r>
            <a:r>
              <a:rPr lang="en-US" sz="2800" dirty="0">
                <a:effectLst/>
                <a:ea typeface="Times New Roman" panose="02020603050405020304" pitchFamily="18" charset="0"/>
              </a:rPr>
              <a:t> е </a:t>
            </a:r>
            <a:r>
              <a:rPr lang="en-US" sz="2800" dirty="0" err="1">
                <a:effectLst/>
                <a:ea typeface="Times New Roman" panose="02020603050405020304" pitchFamily="18" charset="0"/>
              </a:rPr>
              <a:t>толкова</a:t>
            </a:r>
            <a:r>
              <a:rPr lang="en-US" sz="2800" dirty="0">
                <a:effectLst/>
                <a:ea typeface="Times New Roman" panose="02020603050405020304" pitchFamily="18" charset="0"/>
              </a:rPr>
              <a:t> </a:t>
            </a:r>
            <a:r>
              <a:rPr lang="en-US" sz="2800" dirty="0" err="1">
                <a:effectLst/>
                <a:ea typeface="Times New Roman" panose="02020603050405020304" pitchFamily="18" charset="0"/>
              </a:rPr>
              <a:t>сериозно</a:t>
            </a:r>
            <a:r>
              <a:rPr lang="en-US" sz="2800" dirty="0">
                <a:effectLst/>
                <a:ea typeface="Times New Roman" panose="02020603050405020304" pitchFamily="18" charset="0"/>
              </a:rPr>
              <a:t>, </a:t>
            </a:r>
            <a:r>
              <a:rPr lang="en-US" sz="2800" dirty="0" err="1">
                <a:effectLst/>
                <a:ea typeface="Times New Roman" panose="02020603050405020304" pitchFamily="18" charset="0"/>
              </a:rPr>
              <a:t>че</a:t>
            </a:r>
            <a:r>
              <a:rPr lang="en-US" sz="2800" dirty="0">
                <a:effectLst/>
                <a:ea typeface="Times New Roman" panose="02020603050405020304" pitchFamily="18" charset="0"/>
              </a:rPr>
              <a:t> </a:t>
            </a:r>
            <a:r>
              <a:rPr lang="en-US" sz="2800" dirty="0" err="1">
                <a:effectLst/>
                <a:ea typeface="Times New Roman" panose="02020603050405020304" pitchFamily="18" charset="0"/>
              </a:rPr>
              <a:t>оправдава</a:t>
            </a:r>
            <a:r>
              <a:rPr lang="en-US" sz="2800" dirty="0">
                <a:effectLst/>
                <a:ea typeface="Times New Roman" panose="02020603050405020304" pitchFamily="18" charset="0"/>
              </a:rPr>
              <a:t> </a:t>
            </a:r>
            <a:r>
              <a:rPr lang="en-US" sz="2800" dirty="0" err="1">
                <a:effectLst/>
                <a:ea typeface="Times New Roman" panose="02020603050405020304" pitchFamily="18" charset="0"/>
              </a:rPr>
              <a:t>незабавно</a:t>
            </a:r>
            <a:r>
              <a:rPr lang="en-US" sz="2800" dirty="0">
                <a:effectLst/>
                <a:ea typeface="Times New Roman" panose="02020603050405020304" pitchFamily="18" charset="0"/>
              </a:rPr>
              <a:t> </a:t>
            </a:r>
            <a:r>
              <a:rPr lang="en-US" sz="2800" dirty="0" err="1">
                <a:effectLst/>
                <a:ea typeface="Times New Roman" panose="02020603050405020304" pitchFamily="18" charset="0"/>
              </a:rPr>
              <a:t>намаляване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цената</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разваляне</a:t>
            </a:r>
            <a:r>
              <a:rPr lang="en-US" sz="2800" dirty="0">
                <a:effectLst/>
                <a:ea typeface="Times New Roman" panose="02020603050405020304" pitchFamily="18" charset="0"/>
              </a:rPr>
              <a:t> </a:t>
            </a:r>
            <a:r>
              <a:rPr lang="en-US" sz="2800" dirty="0" err="1">
                <a:effectLst/>
                <a:ea typeface="Times New Roman" panose="02020603050405020304" pitchFamily="18" charset="0"/>
              </a:rPr>
              <a:t>на</a:t>
            </a:r>
            <a:r>
              <a:rPr lang="en-US" sz="2800" dirty="0">
                <a:effectLst/>
                <a:ea typeface="Times New Roman" panose="02020603050405020304" pitchFamily="18" charset="0"/>
              </a:rPr>
              <a:t> </a:t>
            </a:r>
            <a:r>
              <a:rPr lang="en-US" sz="2800" dirty="0" err="1">
                <a:effectLst/>
                <a:ea typeface="Times New Roman" panose="02020603050405020304" pitchFamily="18" charset="0"/>
              </a:rPr>
              <a:t>договора</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endParaRPr lang="bg-BG" sz="2800" dirty="0">
              <a:effectLst/>
              <a:ea typeface="Times New Roman" panose="02020603050405020304" pitchFamily="18" charset="0"/>
            </a:endParaRPr>
          </a:p>
          <a:p>
            <a:pPr marL="0" marR="0">
              <a:spcBef>
                <a:spcPts val="0"/>
              </a:spcBef>
              <a:spcAft>
                <a:spcPts val="0"/>
              </a:spcAft>
            </a:pPr>
            <a:r>
              <a:rPr lang="en-US" sz="2800" dirty="0">
                <a:effectLst/>
                <a:ea typeface="Times New Roman" panose="02020603050405020304" pitchFamily="18" charset="0"/>
              </a:rPr>
              <a:t>5. </a:t>
            </a:r>
            <a:r>
              <a:rPr lang="en-US" sz="2800" dirty="0" err="1">
                <a:effectLst/>
                <a:ea typeface="Times New Roman" panose="02020603050405020304" pitchFamily="18" charset="0"/>
              </a:rPr>
              <a:t>търговецът</a:t>
            </a:r>
            <a:r>
              <a:rPr lang="en-US" sz="2800" dirty="0">
                <a:effectLst/>
                <a:ea typeface="Times New Roman" panose="02020603050405020304" pitchFamily="18" charset="0"/>
              </a:rPr>
              <a:t> е </a:t>
            </a:r>
            <a:r>
              <a:rPr lang="en-US" sz="2800" dirty="0" err="1">
                <a:effectLst/>
                <a:ea typeface="Times New Roman" panose="02020603050405020304" pitchFamily="18" charset="0"/>
              </a:rPr>
              <a:t>заявил</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от</a:t>
            </a:r>
            <a:r>
              <a:rPr lang="en-US" sz="2800" dirty="0">
                <a:effectLst/>
                <a:ea typeface="Times New Roman" panose="02020603050405020304" pitchFamily="18" charset="0"/>
              </a:rPr>
              <a:t> </a:t>
            </a:r>
            <a:r>
              <a:rPr lang="en-US" sz="2800" dirty="0" err="1">
                <a:effectLst/>
                <a:ea typeface="Times New Roman" panose="02020603050405020304" pitchFamily="18" charset="0"/>
              </a:rPr>
              <a:t>обстоятелствата</a:t>
            </a:r>
            <a:r>
              <a:rPr lang="en-US" sz="2800" dirty="0">
                <a:effectLst/>
                <a:ea typeface="Times New Roman" panose="02020603050405020304" pitchFamily="18" charset="0"/>
              </a:rPr>
              <a:t> е </a:t>
            </a:r>
            <a:r>
              <a:rPr lang="en-US" sz="2800" dirty="0" err="1">
                <a:effectLst/>
                <a:ea typeface="Times New Roman" panose="02020603050405020304" pitchFamily="18" charset="0"/>
              </a:rPr>
              <a:t>ясно</a:t>
            </a:r>
            <a:r>
              <a:rPr lang="en-US" sz="2800" dirty="0">
                <a:effectLst/>
                <a:ea typeface="Times New Roman" panose="02020603050405020304" pitchFamily="18" charset="0"/>
              </a:rPr>
              <a:t>, </a:t>
            </a:r>
            <a:r>
              <a:rPr lang="en-US" sz="2800" dirty="0" err="1">
                <a:effectLst/>
                <a:ea typeface="Times New Roman" panose="02020603050405020304" pitchFamily="18" charset="0"/>
              </a:rPr>
              <a:t>че</a:t>
            </a:r>
            <a:r>
              <a:rPr lang="en-US" sz="2800" dirty="0">
                <a:effectLst/>
                <a:ea typeface="Times New Roman" panose="02020603050405020304" pitchFamily="18" charset="0"/>
              </a:rPr>
              <a:t> </a:t>
            </a:r>
            <a:r>
              <a:rPr lang="en-US" sz="2800" dirty="0" err="1">
                <a:effectLst/>
                <a:ea typeface="Times New Roman" panose="02020603050405020304" pitchFamily="18" charset="0"/>
              </a:rPr>
              <a:t>търговецът</a:t>
            </a:r>
            <a:r>
              <a:rPr lang="en-US" sz="2800" dirty="0">
                <a:effectLst/>
                <a:ea typeface="Times New Roman" panose="02020603050405020304" pitchFamily="18" charset="0"/>
              </a:rPr>
              <a:t> </a:t>
            </a:r>
            <a:r>
              <a:rPr lang="en-US" sz="2800" dirty="0" err="1">
                <a:effectLst/>
                <a:ea typeface="Times New Roman" panose="02020603050405020304" pitchFamily="18" charset="0"/>
              </a:rPr>
              <a:t>няма</a:t>
            </a:r>
            <a:r>
              <a:rPr lang="en-US" sz="2800" dirty="0">
                <a:effectLst/>
                <a:ea typeface="Times New Roman" panose="02020603050405020304" pitchFamily="18" charset="0"/>
              </a:rPr>
              <a:t> </a:t>
            </a:r>
            <a:r>
              <a:rPr lang="en-US" sz="2800" dirty="0" err="1">
                <a:effectLst/>
                <a:ea typeface="Times New Roman" panose="02020603050405020304" pitchFamily="18" charset="0"/>
              </a:rPr>
              <a:t>да</a:t>
            </a:r>
            <a:r>
              <a:rPr lang="en-US" sz="2800" dirty="0">
                <a:effectLst/>
                <a:ea typeface="Times New Roman" panose="02020603050405020304" pitchFamily="18" charset="0"/>
              </a:rPr>
              <a:t> </a:t>
            </a:r>
            <a:r>
              <a:rPr lang="en-US" sz="2800" dirty="0" err="1">
                <a:effectLst/>
                <a:ea typeface="Times New Roman" panose="02020603050405020304" pitchFamily="18" charset="0"/>
              </a:rPr>
              <a:t>приведе</a:t>
            </a:r>
            <a:r>
              <a:rPr lang="en-US" sz="2800" dirty="0">
                <a:effectLst/>
                <a:ea typeface="Times New Roman" panose="02020603050405020304" pitchFamily="18" charset="0"/>
              </a:rPr>
              <a:t> </a:t>
            </a:r>
            <a:r>
              <a:rPr lang="bg-BG" sz="2800" dirty="0">
                <a:effectLst/>
                <a:ea typeface="Times New Roman" panose="02020603050405020304" pitchFamily="18" charset="0"/>
              </a:rPr>
              <a:t>ЦС/ЦУ </a:t>
            </a:r>
            <a:r>
              <a:rPr lang="en-US" sz="2800" dirty="0">
                <a:effectLst/>
                <a:ea typeface="Times New Roman" panose="02020603050405020304" pitchFamily="18" charset="0"/>
              </a:rPr>
              <a:t>в </a:t>
            </a:r>
            <a:r>
              <a:rPr lang="en-US" sz="2800" dirty="0" err="1">
                <a:effectLst/>
                <a:ea typeface="Times New Roman" panose="02020603050405020304" pitchFamily="18" charset="0"/>
              </a:rPr>
              <a:t>съответствие</a:t>
            </a:r>
            <a:r>
              <a:rPr lang="en-US" sz="2800" dirty="0">
                <a:effectLst/>
                <a:ea typeface="Times New Roman" panose="02020603050405020304" pitchFamily="18" charset="0"/>
              </a:rPr>
              <a:t> в </a:t>
            </a:r>
            <a:r>
              <a:rPr lang="en-US" sz="2800" dirty="0" err="1">
                <a:effectLst/>
                <a:ea typeface="Times New Roman" panose="02020603050405020304" pitchFamily="18" charset="0"/>
              </a:rPr>
              <a:t>разумен</a:t>
            </a:r>
            <a:r>
              <a:rPr lang="en-US" sz="2800" dirty="0">
                <a:effectLst/>
                <a:ea typeface="Times New Roman" panose="02020603050405020304" pitchFamily="18" charset="0"/>
              </a:rPr>
              <a:t> </a:t>
            </a:r>
            <a:r>
              <a:rPr lang="en-US" sz="2800" dirty="0" err="1">
                <a:effectLst/>
                <a:ea typeface="Times New Roman" panose="02020603050405020304" pitchFamily="18" charset="0"/>
              </a:rPr>
              <a:t>срок</a:t>
            </a:r>
            <a:r>
              <a:rPr lang="en-US" sz="2800" dirty="0">
                <a:effectLst/>
                <a:ea typeface="Times New Roman" panose="02020603050405020304" pitchFamily="18" charset="0"/>
              </a:rPr>
              <a:t>, </a:t>
            </a:r>
            <a:r>
              <a:rPr lang="en-US" sz="2800" dirty="0" err="1">
                <a:effectLst/>
                <a:ea typeface="Times New Roman" panose="02020603050405020304" pitchFamily="18" charset="0"/>
              </a:rPr>
              <a:t>или</a:t>
            </a:r>
            <a:r>
              <a:rPr lang="en-US" sz="2800" dirty="0">
                <a:effectLst/>
                <a:ea typeface="Times New Roman" panose="02020603050405020304" pitchFamily="18" charset="0"/>
              </a:rPr>
              <a:t> </a:t>
            </a:r>
            <a:r>
              <a:rPr lang="en-US" sz="2800" dirty="0" err="1">
                <a:effectLst/>
                <a:ea typeface="Times New Roman" panose="02020603050405020304" pitchFamily="18" charset="0"/>
              </a:rPr>
              <a:t>без</a:t>
            </a:r>
            <a:r>
              <a:rPr lang="en-US" sz="2800" dirty="0">
                <a:effectLst/>
                <a:ea typeface="Times New Roman" panose="02020603050405020304" pitchFamily="18" charset="0"/>
              </a:rPr>
              <a:t> </a:t>
            </a:r>
            <a:r>
              <a:rPr lang="en-US" sz="2800" dirty="0" err="1">
                <a:effectLst/>
                <a:ea typeface="Times New Roman" panose="02020603050405020304" pitchFamily="18" charset="0"/>
              </a:rPr>
              <a:t>значително</a:t>
            </a:r>
            <a:r>
              <a:rPr lang="en-US" sz="2800" dirty="0">
                <a:effectLst/>
                <a:ea typeface="Times New Roman" panose="02020603050405020304" pitchFamily="18" charset="0"/>
              </a:rPr>
              <a:t> </a:t>
            </a:r>
            <a:r>
              <a:rPr lang="en-US" sz="2800" dirty="0" err="1">
                <a:effectLst/>
                <a:ea typeface="Times New Roman" panose="02020603050405020304" pitchFamily="18" charset="0"/>
              </a:rPr>
              <a:t>неудобство</a:t>
            </a:r>
            <a:r>
              <a:rPr lang="en-US" sz="2800" dirty="0">
                <a:effectLst/>
                <a:ea typeface="Times New Roman" panose="02020603050405020304" pitchFamily="18" charset="0"/>
              </a:rPr>
              <a:t> </a:t>
            </a:r>
            <a:r>
              <a:rPr lang="en-US" sz="2800" dirty="0" err="1">
                <a:effectLst/>
                <a:ea typeface="Times New Roman" panose="02020603050405020304" pitchFamily="18" charset="0"/>
              </a:rPr>
              <a:t>за</a:t>
            </a:r>
            <a:r>
              <a:rPr lang="en-US" sz="2800" dirty="0">
                <a:effectLst/>
                <a:ea typeface="Times New Roman" panose="02020603050405020304" pitchFamily="18" charset="0"/>
              </a:rPr>
              <a:t> </a:t>
            </a:r>
            <a:r>
              <a:rPr lang="en-US" sz="2800" dirty="0" err="1">
                <a:effectLst/>
                <a:ea typeface="Times New Roman" panose="02020603050405020304" pitchFamily="18" charset="0"/>
              </a:rPr>
              <a:t>потребителя</a:t>
            </a:r>
            <a:r>
              <a:rPr lang="en-US" sz="2800" dirty="0">
                <a:effectLst/>
                <a:ea typeface="Times New Roman" panose="02020603050405020304" pitchFamily="18" charset="0"/>
              </a:rPr>
              <a:t>.</a:t>
            </a:r>
            <a:endParaRPr lang="bg-BG" sz="2800" dirty="0">
              <a:effectLst/>
              <a:ea typeface="Times New Roman" panose="02020603050405020304" pitchFamily="18" charset="0"/>
            </a:endParaRPr>
          </a:p>
          <a:p>
            <a:r>
              <a:rPr lang="bg-BG" sz="2800" dirty="0"/>
              <a:t>Несъответствието да не е незначително – чл.17, ал.</a:t>
            </a:r>
            <a:r>
              <a:rPr lang="en-US" sz="2800" dirty="0"/>
              <a:t>6</a:t>
            </a:r>
            <a:endParaRPr lang="bg-BG" sz="2800" dirty="0"/>
          </a:p>
        </p:txBody>
      </p:sp>
      <p:sp>
        <p:nvSpPr>
          <p:cNvPr id="4" name="Текстов контейнер 3">
            <a:extLst>
              <a:ext uri="{FF2B5EF4-FFF2-40B4-BE49-F238E27FC236}">
                <a16:creationId xmlns:a16="http://schemas.microsoft.com/office/drawing/2014/main" id="{37F44A99-B9AE-44FE-8F10-8C2EABE2A42F}"/>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23597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2E597BF-3B67-4323-8099-100F3BA7257D}"/>
              </a:ext>
            </a:extLst>
          </p:cNvPr>
          <p:cNvSpPr>
            <a:spLocks noGrp="1"/>
          </p:cNvSpPr>
          <p:nvPr>
            <p:ph type="title"/>
          </p:nvPr>
        </p:nvSpPr>
        <p:spPr/>
        <p:txBody>
          <a:bodyPr/>
          <a:lstStyle/>
          <a:p>
            <a:r>
              <a:rPr lang="bg-BG" sz="3600" b="1" u="sng" dirty="0"/>
              <a:t>Право на разваляне -5</a:t>
            </a:r>
            <a:endParaRPr lang="bg-BG" dirty="0"/>
          </a:p>
        </p:txBody>
      </p:sp>
      <p:sp>
        <p:nvSpPr>
          <p:cNvPr id="3" name="Контейнер за съдържание 2">
            <a:extLst>
              <a:ext uri="{FF2B5EF4-FFF2-40B4-BE49-F238E27FC236}">
                <a16:creationId xmlns:a16="http://schemas.microsoft.com/office/drawing/2014/main" id="{C727F1D5-A565-41DC-BF08-A5AA801420D3}"/>
              </a:ext>
            </a:extLst>
          </p:cNvPr>
          <p:cNvSpPr>
            <a:spLocks noGrp="1"/>
          </p:cNvSpPr>
          <p:nvPr>
            <p:ph idx="1"/>
          </p:nvPr>
        </p:nvSpPr>
        <p:spPr/>
        <p:txBody>
          <a:bodyPr>
            <a:normAutofit fontScale="92500" lnSpcReduction="20000"/>
          </a:bodyPr>
          <a:lstStyle/>
          <a:p>
            <a:pPr marL="0" indent="0">
              <a:buNone/>
            </a:pPr>
            <a:r>
              <a:rPr lang="bg-BG" sz="2800" dirty="0"/>
              <a:t>Г) Право на разваляне по чл.21, ал.2</a:t>
            </a:r>
          </a:p>
          <a:p>
            <a:r>
              <a:rPr lang="bg-BG" sz="2800" dirty="0">
                <a:effectLst/>
                <a:ea typeface="Calibri" panose="020F0502020204030204" pitchFamily="34" charset="0"/>
                <a:cs typeface="Times New Roman" panose="02020603050405020304" pitchFamily="18" charset="0"/>
              </a:rPr>
              <a:t>Когато </a:t>
            </a:r>
            <a:r>
              <a:rPr lang="bg-BG" sz="2800" b="1" dirty="0">
                <a:effectLst/>
                <a:ea typeface="Calibri" panose="020F0502020204030204" pitchFamily="34" charset="0"/>
                <a:cs typeface="Times New Roman" panose="02020603050405020304" pitchFamily="18" charset="0"/>
              </a:rPr>
              <a:t>изменението</a:t>
            </a:r>
            <a:r>
              <a:rPr lang="bg-BG" sz="2800" dirty="0">
                <a:effectLst/>
                <a:ea typeface="Calibri" panose="020F0502020204030204" pitchFamily="34" charset="0"/>
                <a:cs typeface="Times New Roman" panose="02020603050405020304" pitchFamily="18" charset="0"/>
              </a:rPr>
              <a:t> на цифровото съдържание или цифровата услуга оказва </a:t>
            </a:r>
            <a:r>
              <a:rPr lang="bg-BG" sz="2800" b="1" dirty="0">
                <a:effectLst/>
                <a:ea typeface="Calibri" panose="020F0502020204030204" pitchFamily="34" charset="0"/>
                <a:cs typeface="Times New Roman" panose="02020603050405020304" pitchFamily="18" charset="0"/>
              </a:rPr>
              <a:t>отрицателно въздействие </a:t>
            </a:r>
            <a:r>
              <a:rPr lang="bg-BG" sz="2800" dirty="0">
                <a:effectLst/>
                <a:ea typeface="Calibri" panose="020F0502020204030204" pitchFamily="34" charset="0"/>
                <a:cs typeface="Times New Roman" panose="02020603050405020304" pitchFamily="18" charset="0"/>
              </a:rPr>
              <a:t>върху достъпа или използването на ЦС/ЦУ, потребителят има право да развали договора, освен ако отрицателното въздействие е незначително. </a:t>
            </a:r>
          </a:p>
          <a:p>
            <a:r>
              <a:rPr lang="bg-BG" sz="2800" dirty="0">
                <a:effectLst/>
                <a:ea typeface="Calibri" panose="020F0502020204030204" pitchFamily="34" charset="0"/>
                <a:cs typeface="Times New Roman" panose="02020603050405020304" pitchFamily="18" charset="0"/>
              </a:rPr>
              <a:t>Потребителят трябва да е уведомен предварително в разумен срок и </a:t>
            </a:r>
            <a:r>
              <a:rPr lang="bg-BG" sz="2800" b="1" dirty="0">
                <a:effectLst/>
                <a:ea typeface="Calibri" panose="020F0502020204030204" pitchFamily="34" charset="0"/>
                <a:cs typeface="Times New Roman" panose="02020603050405020304" pitchFamily="18" charset="0"/>
              </a:rPr>
              <a:t>на траен носител </a:t>
            </a:r>
            <a:r>
              <a:rPr lang="bg-BG" sz="2800" dirty="0">
                <a:effectLst/>
                <a:ea typeface="Calibri" panose="020F0502020204030204" pitchFamily="34" charset="0"/>
                <a:cs typeface="Times New Roman" panose="02020603050405020304" pitchFamily="18" charset="0"/>
              </a:rPr>
              <a:t>относно характеристиките, периода от време, през който се извършва изменението на ЦС/ЦУ, и за правото му да развали договора по чл.21, ал.2 или за възможността да запази ЦС/ЦУ без неговото изменение съгласно чл.21, ал. 4.</a:t>
            </a:r>
            <a:endParaRPr lang="bg-BG" dirty="0"/>
          </a:p>
        </p:txBody>
      </p:sp>
      <p:sp>
        <p:nvSpPr>
          <p:cNvPr id="4" name="Текстов контейнер 3">
            <a:extLst>
              <a:ext uri="{FF2B5EF4-FFF2-40B4-BE49-F238E27FC236}">
                <a16:creationId xmlns:a16="http://schemas.microsoft.com/office/drawing/2014/main" id="{85AAF385-7B74-4AB4-9E79-B9086838782D}"/>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299344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5C1CC2D-A30C-4B4D-A882-6B2872E7F4EE}"/>
              </a:ext>
            </a:extLst>
          </p:cNvPr>
          <p:cNvSpPr>
            <a:spLocks noGrp="1"/>
          </p:cNvSpPr>
          <p:nvPr>
            <p:ph type="title"/>
          </p:nvPr>
        </p:nvSpPr>
        <p:spPr/>
        <p:txBody>
          <a:bodyPr/>
          <a:lstStyle/>
          <a:p>
            <a:r>
              <a:rPr lang="bg-BG" sz="3600" b="1" u="sng" dirty="0"/>
              <a:t>Право на разваляне - 6</a:t>
            </a:r>
            <a:endParaRPr lang="bg-BG" dirty="0"/>
          </a:p>
        </p:txBody>
      </p:sp>
      <p:sp>
        <p:nvSpPr>
          <p:cNvPr id="3" name="Контейнер за съдържание 2">
            <a:extLst>
              <a:ext uri="{FF2B5EF4-FFF2-40B4-BE49-F238E27FC236}">
                <a16:creationId xmlns:a16="http://schemas.microsoft.com/office/drawing/2014/main" id="{832D0747-2B24-47EB-9AB3-01B53DF7B722}"/>
              </a:ext>
            </a:extLst>
          </p:cNvPr>
          <p:cNvSpPr>
            <a:spLocks noGrp="1"/>
          </p:cNvSpPr>
          <p:nvPr>
            <p:ph idx="1"/>
          </p:nvPr>
        </p:nvSpPr>
        <p:spPr/>
        <p:txBody>
          <a:bodyPr>
            <a:normAutofit/>
          </a:bodyPr>
          <a:lstStyle/>
          <a:p>
            <a:r>
              <a:rPr lang="bg-BG" sz="2800" dirty="0">
                <a:effectLst/>
                <a:ea typeface="Calibri" panose="020F0502020204030204" pitchFamily="34" charset="0"/>
                <a:cs typeface="Times New Roman" panose="02020603050405020304" pitchFamily="18" charset="0"/>
              </a:rPr>
              <a:t>Чл. 21</a:t>
            </a:r>
            <a:r>
              <a:rPr lang="bg-BG" dirty="0">
                <a:ea typeface="Calibri" panose="020F0502020204030204" pitchFamily="34" charset="0"/>
                <a:cs typeface="Times New Roman" panose="02020603050405020304" pitchFamily="18" charset="0"/>
              </a:rPr>
              <a:t>, ал.4 -</a:t>
            </a:r>
            <a:r>
              <a:rPr lang="bg-BG" sz="2800" dirty="0">
                <a:effectLst/>
                <a:ea typeface="Calibri" panose="020F0502020204030204" pitchFamily="34" charset="0"/>
                <a:cs typeface="Times New Roman" panose="02020603050405020304" pitchFamily="18" charset="0"/>
              </a:rPr>
              <a:t> Не се допуска разваляне </a:t>
            </a:r>
            <a:r>
              <a:rPr lang="bg-BG" sz="2800" dirty="0">
                <a:ea typeface="Calibri" panose="020F0502020204030204" pitchFamily="34" charset="0"/>
                <a:cs typeface="Times New Roman" panose="02020603050405020304" pitchFamily="18" charset="0"/>
              </a:rPr>
              <a:t>на договора, к</a:t>
            </a:r>
            <a:r>
              <a:rPr lang="bg-BG" sz="2800" dirty="0">
                <a:effectLst/>
                <a:ea typeface="Calibri" panose="020F0502020204030204" pitchFamily="34" charset="0"/>
                <a:cs typeface="Times New Roman" panose="02020603050405020304" pitchFamily="18" charset="0"/>
              </a:rPr>
              <a:t>огато търговецът е предоставил възможност на потребителя да запази ЦС/ЦУ без изменение, без това да е свързано с допълнителни разходи за него, и </a:t>
            </a:r>
            <a:r>
              <a:rPr lang="bg-BG" dirty="0">
                <a:ea typeface="Calibri" panose="020F0502020204030204" pitchFamily="34" charset="0"/>
                <a:cs typeface="Times New Roman" panose="02020603050405020304" pitchFamily="18" charset="0"/>
              </a:rPr>
              <a:t>ЦС/ЦУ </a:t>
            </a:r>
            <a:r>
              <a:rPr lang="bg-BG" sz="2800" dirty="0">
                <a:effectLst/>
                <a:ea typeface="Calibri" panose="020F0502020204030204" pitchFamily="34" charset="0"/>
                <a:cs typeface="Times New Roman" panose="02020603050405020304" pitchFamily="18" charset="0"/>
              </a:rPr>
              <a:t>продължава да съответства на обективните и индивидуалните изисквания за съответствие и на изискванията за интегриране на ЦС/ЦУ в цифровата среда на потребителя</a:t>
            </a:r>
            <a:endParaRPr lang="bg-BG" sz="2800" dirty="0"/>
          </a:p>
          <a:p>
            <a:endParaRPr lang="bg-BG" dirty="0"/>
          </a:p>
        </p:txBody>
      </p:sp>
      <p:sp>
        <p:nvSpPr>
          <p:cNvPr id="4" name="Текстов контейнер 3">
            <a:extLst>
              <a:ext uri="{FF2B5EF4-FFF2-40B4-BE49-F238E27FC236}">
                <a16:creationId xmlns:a16="http://schemas.microsoft.com/office/drawing/2014/main" id="{C966289C-8F2F-44C1-87C3-855F6AFD4842}"/>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103740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C6CF325-EA1D-48C4-9320-094F31D1A145}"/>
              </a:ext>
            </a:extLst>
          </p:cNvPr>
          <p:cNvSpPr>
            <a:spLocks noGrp="1"/>
          </p:cNvSpPr>
          <p:nvPr>
            <p:ph type="title"/>
          </p:nvPr>
        </p:nvSpPr>
        <p:spPr/>
        <p:txBody>
          <a:bodyPr/>
          <a:lstStyle/>
          <a:p>
            <a:r>
              <a:rPr lang="bg-BG" sz="3600" b="1" u="sng" dirty="0"/>
              <a:t>Право на разваляне -7</a:t>
            </a:r>
            <a:endParaRPr lang="bg-BG" dirty="0"/>
          </a:p>
        </p:txBody>
      </p:sp>
      <p:sp>
        <p:nvSpPr>
          <p:cNvPr id="3" name="Контейнер за съдържание 2">
            <a:extLst>
              <a:ext uri="{FF2B5EF4-FFF2-40B4-BE49-F238E27FC236}">
                <a16:creationId xmlns:a16="http://schemas.microsoft.com/office/drawing/2014/main" id="{F0B87D49-FD65-44FF-A940-5E4EEB062DCB}"/>
              </a:ext>
            </a:extLst>
          </p:cNvPr>
          <p:cNvSpPr>
            <a:spLocks noGrp="1"/>
          </p:cNvSpPr>
          <p:nvPr>
            <p:ph idx="1"/>
          </p:nvPr>
        </p:nvSpPr>
        <p:spPr/>
        <p:txBody>
          <a:bodyPr>
            <a:normAutofit fontScale="77500" lnSpcReduction="20000"/>
          </a:bodyPr>
          <a:lstStyle/>
          <a:p>
            <a:r>
              <a:rPr lang="bg-BG" sz="2800" b="1" u="sng" dirty="0"/>
              <a:t>Последици от развалянето на договора</a:t>
            </a:r>
          </a:p>
          <a:p>
            <a:r>
              <a:rPr lang="en-US" sz="2800" dirty="0"/>
              <a:t>-</a:t>
            </a:r>
            <a:r>
              <a:rPr lang="bg-BG" sz="2800" dirty="0"/>
              <a:t>при договори с продължително изпълнение – действие занапред; </a:t>
            </a:r>
          </a:p>
          <a:p>
            <a:r>
              <a:rPr lang="bg-BG" sz="2800" dirty="0"/>
              <a:t>-възстановяване на платената цена – чл.20;</a:t>
            </a:r>
          </a:p>
          <a:p>
            <a:r>
              <a:rPr lang="bg-BG" sz="2800" dirty="0">
                <a:effectLst/>
                <a:ea typeface="Calibri" panose="020F0502020204030204" pitchFamily="34" charset="0"/>
                <a:cs typeface="Times New Roman" panose="02020603050405020304" pitchFamily="18" charset="0"/>
              </a:rPr>
              <a:t>При искане от страна на потребителя търговецът предоставя безплатно, в рамките на разумен срок и в широко използван </a:t>
            </a:r>
            <a:r>
              <a:rPr lang="bg-BG" sz="2800" dirty="0" err="1">
                <a:effectLst/>
                <a:ea typeface="Calibri" panose="020F0502020204030204" pitchFamily="34" charset="0"/>
                <a:cs typeface="Times New Roman" panose="02020603050405020304" pitchFamily="18" charset="0"/>
              </a:rPr>
              <a:t>машинночетим</a:t>
            </a:r>
            <a:r>
              <a:rPr lang="bg-BG" sz="2800" dirty="0">
                <a:effectLst/>
                <a:ea typeface="Calibri" panose="020F0502020204030204" pitchFamily="34" charset="0"/>
                <a:cs typeface="Times New Roman" panose="02020603050405020304" pitchFamily="18" charset="0"/>
              </a:rPr>
              <a:t> формат всяко цифрово съдържание, което не съставлява лични данни, предоставено или създадено от потребителя по време на използване на ЦС/ЦУ, предоставени от търговеца, с изключение на случаите по чл.18, ал. 5, т. 1 – 3.</a:t>
            </a:r>
          </a:p>
          <a:p>
            <a:r>
              <a:rPr lang="bg-BG" sz="2800" dirty="0">
                <a:effectLst/>
                <a:ea typeface="Calibri" panose="020F0502020204030204" pitchFamily="34" charset="0"/>
                <a:cs typeface="Times New Roman" panose="02020603050405020304" pitchFamily="18" charset="0"/>
              </a:rPr>
              <a:t>При разваляне на договора от страна на потребителя търговецът може да възпрепятства всяко по-нататъшно използване на ЦС/ЦУ, като например ги направи недостъпни за потребителя или като блокира профила на потребителя.</a:t>
            </a:r>
          </a:p>
        </p:txBody>
      </p:sp>
      <p:sp>
        <p:nvSpPr>
          <p:cNvPr id="4" name="Текстов контейнер 3">
            <a:extLst>
              <a:ext uri="{FF2B5EF4-FFF2-40B4-BE49-F238E27FC236}">
                <a16:creationId xmlns:a16="http://schemas.microsoft.com/office/drawing/2014/main" id="{C8B654DC-2669-413C-BD5B-0810E427394C}"/>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33595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normAutofit fontScale="90000"/>
          </a:bodyPr>
          <a:lstStyle/>
          <a:p>
            <a:pPr rtl="0"/>
            <a:r>
              <a:rPr lang="bg-BG" sz="48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r>
              <a:rPr lang="en-US" sz="4800" dirty="0">
                <a:effectLst/>
                <a:latin typeface="Calibri" panose="020F0502020204030204" pitchFamily="34" charset="0"/>
                <a:ea typeface="Calibri" panose="020F0502020204030204" pitchFamily="34" charset="0"/>
                <a:cs typeface="Times New Roman" panose="02020603050405020304" pitchFamily="18" charset="0"/>
              </a:rPr>
              <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текст 2"/>
          <p:cNvSpPr>
            <a:spLocks noGrp="1"/>
          </p:cNvSpPr>
          <p:nvPr>
            <p:ph type="body" idx="1"/>
          </p:nvPr>
        </p:nvSpPr>
        <p:spPr/>
        <p:txBody>
          <a:bodyPr rtlCol="0">
            <a:normAutofit/>
          </a:bodyPr>
          <a:lstStyle/>
          <a:p>
            <a:pPr rtl="0"/>
            <a:endParaRPr lang="bg-BG" dirty="0"/>
          </a:p>
        </p:txBody>
      </p:sp>
    </p:spTree>
    <p:extLst>
      <p:ext uri="{BB962C8B-B14F-4D97-AF65-F5344CB8AC3E}">
        <p14:creationId xmlns:p14="http://schemas.microsoft.com/office/powerpoint/2010/main" val="4234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7639E24-8725-46F6-8213-CA176E34D5A5}"/>
              </a:ext>
            </a:extLst>
          </p:cNvPr>
          <p:cNvSpPr>
            <a:spLocks noGrp="1"/>
          </p:cNvSpPr>
          <p:nvPr>
            <p:ph type="title"/>
          </p:nvPr>
        </p:nvSpPr>
        <p:spPr/>
        <p:txBody>
          <a:bodyPr/>
          <a:lstStyle/>
          <a:p>
            <a:r>
              <a:rPr lang="bg-BG" b="1" u="sng" dirty="0"/>
              <a:t>Изменение на ЦС/ЦУ</a:t>
            </a:r>
            <a:br>
              <a:rPr lang="bg-BG" b="1" u="sng" dirty="0"/>
            </a:br>
            <a:endParaRPr lang="bg-BG" dirty="0"/>
          </a:p>
        </p:txBody>
      </p:sp>
      <p:sp>
        <p:nvSpPr>
          <p:cNvPr id="3" name="Контейнер за съдържание 2">
            <a:extLst>
              <a:ext uri="{FF2B5EF4-FFF2-40B4-BE49-F238E27FC236}">
                <a16:creationId xmlns:a16="http://schemas.microsoft.com/office/drawing/2014/main" id="{2BBD9AE4-0E22-4429-9807-DA8838B2464E}"/>
              </a:ext>
            </a:extLst>
          </p:cNvPr>
          <p:cNvSpPr>
            <a:spLocks noGrp="1"/>
          </p:cNvSpPr>
          <p:nvPr>
            <p:ph idx="1"/>
          </p:nvPr>
        </p:nvSpPr>
        <p:spPr/>
        <p:txBody>
          <a:bodyPr>
            <a:normAutofit lnSpcReduction="10000"/>
          </a:bodyPr>
          <a:lstStyle/>
          <a:p>
            <a:r>
              <a:rPr lang="bg-BG" sz="2800" dirty="0"/>
              <a:t>Допуска се изменение на ЦС/ЦУ от търговеца, когато договорът е за определен период от време и </a:t>
            </a:r>
          </a:p>
          <a:p>
            <a:pPr marL="0" marR="0">
              <a:lnSpc>
                <a:spcPct val="107000"/>
              </a:lnSpc>
              <a:spcBef>
                <a:spcPts val="0"/>
              </a:spcBef>
              <a:spcAft>
                <a:spcPts val="800"/>
              </a:spcAft>
            </a:pPr>
            <a:r>
              <a:rPr lang="bg-BG" sz="2800" dirty="0">
                <a:effectLst/>
                <a:ea typeface="Calibri" panose="020F0502020204030204" pitchFamily="34" charset="0"/>
                <a:cs typeface="Times New Roman" panose="02020603050405020304" pitchFamily="18" charset="0"/>
              </a:rPr>
              <a:t>1. договорът предвижда възможност за изменение на ЦС/ЦУ и посочва основателна причина за това;</a:t>
            </a:r>
          </a:p>
          <a:p>
            <a:pPr marL="0" marR="0">
              <a:lnSpc>
                <a:spcPct val="107000"/>
              </a:lnSpc>
              <a:spcBef>
                <a:spcPts val="0"/>
              </a:spcBef>
              <a:spcAft>
                <a:spcPts val="800"/>
              </a:spcAft>
            </a:pPr>
            <a:r>
              <a:rPr lang="bg-BG" sz="2800" dirty="0">
                <a:effectLst/>
                <a:ea typeface="Calibri" panose="020F0502020204030204" pitchFamily="34" charset="0"/>
                <a:cs typeface="Times New Roman" panose="02020603050405020304" pitchFamily="18" charset="0"/>
              </a:rPr>
              <a:t>2. изменението на ЦС/ЦУ се извършва без допълнителни разходи за потребителя;</a:t>
            </a:r>
          </a:p>
          <a:p>
            <a:pPr marL="0" marR="0">
              <a:lnSpc>
                <a:spcPct val="107000"/>
              </a:lnSpc>
              <a:spcBef>
                <a:spcPts val="0"/>
              </a:spcBef>
              <a:spcAft>
                <a:spcPts val="800"/>
              </a:spcAft>
            </a:pPr>
            <a:r>
              <a:rPr lang="bg-BG" sz="2800" dirty="0">
                <a:effectLst/>
                <a:ea typeface="Calibri" panose="020F0502020204030204" pitchFamily="34" charset="0"/>
                <a:cs typeface="Times New Roman" panose="02020603050405020304" pitchFamily="18" charset="0"/>
              </a:rPr>
              <a:t>3. потребителят е уведомен по ясен и разбираем начин за изменението на ЦС/ЦУ. </a:t>
            </a:r>
          </a:p>
          <a:p>
            <a:endParaRPr lang="bg-BG" dirty="0"/>
          </a:p>
        </p:txBody>
      </p:sp>
      <p:sp>
        <p:nvSpPr>
          <p:cNvPr id="4" name="Текстов контейнер 3">
            <a:extLst>
              <a:ext uri="{FF2B5EF4-FFF2-40B4-BE49-F238E27FC236}">
                <a16:creationId xmlns:a16="http://schemas.microsoft.com/office/drawing/2014/main" id="{D6D06BF9-8D63-4A19-A6B7-22DF585685B5}"/>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188854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1C9A141-7F67-41FD-B634-7F500C38A3F9}"/>
              </a:ext>
            </a:extLst>
          </p:cNvPr>
          <p:cNvSpPr>
            <a:spLocks noGrp="1"/>
          </p:cNvSpPr>
          <p:nvPr>
            <p:ph type="title"/>
          </p:nvPr>
        </p:nvSpPr>
        <p:spPr/>
        <p:txBody>
          <a:bodyPr/>
          <a:lstStyle/>
          <a:p>
            <a:r>
              <a:rPr lang="bg-BG" dirty="0"/>
              <a:t>Продажба на стоки (глава 3)</a:t>
            </a:r>
          </a:p>
        </p:txBody>
      </p:sp>
      <p:sp>
        <p:nvSpPr>
          <p:cNvPr id="3" name="Контейнер за съдържание 2">
            <a:extLst>
              <a:ext uri="{FF2B5EF4-FFF2-40B4-BE49-F238E27FC236}">
                <a16:creationId xmlns:a16="http://schemas.microsoft.com/office/drawing/2014/main" id="{6657C8BA-E71F-4512-A49E-0E114FEE4BC9}"/>
              </a:ext>
            </a:extLst>
          </p:cNvPr>
          <p:cNvSpPr>
            <a:spLocks noGrp="1"/>
          </p:cNvSpPr>
          <p:nvPr>
            <p:ph idx="1"/>
          </p:nvPr>
        </p:nvSpPr>
        <p:spPr/>
        <p:txBody>
          <a:bodyPr>
            <a:normAutofit lnSpcReduction="10000"/>
          </a:bodyPr>
          <a:lstStyle/>
          <a:p>
            <a:r>
              <a:rPr lang="bg-BG" sz="2400" dirty="0">
                <a:latin typeface="Calibri" panose="020F0502020204030204" pitchFamily="34" charset="0"/>
                <a:cs typeface="Calibri" panose="020F0502020204030204" pitchFamily="34" charset="0"/>
              </a:rPr>
              <a:t>Разпоредбите на глава 3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прилагат</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за</a:t>
            </a:r>
            <a:r>
              <a:rPr lang="bg-BG" sz="2400" dirty="0">
                <a:effectLst/>
                <a:latin typeface="Calibri" panose="020F0502020204030204" pitchFamily="34" charset="0"/>
                <a:ea typeface="Times New Roman" panose="02020603050405020304" pitchFamily="18" charset="0"/>
                <a:cs typeface="Calibri" panose="020F0502020204030204" pitchFamily="34" charset="0"/>
              </a:rPr>
              <a:t> п</a:t>
            </a:r>
            <a:r>
              <a:rPr lang="bg-BG" sz="2400" dirty="0">
                <a:latin typeface="Calibri" panose="020F0502020204030204" pitchFamily="34" charset="0"/>
                <a:ea typeface="Times New Roman" panose="02020603050405020304" pitchFamily="18" charset="0"/>
                <a:cs typeface="Calibri" panose="020F0502020204030204" pitchFamily="34" charset="0"/>
              </a:rPr>
              <a:t>родажба на</a:t>
            </a:r>
            <a:r>
              <a:rPr lang="bg-BG" sz="2400" dirty="0">
                <a:effectLst/>
                <a:latin typeface="Calibri" panose="020F0502020204030204" pitchFamily="34" charset="0"/>
                <a:ea typeface="Times New Roman" panose="02020603050405020304" pitchFamily="18" charset="0"/>
                <a:cs typeface="Calibri" panose="020F0502020204030204" pitchFamily="34" charset="0"/>
              </a:rPr>
              <a:t>:</a:t>
            </a:r>
          </a:p>
          <a:p>
            <a:r>
              <a:rPr lang="bg-BG" sz="2400" dirty="0">
                <a:latin typeface="Calibri" panose="020F0502020204030204" pitchFamily="34" charset="0"/>
                <a:ea typeface="Times New Roman" panose="02020603050405020304" pitchFamily="18" charset="0"/>
                <a:cs typeface="Calibri" panose="020F0502020204030204" pitchFamily="34" charset="0"/>
              </a:rPr>
              <a:t>стоки;</a:t>
            </a:r>
          </a:p>
          <a:p>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bg-BG" sz="2400" dirty="0">
                <a:effectLst/>
                <a:latin typeface="Calibri" panose="020F0502020204030204" pitchFamily="34" charset="0"/>
                <a:ea typeface="Times New Roman" panose="02020603050405020304" pitchFamily="18" charset="0"/>
                <a:cs typeface="Calibri" panose="020F0502020204030204" pitchFamily="34" charset="0"/>
              </a:rPr>
              <a:t>стоки, съдържащи </a:t>
            </a:r>
            <a:r>
              <a:rPr lang="bg-BG" sz="2400" dirty="0" err="1">
                <a:effectLst/>
                <a:latin typeface="Calibri" panose="020F0502020204030204" pitchFamily="34" charset="0"/>
                <a:ea typeface="Times New Roman" panose="02020603050405020304" pitchFamily="18" charset="0"/>
                <a:cs typeface="Calibri" panose="020F0502020204030204" pitchFamily="34" charset="0"/>
              </a:rPr>
              <a:t>цифрви</a:t>
            </a:r>
            <a:r>
              <a:rPr lang="bg-BG" sz="2400" dirty="0">
                <a:effectLst/>
                <a:latin typeface="Calibri" panose="020F0502020204030204" pitchFamily="34" charset="0"/>
                <a:ea typeface="Times New Roman" panose="02020603050405020304" pitchFamily="18" charset="0"/>
                <a:cs typeface="Calibri" panose="020F0502020204030204" pitchFamily="34" charset="0"/>
              </a:rPr>
              <a:t> елементи (ЦС/ЦУ</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които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вградени</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в </a:t>
            </a:r>
            <a:r>
              <a:rPr lang="en-US" sz="2400" b="1" dirty="0" err="1">
                <a:effectLst/>
                <a:latin typeface="Calibri" panose="020F0502020204030204" pitchFamily="34" charset="0"/>
                <a:ea typeface="Times New Roman" panose="02020603050405020304" pitchFamily="18" charset="0"/>
                <a:cs typeface="Calibri" panose="020F0502020204030204" pitchFamily="34" charset="0"/>
              </a:rPr>
              <a:t>стоките</a:t>
            </a:r>
            <a:r>
              <a:rPr lang="en-US" sz="2400" b="1"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или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взаимосвързани</a:t>
            </a:r>
            <a:r>
              <a:rPr lang="en-US" sz="2400" dirty="0">
                <a:effectLst/>
                <a:latin typeface="Calibri" panose="020F0502020204030204" pitchFamily="34" charset="0"/>
                <a:ea typeface="Times New Roman" panose="02020603050405020304" pitchFamily="18" charset="0"/>
                <a:cs typeface="Calibri" panose="020F0502020204030204" pitchFamily="34" charset="0"/>
              </a:rPr>
              <a:t> с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тях</a:t>
            </a:r>
            <a:r>
              <a:rPr lang="en-US" sz="2400" dirty="0">
                <a:effectLst/>
                <a:latin typeface="Calibri" panose="020F0502020204030204" pitchFamily="34" charset="0"/>
                <a:ea typeface="Times New Roman" panose="02020603050405020304" pitchFamily="18" charset="0"/>
                <a:cs typeface="Calibri" panose="020F0502020204030204" pitchFamily="34" charset="0"/>
              </a:rPr>
              <a:t> и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които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предоставят</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със</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стоките</a:t>
            </a:r>
            <a:r>
              <a:rPr lang="en-US" sz="2400" dirty="0">
                <a:effectLst/>
                <a:latin typeface="Calibri" panose="020F0502020204030204" pitchFamily="34" charset="0"/>
                <a:ea typeface="Times New Roman" panose="02020603050405020304" pitchFamily="18" charset="0"/>
                <a:cs typeface="Calibri" panose="020F0502020204030204" pitchFamily="34" charset="0"/>
              </a:rPr>
              <a:t> в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рамките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на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договора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за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продажба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независимо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от</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това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дали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bg-BG" sz="2400" dirty="0">
                <a:effectLst/>
                <a:latin typeface="Calibri" panose="020F0502020204030204" pitchFamily="34" charset="0"/>
                <a:ea typeface="Times New Roman" panose="02020603050405020304" pitchFamily="18" charset="0"/>
                <a:cs typeface="Calibri" panose="020F0502020204030204" pitchFamily="34" charset="0"/>
              </a:rPr>
              <a:t>ЦС/ЦУ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предоставят</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от</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продавача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или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от</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трето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лице</a:t>
            </a:r>
            <a:r>
              <a:rPr lang="bg-BG" sz="2400" dirty="0">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bg-BG" sz="2400" dirty="0">
              <a:effectLst/>
              <a:latin typeface="Calibri" panose="020F0502020204030204" pitchFamily="34" charset="0"/>
              <a:ea typeface="Times New Roman" panose="02020603050405020304" pitchFamily="18" charset="0"/>
              <a:cs typeface="Calibri" panose="020F0502020204030204" pitchFamily="34" charset="0"/>
            </a:endParaRPr>
          </a:p>
          <a:p>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съмнение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дали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предоставянето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на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вградено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или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на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взаимосвързано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цифрово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съдържание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или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на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вградена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или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взаимосвързана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цифрова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услуга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съставлява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част</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от</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договора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за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продажба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приема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че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това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цифрово</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съдържание</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или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тази</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цифрова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услуга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са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включени</a:t>
            </a:r>
            <a:r>
              <a:rPr lang="en-US" sz="2400" dirty="0">
                <a:effectLst/>
                <a:latin typeface="Calibri" panose="020F0502020204030204" pitchFamily="34" charset="0"/>
                <a:ea typeface="Times New Roman" panose="02020603050405020304" pitchFamily="18" charset="0"/>
                <a:cs typeface="Calibri" panose="020F0502020204030204" pitchFamily="34" charset="0"/>
              </a:rPr>
              <a:t> в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договора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за</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продажба</a:t>
            </a:r>
            <a:endParaRPr lang="bg-BG" sz="2400" dirty="0">
              <a:latin typeface="Calibri" panose="020F0502020204030204" pitchFamily="34" charset="0"/>
              <a:cs typeface="Calibri" panose="020F0502020204030204" pitchFamily="34" charset="0"/>
            </a:endParaRPr>
          </a:p>
          <a:p>
            <a:endParaRPr lang="bg-BG" dirty="0"/>
          </a:p>
        </p:txBody>
      </p:sp>
      <p:sp>
        <p:nvSpPr>
          <p:cNvPr id="4" name="Текстов контейнер 3">
            <a:extLst>
              <a:ext uri="{FF2B5EF4-FFF2-40B4-BE49-F238E27FC236}">
                <a16:creationId xmlns:a16="http://schemas.microsoft.com/office/drawing/2014/main" id="{D38B33E6-5A68-417C-9F93-D71B175B8B1A}"/>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a:p>
            <a:endParaRPr lang="bg-BG" dirty="0"/>
          </a:p>
        </p:txBody>
      </p:sp>
    </p:spTree>
    <p:extLst>
      <p:ext uri="{BB962C8B-B14F-4D97-AF65-F5344CB8AC3E}">
        <p14:creationId xmlns:p14="http://schemas.microsoft.com/office/powerpoint/2010/main" val="34864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599FD8F-1660-47CD-BF64-5D6E8E41D33D}"/>
              </a:ext>
            </a:extLst>
          </p:cNvPr>
          <p:cNvSpPr>
            <a:spLocks noGrp="1"/>
          </p:cNvSpPr>
          <p:nvPr>
            <p:ph type="title"/>
          </p:nvPr>
        </p:nvSpPr>
        <p:spPr/>
        <p:txBody>
          <a:bodyPr/>
          <a:lstStyle/>
          <a:p>
            <a:r>
              <a:rPr lang="bg-BG" dirty="0"/>
              <a:t>Продажба на стоки</a:t>
            </a:r>
          </a:p>
        </p:txBody>
      </p:sp>
      <p:sp>
        <p:nvSpPr>
          <p:cNvPr id="3" name="Контейнер за съдържание 2">
            <a:extLst>
              <a:ext uri="{FF2B5EF4-FFF2-40B4-BE49-F238E27FC236}">
                <a16:creationId xmlns:a16="http://schemas.microsoft.com/office/drawing/2014/main" id="{D2AB56AB-6C30-4DCE-AFA2-7E15FABBC1C1}"/>
              </a:ext>
            </a:extLst>
          </p:cNvPr>
          <p:cNvSpPr>
            <a:spLocks noGrp="1"/>
          </p:cNvSpPr>
          <p:nvPr>
            <p:ph idx="1"/>
          </p:nvPr>
        </p:nvSpPr>
        <p:spPr/>
        <p:txBody>
          <a:bodyPr/>
          <a:lstStyle/>
          <a:p>
            <a:pPr marL="0" marR="0" indent="0">
              <a:spcBef>
                <a:spcPts val="600"/>
              </a:spcBef>
              <a:spcAft>
                <a:spcPts val="0"/>
              </a:spcAft>
              <a:buNone/>
            </a:pPr>
            <a:r>
              <a:rPr lang="bg-BG" sz="2400" dirty="0">
                <a:latin typeface="Calibri" panose="020F0502020204030204" pitchFamily="34" charset="0"/>
                <a:ea typeface="Times New Roman" panose="02020603050405020304" pitchFamily="18" charset="0"/>
                <a:cs typeface="Calibri" panose="020F0502020204030204" pitchFamily="34" charset="0"/>
              </a:rPr>
              <a:t>    Глава </a:t>
            </a:r>
            <a:r>
              <a:rPr lang="bg-BG" sz="2400">
                <a:latin typeface="Calibri" panose="020F0502020204030204" pitchFamily="34" charset="0"/>
                <a:ea typeface="Times New Roman" panose="02020603050405020304" pitchFamily="18" charset="0"/>
                <a:cs typeface="Calibri" panose="020F0502020204030204" pitchFamily="34" charset="0"/>
              </a:rPr>
              <a:t>3 от </a:t>
            </a:r>
            <a:r>
              <a:rPr lang="bg-BG" b="1" u="sng">
                <a:latin typeface="Calibri" panose="020F0502020204030204" pitchFamily="34" charset="0"/>
                <a:ea typeface="Times New Roman" panose="02020603050405020304" pitchFamily="18" charset="0"/>
                <a:cs typeface="Calibri" panose="020F0502020204030204" pitchFamily="34" charset="0"/>
              </a:rPr>
              <a:t>Закона</a:t>
            </a:r>
            <a:r>
              <a:rPr lang="en-US" b="1" u="sng">
                <a:effectLst/>
                <a:latin typeface="Calibri" panose="020F0502020204030204" pitchFamily="34" charset="0"/>
                <a:ea typeface="Times New Roman" panose="02020603050405020304" pitchFamily="18" charset="0"/>
                <a:cs typeface="Calibri" panose="020F0502020204030204" pitchFamily="34" charset="0"/>
              </a:rPr>
              <a:t> </a:t>
            </a:r>
            <a:r>
              <a:rPr lang="en-US" b="1" u="sng" dirty="0" err="1">
                <a:effectLst/>
                <a:latin typeface="Calibri" panose="020F0502020204030204" pitchFamily="34" charset="0"/>
                <a:ea typeface="Times New Roman" panose="02020603050405020304" pitchFamily="18" charset="0"/>
                <a:cs typeface="Calibri" panose="020F0502020204030204" pitchFamily="34" charset="0"/>
              </a:rPr>
              <a:t>не</a:t>
            </a:r>
            <a:r>
              <a:rPr lang="en-US" b="1" u="sng" dirty="0">
                <a:effectLst/>
                <a:latin typeface="Calibri" panose="020F0502020204030204" pitchFamily="34" charset="0"/>
                <a:ea typeface="Times New Roman" panose="02020603050405020304" pitchFamily="18" charset="0"/>
                <a:cs typeface="Calibri" panose="020F0502020204030204" pitchFamily="34" charset="0"/>
              </a:rPr>
              <a:t> </a:t>
            </a:r>
            <a:r>
              <a:rPr lang="en-US" b="1" u="sng" dirty="0" err="1">
                <a:effectLst/>
                <a:latin typeface="Calibri" panose="020F0502020204030204" pitchFamily="34" charset="0"/>
                <a:ea typeface="Times New Roman" panose="02020603050405020304" pitchFamily="18" charset="0"/>
                <a:cs typeface="Calibri" panose="020F0502020204030204" pitchFamily="34" charset="0"/>
              </a:rPr>
              <a:t>се</a:t>
            </a:r>
            <a:r>
              <a:rPr lang="en-US" b="1" u="sng" dirty="0">
                <a:effectLst/>
                <a:latin typeface="Calibri" panose="020F0502020204030204" pitchFamily="34" charset="0"/>
                <a:ea typeface="Times New Roman" panose="02020603050405020304" pitchFamily="18" charset="0"/>
                <a:cs typeface="Calibri" panose="020F0502020204030204" pitchFamily="34" charset="0"/>
              </a:rPr>
              <a:t> </a:t>
            </a:r>
            <a:r>
              <a:rPr lang="en-US" b="1" u="sng" dirty="0" err="1">
                <a:effectLst/>
                <a:latin typeface="Calibri" panose="020F0502020204030204" pitchFamily="34" charset="0"/>
                <a:ea typeface="Times New Roman" panose="02020603050405020304" pitchFamily="18" charset="0"/>
                <a:cs typeface="Calibri" panose="020F0502020204030204" pitchFamily="34" charset="0"/>
              </a:rPr>
              <a:t>прилага</a:t>
            </a:r>
            <a:r>
              <a:rPr lang="en-US" b="1" u="sng" dirty="0">
                <a:effectLst/>
                <a:latin typeface="Calibri" panose="020F0502020204030204" pitchFamily="34" charset="0"/>
                <a:ea typeface="Times New Roman" panose="02020603050405020304" pitchFamily="18" charset="0"/>
                <a:cs typeface="Calibri" panose="020F0502020204030204" pitchFamily="34" charset="0"/>
              </a:rPr>
              <a:t> </a:t>
            </a:r>
            <a:r>
              <a:rPr lang="en-US" b="1" u="sng" dirty="0" err="1">
                <a:effectLst/>
                <a:latin typeface="Calibri" panose="020F0502020204030204" pitchFamily="34" charset="0"/>
                <a:ea typeface="Times New Roman" panose="02020603050405020304" pitchFamily="18" charset="0"/>
                <a:cs typeface="Calibri" panose="020F0502020204030204" pitchFamily="34" charset="0"/>
              </a:rPr>
              <a:t>за</a:t>
            </a:r>
            <a:r>
              <a:rPr lang="en-US" b="1" u="sng" dirty="0">
                <a:effectLst/>
                <a:latin typeface="Calibri" panose="020F0502020204030204" pitchFamily="34" charset="0"/>
                <a:ea typeface="Times New Roman" panose="02020603050405020304" pitchFamily="18" charset="0"/>
                <a:cs typeface="Calibri" panose="020F0502020204030204" pitchFamily="34" charset="0"/>
              </a:rPr>
              <a:t>:</a:t>
            </a:r>
            <a:endParaRPr lang="bg-BG" b="1"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1. </a:t>
            </a:r>
            <a:r>
              <a:rPr lang="en-US" dirty="0" err="1">
                <a:effectLst/>
                <a:latin typeface="Calibri" panose="020F0502020204030204" pitchFamily="34" charset="0"/>
                <a:ea typeface="Times New Roman" panose="02020603050405020304" pitchFamily="18" charset="0"/>
                <a:cs typeface="Calibri" panose="020F0502020204030204" pitchFamily="34" charset="0"/>
              </a:rPr>
              <a:t>материален</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носител</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който</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служи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изключително</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за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пренасяне</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на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цифровото</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съдържание</a:t>
            </a:r>
            <a:r>
              <a:rPr lang="en-US" dirty="0">
                <a:effectLst/>
                <a:latin typeface="Calibri" panose="020F0502020204030204" pitchFamily="34" charset="0"/>
                <a:ea typeface="Times New Roman" panose="02020603050405020304" pitchFamily="18" charset="0"/>
                <a:cs typeface="Calibri" panose="020F0502020204030204" pitchFamily="34" charset="0"/>
              </a:rPr>
              <a:t>;</a:t>
            </a:r>
            <a:endParaRPr lang="bg-BG"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2. </a:t>
            </a:r>
            <a:r>
              <a:rPr lang="en-US" dirty="0" err="1">
                <a:effectLst/>
                <a:latin typeface="Calibri" panose="020F0502020204030204" pitchFamily="34" charset="0"/>
                <a:ea typeface="Times New Roman" panose="02020603050405020304" pitchFamily="18" charset="0"/>
                <a:cs typeface="Calibri" panose="020F0502020204030204" pitchFamily="34" charset="0"/>
              </a:rPr>
              <a:t>стоки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продавани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при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принудително</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изпълнение</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от</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държавни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или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частни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съдебни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изпълнители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както</a:t>
            </a:r>
            <a:r>
              <a:rPr lang="en-US" dirty="0">
                <a:effectLst/>
                <a:latin typeface="Calibri" panose="020F0502020204030204" pitchFamily="34" charset="0"/>
                <a:ea typeface="Times New Roman" panose="02020603050405020304" pitchFamily="18" charset="0"/>
                <a:cs typeface="Calibri" panose="020F0502020204030204" pitchFamily="34" charset="0"/>
              </a:rPr>
              <a:t> и </a:t>
            </a:r>
            <a:r>
              <a:rPr lang="en-US" dirty="0" err="1">
                <a:effectLst/>
                <a:latin typeface="Calibri" panose="020F0502020204030204" pitchFamily="34" charset="0"/>
                <a:ea typeface="Times New Roman" panose="02020603050405020304" pitchFamily="18" charset="0"/>
                <a:cs typeface="Calibri" panose="020F0502020204030204" pitchFamily="34" charset="0"/>
              </a:rPr>
              <a:t>по</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отношение</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на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продажби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на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изоставени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или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отнети</a:t>
            </a:r>
            <a:r>
              <a:rPr lang="en-US" dirty="0">
                <a:effectLst/>
                <a:latin typeface="Calibri" panose="020F0502020204030204" pitchFamily="34" charset="0"/>
                <a:ea typeface="Times New Roman" panose="02020603050405020304" pitchFamily="18" charset="0"/>
                <a:cs typeface="Calibri" panose="020F0502020204030204" pitchFamily="34" charset="0"/>
              </a:rPr>
              <a:t> в </a:t>
            </a:r>
            <a:r>
              <a:rPr lang="en-US" dirty="0" err="1">
                <a:effectLst/>
                <a:latin typeface="Calibri" panose="020F0502020204030204" pitchFamily="34" charset="0"/>
                <a:ea typeface="Times New Roman" panose="02020603050405020304" pitchFamily="18" charset="0"/>
                <a:cs typeface="Calibri" panose="020F0502020204030204" pitchFamily="34" charset="0"/>
              </a:rPr>
              <a:t>полза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на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държавата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стоки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извършвани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от</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държавни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органи</a:t>
            </a:r>
            <a:r>
              <a:rPr lang="en-US" dirty="0">
                <a:effectLst/>
                <a:latin typeface="Calibri" panose="020F0502020204030204" pitchFamily="34" charset="0"/>
                <a:ea typeface="Times New Roman" panose="02020603050405020304" pitchFamily="18" charset="0"/>
                <a:cs typeface="Calibri" panose="020F0502020204030204" pitchFamily="34" charset="0"/>
              </a:rPr>
              <a:t>;</a:t>
            </a:r>
            <a:endParaRPr lang="bg-BG"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3. </a:t>
            </a:r>
            <a:r>
              <a:rPr lang="en-US" dirty="0" err="1">
                <a:effectLst/>
                <a:latin typeface="Calibri" panose="020F0502020204030204" pitchFamily="34" charset="0"/>
                <a:ea typeface="Times New Roman" panose="02020603050405020304" pitchFamily="18" charset="0"/>
                <a:cs typeface="Calibri" panose="020F0502020204030204" pitchFamily="34" charset="0"/>
              </a:rPr>
              <a:t>стоки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втора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употреба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продавани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на</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публичен</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търг</a:t>
            </a:r>
            <a:r>
              <a:rPr lang="en-US" dirty="0">
                <a:effectLst/>
                <a:latin typeface="Calibri" panose="020F0502020204030204" pitchFamily="34" charset="0"/>
                <a:ea typeface="Times New Roman" panose="02020603050405020304" pitchFamily="18" charset="0"/>
                <a:cs typeface="Calibri" panose="020F0502020204030204" pitchFamily="34" charset="0"/>
              </a:rPr>
              <a:t>;</a:t>
            </a:r>
            <a:endParaRPr lang="bg-BG"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4. </a:t>
            </a:r>
            <a:r>
              <a:rPr lang="en-US" dirty="0" err="1">
                <a:effectLst/>
                <a:latin typeface="Calibri" panose="020F0502020204030204" pitchFamily="34" charset="0"/>
                <a:ea typeface="Times New Roman" panose="02020603050405020304" pitchFamily="18" charset="0"/>
                <a:cs typeface="Calibri" panose="020F0502020204030204" pitchFamily="34" charset="0"/>
              </a:rPr>
              <a:t>живи</a:t>
            </a:r>
            <a:r>
              <a:rPr lang="en-US" dirty="0">
                <a:effectLst/>
                <a:latin typeface="Calibri" panose="020F0502020204030204" pitchFamily="34" charset="0"/>
                <a:ea typeface="Times New Roman" panose="02020603050405020304" pitchFamily="18" charset="0"/>
                <a:cs typeface="Calibri" panose="020F0502020204030204" pitchFamily="34" charset="0"/>
              </a:rPr>
              <a:t> </a:t>
            </a:r>
            <a:r>
              <a:rPr lang="en-US" dirty="0" err="1">
                <a:effectLst/>
                <a:latin typeface="Calibri" panose="020F0502020204030204" pitchFamily="34" charset="0"/>
                <a:ea typeface="Times New Roman" panose="02020603050405020304" pitchFamily="18" charset="0"/>
                <a:cs typeface="Calibri" panose="020F0502020204030204" pitchFamily="34" charset="0"/>
              </a:rPr>
              <a:t>животни</a:t>
            </a:r>
            <a:r>
              <a:rPr lang="en-US" dirty="0">
                <a:effectLst/>
                <a:latin typeface="Calibri" panose="020F0502020204030204" pitchFamily="34" charset="0"/>
                <a:ea typeface="Times New Roman" panose="02020603050405020304" pitchFamily="18" charset="0"/>
                <a:cs typeface="Calibri" panose="020F0502020204030204" pitchFamily="34" charset="0"/>
              </a:rPr>
              <a:t>.</a:t>
            </a:r>
            <a:endParaRPr lang="bg-BG" dirty="0">
              <a:effectLst/>
              <a:latin typeface="Calibri" panose="020F0502020204030204" pitchFamily="34" charset="0"/>
              <a:ea typeface="Times New Roman" panose="02020603050405020304" pitchFamily="18" charset="0"/>
              <a:cs typeface="Calibri" panose="020F0502020204030204" pitchFamily="34" charset="0"/>
            </a:endParaRPr>
          </a:p>
          <a:p>
            <a:endParaRPr lang="bg-BG" dirty="0"/>
          </a:p>
        </p:txBody>
      </p:sp>
      <p:sp>
        <p:nvSpPr>
          <p:cNvPr id="4" name="Текстов контейнер 3">
            <a:extLst>
              <a:ext uri="{FF2B5EF4-FFF2-40B4-BE49-F238E27FC236}">
                <a16:creationId xmlns:a16="http://schemas.microsoft.com/office/drawing/2014/main" id="{DA0DB632-11B0-4247-84F8-3620B18E9142}"/>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134727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8D63C32-1DFF-441C-B6AC-5DCF206E724F}"/>
              </a:ext>
            </a:extLst>
          </p:cNvPr>
          <p:cNvSpPr>
            <a:spLocks noGrp="1"/>
          </p:cNvSpPr>
          <p:nvPr>
            <p:ph type="title"/>
          </p:nvPr>
        </p:nvSpPr>
        <p:spPr/>
        <p:txBody>
          <a:bodyPr/>
          <a:lstStyle/>
          <a:p>
            <a:r>
              <a:rPr lang="bg-BG" dirty="0"/>
              <a:t>Продажба на стоки</a:t>
            </a:r>
          </a:p>
        </p:txBody>
      </p:sp>
      <p:sp>
        <p:nvSpPr>
          <p:cNvPr id="3" name="Контейнер за съдържание 2">
            <a:extLst>
              <a:ext uri="{FF2B5EF4-FFF2-40B4-BE49-F238E27FC236}">
                <a16:creationId xmlns:a16="http://schemas.microsoft.com/office/drawing/2014/main" id="{459347FD-77DC-47BD-BBC7-0DEA1742EF4F}"/>
              </a:ext>
            </a:extLst>
          </p:cNvPr>
          <p:cNvSpPr>
            <a:spLocks noGrp="1"/>
          </p:cNvSpPr>
          <p:nvPr>
            <p:ph idx="1"/>
          </p:nvPr>
        </p:nvSpPr>
        <p:spPr/>
        <p:txBody>
          <a:bodyPr>
            <a:normAutofit fontScale="85000" lnSpcReduction="10000"/>
          </a:bodyPr>
          <a:lstStyle/>
          <a:p>
            <a:r>
              <a:rPr lang="bg-BG" b="1" u="sng" dirty="0"/>
              <a:t>Съответствие на стоките с:</a:t>
            </a:r>
          </a:p>
          <a:p>
            <a:r>
              <a:rPr lang="bg-BG" dirty="0"/>
              <a:t>-индивидуалните изисквания на договора – чл.27;</a:t>
            </a:r>
          </a:p>
          <a:p>
            <a:r>
              <a:rPr lang="bg-BG" dirty="0"/>
              <a:t>-обективните изисквания на закона – чл.28;</a:t>
            </a:r>
          </a:p>
          <a:p>
            <a:r>
              <a:rPr lang="bg-BG" dirty="0"/>
              <a:t>-изискванията за инсталиране на стоките – чл.29</a:t>
            </a:r>
          </a:p>
          <a:p>
            <a:r>
              <a:rPr lang="bg-BG" b="1" u="sng" dirty="0"/>
              <a:t>Отговорност на търговеца</a:t>
            </a:r>
          </a:p>
          <a:p>
            <a:r>
              <a:rPr lang="bg-BG" dirty="0"/>
              <a:t>За всяко несъответствие, което съществува в момента на доставяне на стоката и се прояви в рамките на 2 години след това – чл.31</a:t>
            </a:r>
          </a:p>
          <a:p>
            <a:r>
              <a:rPr lang="bg-BG" dirty="0"/>
              <a:t>Оборима презумпция, че несъответствието е съществувало в момента на доставянето, ако се прояви до 1 година след това(чл.32, ал.1 и 2).</a:t>
            </a:r>
          </a:p>
          <a:p>
            <a:endParaRPr lang="bg-BG" dirty="0"/>
          </a:p>
        </p:txBody>
      </p:sp>
      <p:sp>
        <p:nvSpPr>
          <p:cNvPr id="4" name="Текстов контейнер 3">
            <a:extLst>
              <a:ext uri="{FF2B5EF4-FFF2-40B4-BE49-F238E27FC236}">
                <a16:creationId xmlns:a16="http://schemas.microsoft.com/office/drawing/2014/main" id="{DF6DD1C0-FBBD-44EF-ABEC-BF18F81909E8}"/>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a:p>
            <a:endParaRPr lang="bg-BG" dirty="0"/>
          </a:p>
        </p:txBody>
      </p:sp>
    </p:spTree>
    <p:extLst>
      <p:ext uri="{BB962C8B-B14F-4D97-AF65-F5344CB8AC3E}">
        <p14:creationId xmlns:p14="http://schemas.microsoft.com/office/powerpoint/2010/main" val="114630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76F4F7D-D037-4F79-923F-3777E84E9DF0}"/>
              </a:ext>
            </a:extLst>
          </p:cNvPr>
          <p:cNvSpPr>
            <a:spLocks noGrp="1"/>
          </p:cNvSpPr>
          <p:nvPr>
            <p:ph type="title"/>
          </p:nvPr>
        </p:nvSpPr>
        <p:spPr>
          <a:xfrm>
            <a:off x="608013" y="685800"/>
            <a:ext cx="3962400" cy="4724400"/>
          </a:xfrm>
        </p:spPr>
        <p:txBody>
          <a:bodyPr/>
          <a:lstStyle/>
          <a:p>
            <a:r>
              <a:rPr lang="bg-BG" dirty="0"/>
              <a:t>Продажба на стоки</a:t>
            </a:r>
          </a:p>
        </p:txBody>
      </p:sp>
      <p:sp>
        <p:nvSpPr>
          <p:cNvPr id="3" name="Контейнер за съдържание 2">
            <a:extLst>
              <a:ext uri="{FF2B5EF4-FFF2-40B4-BE49-F238E27FC236}">
                <a16:creationId xmlns:a16="http://schemas.microsoft.com/office/drawing/2014/main" id="{4C670D88-403A-445B-91DD-86936A192617}"/>
              </a:ext>
            </a:extLst>
          </p:cNvPr>
          <p:cNvSpPr>
            <a:spLocks noGrp="1"/>
          </p:cNvSpPr>
          <p:nvPr>
            <p:ph idx="1"/>
          </p:nvPr>
        </p:nvSpPr>
        <p:spPr/>
        <p:txBody>
          <a:bodyPr>
            <a:normAutofit/>
          </a:bodyPr>
          <a:lstStyle/>
          <a:p>
            <a:r>
              <a:rPr lang="bg-BG" sz="2000" b="1" u="sng" dirty="0">
                <a:latin typeface="Calibri" panose="020F0502020204030204" pitchFamily="34" charset="0"/>
                <a:cs typeface="Calibri" panose="020F0502020204030204" pitchFamily="34" charset="0"/>
              </a:rPr>
              <a:t>Правни средства за защита на потребителя:</a:t>
            </a:r>
          </a:p>
          <a:p>
            <a:r>
              <a:rPr lang="bg-BG" sz="2000" dirty="0">
                <a:latin typeface="Calibri" panose="020F0502020204030204" pitchFamily="34" charset="0"/>
                <a:cs typeface="Calibri" panose="020F0502020204030204" pitchFamily="34" charset="0"/>
              </a:rPr>
              <a:t>1.иск за реално изпълнение;</a:t>
            </a:r>
          </a:p>
          <a:p>
            <a:r>
              <a:rPr lang="bg-BG" sz="2000" dirty="0">
                <a:latin typeface="Calibri" panose="020F0502020204030204" pitchFamily="34" charset="0"/>
                <a:cs typeface="Calibri" panose="020F0502020204030204" pitchFamily="34" charset="0"/>
              </a:rPr>
              <a:t>2.рекламация (ремонт или замяна);</a:t>
            </a:r>
          </a:p>
          <a:p>
            <a:r>
              <a:rPr lang="bg-BG" sz="2000" dirty="0">
                <a:latin typeface="Calibri" panose="020F0502020204030204" pitchFamily="34" charset="0"/>
                <a:cs typeface="Calibri" panose="020F0502020204030204" pitchFamily="34" charset="0"/>
              </a:rPr>
              <a:t>3.намаляване на цената;</a:t>
            </a:r>
          </a:p>
          <a:p>
            <a:r>
              <a:rPr lang="bg-BG" sz="2000" dirty="0">
                <a:latin typeface="Calibri" panose="020F0502020204030204" pitchFamily="34" charset="0"/>
                <a:cs typeface="Calibri" panose="020F0502020204030204" pitchFamily="34" charset="0"/>
              </a:rPr>
              <a:t>4.разваляне на договора.</a:t>
            </a:r>
            <a:endParaRPr lang="en-US" sz="2000" dirty="0">
              <a:latin typeface="Calibri" panose="020F0502020204030204" pitchFamily="34" charset="0"/>
              <a:cs typeface="Calibri" panose="020F0502020204030204" pitchFamily="34" charset="0"/>
            </a:endParaRPr>
          </a:p>
          <a:p>
            <a:r>
              <a:rPr lang="bg-BG" sz="2000" b="1" u="sng" dirty="0">
                <a:latin typeface="Calibri" panose="020F0502020204030204" pitchFamily="34" charset="0"/>
                <a:cs typeface="Calibri" panose="020F0502020204030204" pitchFamily="34" charset="0"/>
              </a:rPr>
              <a:t>Търговска гаранция – чл.39 и 40</a:t>
            </a:r>
          </a:p>
          <a:p>
            <a:r>
              <a:rPr lang="bg-BG" sz="2000" dirty="0">
                <a:latin typeface="Calibri" panose="020F0502020204030204" pitchFamily="34" charset="0"/>
                <a:cs typeface="Calibri" panose="020F0502020204030204" pitchFamily="34" charset="0"/>
              </a:rPr>
              <a:t>Предоставя се на траен носител най-късно при доставянето на стоките</a:t>
            </a:r>
          </a:p>
          <a:p>
            <a:r>
              <a:rPr lang="bg-BG" sz="2000" dirty="0">
                <a:effectLst/>
                <a:latin typeface="Calibri" panose="020F0502020204030204" pitchFamily="34" charset="0"/>
                <a:ea typeface="Times New Roman" panose="02020603050405020304" pitchFamily="18" charset="0"/>
                <a:cs typeface="Calibri" panose="020F0502020204030204" pitchFamily="34" charset="0"/>
              </a:rPr>
              <a:t>Търговската гаранция обвързва този, който я предоставя, съобразно условията, посочени в заявлението за предоставяне на търговска гаранция или в свързаната с него реклама, налична преди или по време на сключване на договора.</a:t>
            </a:r>
            <a:endParaRPr lang="bg-BG" sz="2000" dirty="0">
              <a:latin typeface="Calibri" panose="020F0502020204030204" pitchFamily="34" charset="0"/>
              <a:cs typeface="Calibri" panose="020F0502020204030204" pitchFamily="34" charset="0"/>
            </a:endParaRPr>
          </a:p>
          <a:p>
            <a:endParaRPr lang="bg-BG" sz="2000" dirty="0"/>
          </a:p>
        </p:txBody>
      </p:sp>
      <p:sp>
        <p:nvSpPr>
          <p:cNvPr id="4" name="Текстов контейнер 3">
            <a:extLst>
              <a:ext uri="{FF2B5EF4-FFF2-40B4-BE49-F238E27FC236}">
                <a16:creationId xmlns:a16="http://schemas.microsoft.com/office/drawing/2014/main" id="{19114B7B-6C85-405D-B9E7-619FB2808483}"/>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a:p>
            <a:endParaRPr lang="bg-BG" dirty="0"/>
          </a:p>
        </p:txBody>
      </p:sp>
    </p:spTree>
    <p:extLst>
      <p:ext uri="{BB962C8B-B14F-4D97-AF65-F5344CB8AC3E}">
        <p14:creationId xmlns:p14="http://schemas.microsoft.com/office/powerpoint/2010/main" val="165215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941986F-C0D3-4596-911B-DFCA01C8B1DE}"/>
              </a:ext>
            </a:extLst>
          </p:cNvPr>
          <p:cNvSpPr>
            <a:spLocks noGrp="1"/>
          </p:cNvSpPr>
          <p:nvPr>
            <p:ph type="title"/>
          </p:nvPr>
        </p:nvSpPr>
        <p:spPr/>
        <p:txBody>
          <a:bodyPr/>
          <a:lstStyle/>
          <a:p>
            <a:pPr algn="ctr"/>
            <a:r>
              <a:rPr lang="bg-BG" sz="3600" dirty="0"/>
              <a:t>ОН-ЛАЙН ПЛАТФОРМИ</a:t>
            </a:r>
            <a:endParaRPr lang="bg-BG" dirty="0"/>
          </a:p>
        </p:txBody>
      </p:sp>
      <p:sp>
        <p:nvSpPr>
          <p:cNvPr id="3" name="Контейнер за съдържание 2">
            <a:extLst>
              <a:ext uri="{FF2B5EF4-FFF2-40B4-BE49-F238E27FC236}">
                <a16:creationId xmlns:a16="http://schemas.microsoft.com/office/drawing/2014/main" id="{A10439F5-A2BB-4BF9-B04B-9ECBB6EAABFD}"/>
              </a:ext>
            </a:extLst>
          </p:cNvPr>
          <p:cNvSpPr>
            <a:spLocks noGrp="1"/>
          </p:cNvSpPr>
          <p:nvPr>
            <p:ph idx="1"/>
          </p:nvPr>
        </p:nvSpPr>
        <p:spPr/>
        <p:txBody>
          <a:bodyPr>
            <a:normAutofit fontScale="92500" lnSpcReduction="10000"/>
          </a:bodyPr>
          <a:lstStyle/>
          <a:p>
            <a:r>
              <a:rPr lang="bg-BG" b="1" dirty="0"/>
              <a:t>Регламент на </a:t>
            </a:r>
            <a:r>
              <a:rPr lang="bg-BG" b="1" dirty="0">
                <a:effectLst/>
                <a:ea typeface="Calibri" panose="020F0502020204030204" pitchFamily="34" charset="0"/>
                <a:cs typeface="Times New Roman" panose="02020603050405020304" pitchFamily="18" charset="0"/>
              </a:rPr>
              <a:t>Европейския Парламент и на Съвета № 2019/1150 </a:t>
            </a:r>
            <a:r>
              <a:rPr lang="bg-BG" b="1" dirty="0"/>
              <a:t>за он-</a:t>
            </a:r>
            <a:r>
              <a:rPr lang="bg-BG" b="1" dirty="0" err="1"/>
              <a:t>лайн</a:t>
            </a:r>
            <a:r>
              <a:rPr lang="bg-BG" b="1" dirty="0"/>
              <a:t> платформите </a:t>
            </a:r>
            <a:r>
              <a:rPr lang="en-US" b="1" dirty="0"/>
              <a:t>(P2B)</a:t>
            </a:r>
            <a:r>
              <a:rPr lang="bg-BG" b="1" dirty="0"/>
              <a:t> </a:t>
            </a:r>
            <a:r>
              <a:rPr lang="bg-BG" dirty="0"/>
              <a:t>- урежда отношенията Платформа-към-Бизнес</a:t>
            </a:r>
          </a:p>
          <a:p>
            <a:r>
              <a:rPr lang="bg-BG" dirty="0"/>
              <a:t>При он-</a:t>
            </a:r>
            <a:r>
              <a:rPr lang="bg-BG" dirty="0" err="1"/>
              <a:t>лайн</a:t>
            </a:r>
            <a:r>
              <a:rPr lang="bg-BG" dirty="0"/>
              <a:t> платформите наблюдаваме отношения между:</a:t>
            </a:r>
          </a:p>
          <a:p>
            <a:r>
              <a:rPr lang="bg-BG" dirty="0"/>
              <a:t>- Платформата и бизнес ползвателите </a:t>
            </a:r>
            <a:r>
              <a:rPr lang="en-US" dirty="0"/>
              <a:t>(P2B) </a:t>
            </a:r>
            <a:r>
              <a:rPr lang="bg-BG" dirty="0"/>
              <a:t>и</a:t>
            </a:r>
          </a:p>
          <a:p>
            <a:r>
              <a:rPr lang="bg-BG" dirty="0"/>
              <a:t>- Бизнес ползватели и потребители</a:t>
            </a:r>
            <a:r>
              <a:rPr lang="en-US" dirty="0"/>
              <a:t> (B2C)</a:t>
            </a:r>
            <a:endParaRPr lang="bg-BG" dirty="0"/>
          </a:p>
          <a:p>
            <a:r>
              <a:rPr lang="bg-BG" dirty="0"/>
              <a:t>Примери за он-</a:t>
            </a:r>
            <a:r>
              <a:rPr lang="bg-BG" dirty="0" err="1"/>
              <a:t>лайн</a:t>
            </a:r>
            <a:r>
              <a:rPr lang="bg-BG" dirty="0"/>
              <a:t> платформи - магазини за електронна търговия, социални мрежи, търсачки</a:t>
            </a:r>
            <a:r>
              <a:rPr lang="en-US" dirty="0"/>
              <a:t>, Over-the-top companies (Netflix, Amazon prime video, Messenger </a:t>
            </a:r>
            <a:r>
              <a:rPr lang="bg-BG" dirty="0"/>
              <a:t>и др.</a:t>
            </a:r>
            <a:r>
              <a:rPr lang="en-US" dirty="0"/>
              <a:t>)</a:t>
            </a:r>
            <a:r>
              <a:rPr lang="bg-BG" dirty="0"/>
              <a:t>, вертикално интегрирани компании и др.</a:t>
            </a:r>
          </a:p>
        </p:txBody>
      </p:sp>
    </p:spTree>
    <p:extLst>
      <p:ext uri="{BB962C8B-B14F-4D97-AF65-F5344CB8AC3E}">
        <p14:creationId xmlns:p14="http://schemas.microsoft.com/office/powerpoint/2010/main" val="32272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5BAA6E9-95DA-40F0-A679-92F2EF120978}"/>
              </a:ext>
            </a:extLst>
          </p:cNvPr>
          <p:cNvSpPr>
            <a:spLocks noGrp="1"/>
          </p:cNvSpPr>
          <p:nvPr>
            <p:ph type="title"/>
          </p:nvPr>
        </p:nvSpPr>
        <p:spPr/>
        <p:txBody>
          <a:bodyPr/>
          <a:lstStyle/>
          <a:p>
            <a:r>
              <a:rPr lang="bg-BG" dirty="0"/>
              <a:t>Видове платформи  </a:t>
            </a:r>
          </a:p>
        </p:txBody>
      </p:sp>
      <p:sp>
        <p:nvSpPr>
          <p:cNvPr id="3" name="Контейнер за съдържание 2">
            <a:extLst>
              <a:ext uri="{FF2B5EF4-FFF2-40B4-BE49-F238E27FC236}">
                <a16:creationId xmlns:a16="http://schemas.microsoft.com/office/drawing/2014/main" id="{EE65E9DC-2690-4862-AAE2-8CA84B57168F}"/>
              </a:ext>
            </a:extLst>
          </p:cNvPr>
          <p:cNvSpPr>
            <a:spLocks noGrp="1"/>
          </p:cNvSpPr>
          <p:nvPr>
            <p:ph idx="1"/>
          </p:nvPr>
        </p:nvSpPr>
        <p:spPr/>
        <p:txBody>
          <a:bodyPr/>
          <a:lstStyle/>
          <a:p>
            <a:pPr marL="0" marR="0" indent="180340" algn="just">
              <a:lnSpc>
                <a:spcPct val="107000"/>
              </a:lnSpc>
              <a:spcBef>
                <a:spcPts val="0"/>
              </a:spcBef>
              <a:spcAft>
                <a:spcPts val="0"/>
              </a:spcAft>
            </a:pPr>
            <a:r>
              <a:rPr lang="bg-BG" sz="2800" dirty="0">
                <a:effectLst/>
                <a:latin typeface="Calibri" panose="020F0502020204030204" pitchFamily="34" charset="0"/>
                <a:ea typeface="Times New Roman" panose="02020603050405020304" pitchFamily="18" charset="0"/>
                <a:cs typeface="Calibri" panose="020F0502020204030204" pitchFamily="34" charset="0"/>
              </a:rPr>
              <a:t>От техническа гледна точка платформите биват два вида:</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r>
              <a:rPr lang="bg-BG" sz="2800" dirty="0">
                <a:effectLst/>
                <a:latin typeface="Calibri" panose="020F0502020204030204" pitchFamily="34" charset="0"/>
                <a:ea typeface="Times New Roman" panose="02020603050405020304" pitchFamily="18" charset="0"/>
                <a:cs typeface="Calibri" panose="020F0502020204030204" pitchFamily="34" charset="0"/>
              </a:rPr>
              <a:t>А) с вграден софтуер (</a:t>
            </a:r>
            <a:r>
              <a:rPr lang="en-US" sz="2800" dirty="0">
                <a:effectLst/>
                <a:latin typeface="Calibri" panose="020F0502020204030204" pitchFamily="34" charset="0"/>
                <a:ea typeface="Times New Roman" panose="02020603050405020304" pitchFamily="18" charset="0"/>
                <a:cs typeface="Calibri" panose="020F0502020204030204" pitchFamily="34" charset="0"/>
              </a:rPr>
              <a:t>SaaS</a:t>
            </a:r>
            <a:r>
              <a:rPr lang="bg-BG" sz="2800" dirty="0">
                <a:effectLst/>
                <a:latin typeface="Calibri" panose="020F0502020204030204" pitchFamily="34" charset="0"/>
                <a:ea typeface="Times New Roman" panose="02020603050405020304" pitchFamily="18" charset="0"/>
                <a:cs typeface="Calibri" panose="020F0502020204030204" pitchFamily="34" charset="0"/>
              </a:rPr>
              <a:t> - </a:t>
            </a:r>
            <a:r>
              <a:rPr lang="en-US" sz="2800" dirty="0">
                <a:effectLst/>
                <a:latin typeface="Calibri" panose="020F0502020204030204" pitchFamily="34" charset="0"/>
                <a:ea typeface="Times New Roman" panose="02020603050405020304" pitchFamily="18" charset="0"/>
                <a:cs typeface="Calibri" panose="020F0502020204030204" pitchFamily="34" charset="0"/>
              </a:rPr>
              <a:t>Software as a service</a:t>
            </a:r>
            <a:r>
              <a:rPr lang="bg-BG" sz="2800" dirty="0">
                <a:effectLst/>
                <a:latin typeface="Calibri" panose="020F0502020204030204" pitchFamily="34" charset="0"/>
                <a:ea typeface="Times New Roman" panose="02020603050405020304" pitchFamily="18" charset="0"/>
                <a:cs typeface="Calibri" panose="020F0502020204030204" pitchFamily="34" charset="0"/>
              </a:rPr>
              <a:t>) – доставчикът срещу възнаграждение управлява платформата, и осигурява хостинг, поддръжка и техническо осъвременяване;</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r>
              <a:rPr lang="bg-BG" sz="2800" dirty="0">
                <a:effectLst/>
                <a:latin typeface="Calibri" panose="020F0502020204030204" pitchFamily="34" charset="0"/>
                <a:ea typeface="Times New Roman" panose="02020603050405020304" pitchFamily="18" charset="0"/>
                <a:cs typeface="Calibri" panose="020F0502020204030204" pitchFamily="34" charset="0"/>
              </a:rPr>
              <a:t>Б) с отворен код (</a:t>
            </a:r>
            <a:r>
              <a:rPr lang="en-US" sz="2800" dirty="0">
                <a:effectLst/>
                <a:latin typeface="Calibri" panose="020F0502020204030204" pitchFamily="34" charset="0"/>
                <a:ea typeface="Times New Roman" panose="02020603050405020304" pitchFamily="18" charset="0"/>
                <a:cs typeface="Calibri" panose="020F0502020204030204" pitchFamily="34" charset="0"/>
              </a:rPr>
              <a:t>open source code</a:t>
            </a:r>
            <a:r>
              <a:rPr lang="bg-BG" sz="2800" dirty="0">
                <a:effectLst/>
                <a:latin typeface="Calibri" panose="020F0502020204030204" pitchFamily="34" charset="0"/>
                <a:ea typeface="Times New Roman" panose="02020603050405020304" pitchFamily="18" charset="0"/>
                <a:cs typeface="Calibri" panose="020F0502020204030204" pitchFamily="34" charset="0"/>
              </a:rPr>
              <a:t>) – поддръжката и хостинга трябва да се осигури от самия ползвател или от трето лице. </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7BF09F9D-021D-4132-9180-7CAD810A64D7}"/>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311901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4046042-0F15-4BC3-9D7B-EA96E7B8FF9B}"/>
              </a:ext>
            </a:extLst>
          </p:cNvPr>
          <p:cNvSpPr>
            <a:spLocks noGrp="1"/>
          </p:cNvSpPr>
          <p:nvPr>
            <p:ph type="title"/>
          </p:nvPr>
        </p:nvSpPr>
        <p:spPr/>
        <p:txBody>
          <a:bodyPr/>
          <a:lstStyle/>
          <a:p>
            <a:r>
              <a:rPr lang="bg-BG" sz="3600" dirty="0">
                <a:effectLst/>
                <a:latin typeface="Calibri" panose="020F0502020204030204" pitchFamily="34" charset="0"/>
                <a:ea typeface="Times New Roman" panose="02020603050405020304" pitchFamily="18" charset="0"/>
                <a:cs typeface="Calibri" panose="020F0502020204030204" pitchFamily="34" charset="0"/>
              </a:rPr>
              <a:t>Механизми на сключване на договора чрез он-</a:t>
            </a:r>
            <a:r>
              <a:rPr lang="bg-BG" sz="3600" dirty="0" err="1">
                <a:effectLst/>
                <a:latin typeface="Calibri" panose="020F0502020204030204" pitchFamily="34" charset="0"/>
                <a:ea typeface="Times New Roman" panose="02020603050405020304" pitchFamily="18" charset="0"/>
                <a:cs typeface="Calibri" panose="020F0502020204030204" pitchFamily="34" charset="0"/>
              </a:rPr>
              <a:t>лайн</a:t>
            </a:r>
            <a:r>
              <a:rPr lang="bg-BG" sz="3600" dirty="0">
                <a:effectLst/>
                <a:latin typeface="Calibri" panose="020F0502020204030204" pitchFamily="34" charset="0"/>
                <a:ea typeface="Times New Roman" panose="02020603050405020304" pitchFamily="18" charset="0"/>
                <a:cs typeface="Calibri" panose="020F0502020204030204" pitchFamily="34" charset="0"/>
              </a:rPr>
              <a:t> платформи</a:t>
            </a:r>
            <a:endParaRPr lang="bg-BG" dirty="0"/>
          </a:p>
        </p:txBody>
      </p:sp>
      <p:sp>
        <p:nvSpPr>
          <p:cNvPr id="3" name="Контейнер за съдържание 2">
            <a:extLst>
              <a:ext uri="{FF2B5EF4-FFF2-40B4-BE49-F238E27FC236}">
                <a16:creationId xmlns:a16="http://schemas.microsoft.com/office/drawing/2014/main" id="{325CA7BF-D3CC-4656-B1D7-9172100EB5A0}"/>
              </a:ext>
            </a:extLst>
          </p:cNvPr>
          <p:cNvSpPr>
            <a:spLocks noGrp="1"/>
          </p:cNvSpPr>
          <p:nvPr>
            <p:ph idx="1"/>
          </p:nvPr>
        </p:nvSpPr>
        <p:spPr/>
        <p:txBody>
          <a:bodyPr>
            <a:normAutofit/>
          </a:bodyPr>
          <a:lstStyle/>
          <a:p>
            <a:pPr marL="0" marR="0" indent="180340" algn="just">
              <a:lnSpc>
                <a:spcPct val="107000"/>
              </a:lnSpc>
              <a:spcBef>
                <a:spcPts val="0"/>
              </a:spcBef>
              <a:spcAft>
                <a:spcPts val="0"/>
              </a:spcAft>
            </a:pPr>
            <a:r>
              <a:rPr lang="bg-BG" sz="2800" dirty="0">
                <a:effectLst/>
                <a:latin typeface="Calibri" panose="020F0502020204030204" pitchFamily="34" charset="0"/>
                <a:ea typeface="Times New Roman" panose="02020603050405020304" pitchFamily="18" charset="0"/>
                <a:cs typeface="Calibri" panose="020F0502020204030204" pitchFamily="34" charset="0"/>
              </a:rPr>
              <a:t>– дистрибуторски модел или </a:t>
            </a:r>
          </a:p>
          <a:p>
            <a:pPr marL="0" marR="0" indent="180340" algn="just">
              <a:lnSpc>
                <a:spcPct val="107000"/>
              </a:lnSpc>
              <a:spcBef>
                <a:spcPts val="0"/>
              </a:spcBef>
              <a:spcAft>
                <a:spcPts val="0"/>
              </a:spcAft>
            </a:pPr>
            <a:r>
              <a:rPr lang="bg-BG" sz="2800" dirty="0">
                <a:effectLst/>
                <a:latin typeface="Calibri" panose="020F0502020204030204" pitchFamily="34" charset="0"/>
                <a:ea typeface="Times New Roman" panose="02020603050405020304" pitchFamily="18" charset="0"/>
                <a:cs typeface="Calibri" panose="020F0502020204030204" pitchFamily="34" charset="0"/>
              </a:rPr>
              <a:t>–</a:t>
            </a:r>
            <a:r>
              <a:rPr lang="bg-BG" sz="2800" dirty="0">
                <a:latin typeface="Calibri" panose="020F0502020204030204" pitchFamily="34" charset="0"/>
                <a:ea typeface="Times New Roman" panose="02020603050405020304" pitchFamily="18" charset="0"/>
                <a:cs typeface="Calibri" panose="020F0502020204030204" pitchFamily="34" charset="0"/>
              </a:rPr>
              <a:t> </a:t>
            </a:r>
            <a:r>
              <a:rPr lang="bg-BG" sz="2800" dirty="0">
                <a:effectLst/>
                <a:latin typeface="Calibri" panose="020F0502020204030204" pitchFamily="34" charset="0"/>
                <a:ea typeface="Times New Roman" panose="02020603050405020304" pitchFamily="18" charset="0"/>
                <a:cs typeface="Calibri" panose="020F0502020204030204" pitchFamily="34" charset="0"/>
              </a:rPr>
              <a:t>представителство</a:t>
            </a:r>
          </a:p>
          <a:p>
            <a:pPr marL="0" marR="0" indent="180340" algn="just">
              <a:lnSpc>
                <a:spcPct val="107000"/>
              </a:lnSpc>
              <a:spcBef>
                <a:spcPts val="0"/>
              </a:spcBef>
              <a:spcAft>
                <a:spcPts val="0"/>
              </a:spcAft>
            </a:pPr>
            <a:r>
              <a:rPr lang="bg-BG" sz="2800" dirty="0">
                <a:latin typeface="Calibri" panose="020F0502020204030204" pitchFamily="34" charset="0"/>
                <a:ea typeface="Calibri" panose="020F0502020204030204" pitchFamily="34" charset="0"/>
                <a:cs typeface="Calibri" panose="020F0502020204030204" pitchFamily="34" charset="0"/>
              </a:rPr>
              <a:t>При дистрибуторския модел (тип мол) платформата само свързва бизнес с потребителя и те сами сключват договора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Amazon marketplace, </a:t>
            </a:r>
            <a:r>
              <a:rPr lang="en-US" dirty="0" err="1">
                <a:latin typeface="Calibri" panose="020F0502020204030204" pitchFamily="34" charset="0"/>
                <a:ea typeface="Calibri" panose="020F0502020204030204" pitchFamily="34" charset="0"/>
                <a:cs typeface="Calibri" panose="020F0502020204030204" pitchFamily="34" charset="0"/>
              </a:rPr>
              <a:t>Aliexpress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Ebay</a:t>
            </a:r>
            <a:r>
              <a:rPr lang="en-US" dirty="0">
                <a:latin typeface="Calibri" panose="020F0502020204030204" pitchFamily="34" charset="0"/>
                <a:ea typeface="Calibri" panose="020F0502020204030204" pitchFamily="34" charset="0"/>
                <a:cs typeface="Calibri" panose="020F0502020204030204" pitchFamily="34" charset="0"/>
              </a:rPr>
              <a:t>)</a:t>
            </a:r>
            <a:r>
              <a:rPr lang="bg-BG" sz="2800" dirty="0">
                <a:latin typeface="Calibri" panose="020F0502020204030204" pitchFamily="34" charset="0"/>
                <a:ea typeface="Calibri" panose="020F0502020204030204" pitchFamily="34" charset="0"/>
                <a:cs typeface="Calibri" panose="020F0502020204030204" pitchFamily="34" charset="0"/>
              </a:rPr>
              <a:t>;</a:t>
            </a:r>
          </a:p>
          <a:p>
            <a:pPr marL="0" marR="0" indent="180340" algn="just">
              <a:lnSpc>
                <a:spcPct val="107000"/>
              </a:lnSpc>
              <a:spcBef>
                <a:spcPts val="0"/>
              </a:spcBef>
              <a:spcAft>
                <a:spcPts val="0"/>
              </a:spcAft>
            </a:pPr>
            <a:r>
              <a:rPr lang="bg-BG" sz="2800" dirty="0">
                <a:effectLst/>
                <a:latin typeface="Calibri" panose="020F0502020204030204" pitchFamily="34" charset="0"/>
                <a:ea typeface="Calibri" panose="020F0502020204030204" pitchFamily="34" charset="0"/>
                <a:cs typeface="Calibri" panose="020F0502020204030204" pitchFamily="34" charset="0"/>
              </a:rPr>
              <a:t>При представителството платформата като търговец е страна по договора с потребителя – за нея ще важат всички изисквания на потребителското право</a:t>
            </a:r>
            <a:r>
              <a:rPr lang="en-US" sz="2800" dirty="0">
                <a:effectLst/>
                <a:latin typeface="Calibri" panose="020F0502020204030204" pitchFamily="34" charset="0"/>
                <a:ea typeface="Calibri" panose="020F0502020204030204" pitchFamily="34" charset="0"/>
                <a:cs typeface="Calibri" panose="020F0502020204030204" pitchFamily="34" charset="0"/>
              </a:rPr>
              <a:t> (Amazon, </a:t>
            </a:r>
            <a:r>
              <a:rPr lang="en-US" sz="2800" dirty="0" err="1">
                <a:effectLst/>
                <a:latin typeface="Calibri" panose="020F0502020204030204" pitchFamily="34" charset="0"/>
                <a:ea typeface="Calibri" panose="020F0502020204030204" pitchFamily="34" charset="0"/>
                <a:cs typeface="Calibri" panose="020F0502020204030204" pitchFamily="34" charset="0"/>
              </a:rPr>
              <a:t>Feelunique</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Fashiondays</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endParaRPr lang="bg-BG" dirty="0"/>
          </a:p>
        </p:txBody>
      </p:sp>
      <p:sp>
        <p:nvSpPr>
          <p:cNvPr id="4" name="Текстов контейнер 3">
            <a:extLst>
              <a:ext uri="{FF2B5EF4-FFF2-40B4-BE49-F238E27FC236}">
                <a16:creationId xmlns:a16="http://schemas.microsoft.com/office/drawing/2014/main" id="{29DBF7DD-6A1D-4D32-A3F1-87AC08A3FD4C}"/>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147596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A8C88A5-EA34-4A75-9BCB-1A0CDFB50CF9}"/>
              </a:ext>
            </a:extLst>
          </p:cNvPr>
          <p:cNvSpPr>
            <a:spLocks noGrp="1"/>
          </p:cNvSpPr>
          <p:nvPr>
            <p:ph type="title"/>
          </p:nvPr>
        </p:nvSpPr>
        <p:spPr/>
        <p:txBody>
          <a:bodyPr/>
          <a:lstStyle/>
          <a:p>
            <a:pPr algn="ctr"/>
            <a:r>
              <a:rPr lang="bg-BG" dirty="0"/>
              <a:t>РЕГЛАМЕНТ №2019/1150</a:t>
            </a:r>
          </a:p>
        </p:txBody>
      </p:sp>
      <p:sp>
        <p:nvSpPr>
          <p:cNvPr id="3" name="Контейнер за съдържание 2">
            <a:extLst>
              <a:ext uri="{FF2B5EF4-FFF2-40B4-BE49-F238E27FC236}">
                <a16:creationId xmlns:a16="http://schemas.microsoft.com/office/drawing/2014/main" id="{71E2D10F-C569-49CD-85B7-CE4D52E205AD}"/>
              </a:ext>
            </a:extLst>
          </p:cNvPr>
          <p:cNvSpPr>
            <a:spLocks noGrp="1"/>
          </p:cNvSpPr>
          <p:nvPr>
            <p:ph sz="half" idx="1"/>
          </p:nvPr>
        </p:nvSpPr>
        <p:spPr/>
        <p:txBody>
          <a:bodyPr>
            <a:normAutofit fontScale="77500" lnSpcReduction="20000"/>
          </a:bodyPr>
          <a:lstStyle/>
          <a:p>
            <a:r>
              <a:rPr lang="bg-BG" dirty="0"/>
              <a:t>Определения</a:t>
            </a:r>
          </a:p>
          <a:p>
            <a:r>
              <a:rPr lang="bg-BG" sz="3200" b="1" dirty="0">
                <a:solidFill>
                  <a:srgbClr val="000000"/>
                </a:solidFill>
                <a:effectLst/>
                <a:ea typeface="Calibri" panose="020F0502020204030204" pitchFamily="34" charset="0"/>
                <a:cs typeface="Times New Roman" panose="02020603050405020304" pitchFamily="18" charset="0"/>
              </a:rPr>
              <a:t>„</a:t>
            </a:r>
            <a:r>
              <a:rPr lang="ru-RU" sz="2800" b="1" dirty="0" err="1">
                <a:effectLst/>
                <a:ea typeface="Calibri" panose="020F0502020204030204" pitchFamily="34" charset="0"/>
                <a:cs typeface="Calibri" panose="020F0502020204030204" pitchFamily="34" charset="0"/>
              </a:rPr>
              <a:t>Доставчик</a:t>
            </a:r>
            <a:r>
              <a:rPr lang="ru-RU" sz="2800" b="1" dirty="0">
                <a:effectLst/>
                <a:ea typeface="Calibri" panose="020F0502020204030204" pitchFamily="34" charset="0"/>
                <a:cs typeface="Calibri" panose="020F0502020204030204" pitchFamily="34" charset="0"/>
              </a:rPr>
              <a:t> на посреднически он-лайн услуги</a:t>
            </a:r>
            <a:r>
              <a:rPr lang="bg-BG" sz="3200" b="1" dirty="0">
                <a:solidFill>
                  <a:srgbClr val="000000"/>
                </a:solidFill>
                <a:effectLst/>
                <a:ea typeface="Calibri" panose="020F0502020204030204" pitchFamily="34" charset="0"/>
                <a:cs typeface="Times New Roman" panose="02020603050405020304" pitchFamily="18" charset="0"/>
              </a:rPr>
              <a:t>“</a:t>
            </a:r>
            <a:r>
              <a:rPr lang="ru-RU" sz="2800" dirty="0">
                <a:effectLst/>
                <a:ea typeface="Calibri" panose="020F0502020204030204" pitchFamily="34" charset="0"/>
                <a:cs typeface="Calibri" panose="020F0502020204030204" pitchFamily="34" charset="0"/>
              </a:rPr>
              <a:t> </a:t>
            </a:r>
            <a:r>
              <a:rPr lang="en-US" sz="2800" dirty="0">
                <a:effectLst/>
                <a:ea typeface="Calibri" panose="020F0502020204030204" pitchFamily="34" charset="0"/>
                <a:cs typeface="Calibri" panose="020F0502020204030204" pitchFamily="34" charset="0"/>
              </a:rPr>
              <a:t>-</a:t>
            </a:r>
            <a:r>
              <a:rPr lang="ru-RU" sz="2800" dirty="0">
                <a:effectLst/>
                <a:ea typeface="Calibri" panose="020F0502020204030204" pitchFamily="34" charset="0"/>
                <a:cs typeface="Calibri" panose="020F0502020204030204" pitchFamily="34" charset="0"/>
              </a:rPr>
              <a:t> </a:t>
            </a:r>
            <a:r>
              <a:rPr lang="ru-RU" sz="2800" dirty="0" err="1">
                <a:effectLst/>
                <a:ea typeface="Calibri" panose="020F0502020204030204" pitchFamily="34" charset="0"/>
                <a:cs typeface="Calibri" panose="020F0502020204030204" pitchFamily="34" charset="0"/>
              </a:rPr>
              <a:t>физическо</a:t>
            </a:r>
            <a:r>
              <a:rPr lang="ru-RU" sz="2800" dirty="0">
                <a:effectLst/>
                <a:ea typeface="Calibri" panose="020F0502020204030204" pitchFamily="34" charset="0"/>
                <a:cs typeface="Calibri" panose="020F0502020204030204" pitchFamily="34" charset="0"/>
              </a:rPr>
              <a:t> или </a:t>
            </a:r>
            <a:r>
              <a:rPr lang="ru-RU" sz="2800" dirty="0" err="1">
                <a:effectLst/>
                <a:ea typeface="Calibri" panose="020F0502020204030204" pitchFamily="34" charset="0"/>
                <a:cs typeface="Calibri" panose="020F0502020204030204" pitchFamily="34" charset="0"/>
              </a:rPr>
              <a:t>юридическо</a:t>
            </a:r>
            <a:r>
              <a:rPr lang="ru-RU" sz="2800" dirty="0">
                <a:effectLst/>
                <a:ea typeface="Calibri" panose="020F0502020204030204" pitchFamily="34" charset="0"/>
                <a:cs typeface="Calibri" panose="020F0502020204030204" pitchFamily="34" charset="0"/>
              </a:rPr>
              <a:t> лице, </a:t>
            </a:r>
            <a:r>
              <a:rPr lang="bg-BG" sz="2800" dirty="0">
                <a:solidFill>
                  <a:srgbClr val="000000"/>
                </a:solidFill>
                <a:effectLst/>
                <a:ea typeface="Calibri" panose="020F0502020204030204" pitchFamily="34" charset="0"/>
                <a:cs typeface="Calibri" panose="020F0502020204030204" pitchFamily="34" charset="0"/>
              </a:rPr>
              <a:t>което предоставя или предлага предоставянето на посреднически онлайн услуги за бизнес ползватели. </a:t>
            </a:r>
          </a:p>
          <a:p>
            <a:endParaRPr lang="bg-BG" dirty="0"/>
          </a:p>
        </p:txBody>
      </p:sp>
      <p:sp>
        <p:nvSpPr>
          <p:cNvPr id="4" name="Контейнер за съдържание 3">
            <a:extLst>
              <a:ext uri="{FF2B5EF4-FFF2-40B4-BE49-F238E27FC236}">
                <a16:creationId xmlns:a16="http://schemas.microsoft.com/office/drawing/2014/main" id="{24607E2C-CB09-4EFB-9A91-829DB13B4F14}"/>
              </a:ext>
            </a:extLst>
          </p:cNvPr>
          <p:cNvSpPr>
            <a:spLocks noGrp="1"/>
          </p:cNvSpPr>
          <p:nvPr>
            <p:ph sz="half" idx="2"/>
          </p:nvPr>
        </p:nvSpPr>
        <p:spPr/>
        <p:txBody>
          <a:bodyPr>
            <a:normAutofit fontScale="77500" lnSpcReduction="20000"/>
          </a:bodyPr>
          <a:lstStyle/>
          <a:p>
            <a:r>
              <a:rPr lang="bg-BG" dirty="0"/>
              <a:t>Определения</a:t>
            </a:r>
          </a:p>
          <a:p>
            <a:r>
              <a:rPr lang="bg-BG" sz="2800" b="1" dirty="0">
                <a:solidFill>
                  <a:srgbClr val="000000"/>
                </a:solidFill>
                <a:effectLst/>
                <a:ea typeface="Calibri" panose="020F0502020204030204" pitchFamily="34" charset="0"/>
                <a:cs typeface="Calibri" panose="020F0502020204030204" pitchFamily="34" charset="0"/>
              </a:rPr>
              <a:t>Посредническите он-</a:t>
            </a:r>
            <a:r>
              <a:rPr lang="bg-BG" sz="2800" b="1" dirty="0" err="1">
                <a:solidFill>
                  <a:srgbClr val="000000"/>
                </a:solidFill>
                <a:effectLst/>
                <a:ea typeface="Calibri" panose="020F0502020204030204" pitchFamily="34" charset="0"/>
                <a:cs typeface="Calibri" panose="020F0502020204030204" pitchFamily="34" charset="0"/>
              </a:rPr>
              <a:t>лайн</a:t>
            </a:r>
            <a:r>
              <a:rPr lang="bg-BG" sz="2800" b="1" dirty="0">
                <a:solidFill>
                  <a:srgbClr val="000000"/>
                </a:solidFill>
                <a:effectLst/>
                <a:ea typeface="Calibri" panose="020F0502020204030204" pitchFamily="34" charset="0"/>
                <a:cs typeface="Calibri" panose="020F0502020204030204" pitchFamily="34" charset="0"/>
              </a:rPr>
              <a:t> услуги</a:t>
            </a:r>
            <a:r>
              <a:rPr lang="bg-BG" sz="2800" dirty="0">
                <a:solidFill>
                  <a:srgbClr val="000000"/>
                </a:solidFill>
                <a:effectLst/>
                <a:ea typeface="Calibri" panose="020F0502020204030204" pitchFamily="34" charset="0"/>
                <a:cs typeface="Calibri" panose="020F0502020204030204" pitchFamily="34" charset="0"/>
              </a:rPr>
              <a:t> се характеризират със следните признаци: а) те са услуги на информационното общество по смисъла на чл.1, ал.1, б. б) от Директива ЕС 2015/1535, б) те позволяват на бизнес ползвателите </a:t>
            </a:r>
            <a:r>
              <a:rPr lang="bg-BG" sz="2800" dirty="0">
                <a:effectLst/>
                <a:ea typeface="Times New Roman" panose="02020603050405020304" pitchFamily="18" charset="0"/>
                <a:cs typeface="Calibri" panose="020F0502020204030204" pitchFamily="34" charset="0"/>
              </a:rPr>
              <a:t>да предлагат на потребителите стоки или услуги, без значение от мястото на окончателно сключване на сделката и в) те се предоставят на бизнес ползвателите въз основа на договор, сключен между доставчика на посредническите услуги и бизнес ползвателите. </a:t>
            </a:r>
          </a:p>
          <a:p>
            <a:endParaRPr lang="bg-BG" dirty="0"/>
          </a:p>
        </p:txBody>
      </p:sp>
    </p:spTree>
    <p:extLst>
      <p:ext uri="{BB962C8B-B14F-4D97-AF65-F5344CB8AC3E}">
        <p14:creationId xmlns:p14="http://schemas.microsoft.com/office/powerpoint/2010/main" val="315776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069D07A-028C-48DA-9476-BE49145E0856}"/>
              </a:ext>
            </a:extLst>
          </p:cNvPr>
          <p:cNvSpPr>
            <a:spLocks noGrp="1"/>
          </p:cNvSpPr>
          <p:nvPr>
            <p:ph type="title"/>
          </p:nvPr>
        </p:nvSpPr>
        <p:spPr/>
        <p:txBody>
          <a:bodyPr/>
          <a:lstStyle/>
          <a:p>
            <a:pPr algn="ctr"/>
            <a:r>
              <a:rPr lang="bg-BG" dirty="0"/>
              <a:t>РЕГЛАМЕНТ №2019/1150</a:t>
            </a:r>
          </a:p>
        </p:txBody>
      </p:sp>
      <p:sp>
        <p:nvSpPr>
          <p:cNvPr id="3" name="Контейнер за съдържание 2">
            <a:extLst>
              <a:ext uri="{FF2B5EF4-FFF2-40B4-BE49-F238E27FC236}">
                <a16:creationId xmlns:a16="http://schemas.microsoft.com/office/drawing/2014/main" id="{6241C92E-9A7E-4242-85DB-49B9E2E234BE}"/>
              </a:ext>
            </a:extLst>
          </p:cNvPr>
          <p:cNvSpPr>
            <a:spLocks noGrp="1"/>
          </p:cNvSpPr>
          <p:nvPr>
            <p:ph sz="half" idx="1"/>
          </p:nvPr>
        </p:nvSpPr>
        <p:spPr/>
        <p:txBody>
          <a:bodyPr>
            <a:normAutofit fontScale="92500" lnSpcReduction="20000"/>
          </a:bodyPr>
          <a:lstStyle/>
          <a:p>
            <a:r>
              <a:rPr lang="bg-BG" dirty="0"/>
              <a:t>Определения</a:t>
            </a:r>
          </a:p>
          <a:p>
            <a:r>
              <a:rPr lang="bg-BG" sz="2800" b="1" dirty="0">
                <a:solidFill>
                  <a:srgbClr val="000000"/>
                </a:solidFill>
                <a:effectLst/>
                <a:ea typeface="Calibri" panose="020F0502020204030204" pitchFamily="34" charset="0"/>
                <a:cs typeface="Times New Roman" panose="02020603050405020304" pitchFamily="18" charset="0"/>
              </a:rPr>
              <a:t>„бизнес ползвател“ </a:t>
            </a:r>
            <a:r>
              <a:rPr lang="bg-BG" sz="2800" dirty="0">
                <a:solidFill>
                  <a:srgbClr val="000000"/>
                </a:solidFill>
                <a:effectLst/>
                <a:ea typeface="Calibri" panose="020F0502020204030204" pitchFamily="34" charset="0"/>
                <a:cs typeface="Times New Roman" panose="02020603050405020304" pitchFamily="18" charset="0"/>
              </a:rPr>
              <a:t>означава всяко частно лице, което действа в търговско или професионално качество, или всяко юридическо лице, което използва посреднически онлайн услуги, за да предлага на потребителите стоки или услуги, свързани с неговата търговска дейност, стопанска дейност, занаят или професия;</a:t>
            </a:r>
          </a:p>
          <a:p>
            <a:endParaRPr lang="bg-BG" dirty="0"/>
          </a:p>
        </p:txBody>
      </p:sp>
      <p:sp>
        <p:nvSpPr>
          <p:cNvPr id="4" name="Контейнер за съдържание 3">
            <a:extLst>
              <a:ext uri="{FF2B5EF4-FFF2-40B4-BE49-F238E27FC236}">
                <a16:creationId xmlns:a16="http://schemas.microsoft.com/office/drawing/2014/main" id="{164B15DC-0255-4028-954E-3CF899C5ABA7}"/>
              </a:ext>
            </a:extLst>
          </p:cNvPr>
          <p:cNvSpPr>
            <a:spLocks noGrp="1"/>
          </p:cNvSpPr>
          <p:nvPr>
            <p:ph sz="half" idx="2"/>
          </p:nvPr>
        </p:nvSpPr>
        <p:spPr/>
        <p:txBody>
          <a:bodyPr>
            <a:normAutofit fontScale="92500" lnSpcReduction="20000"/>
          </a:bodyPr>
          <a:lstStyle/>
          <a:p>
            <a:r>
              <a:rPr lang="bg-BG" dirty="0"/>
              <a:t>Определения</a:t>
            </a:r>
          </a:p>
          <a:p>
            <a:pPr marL="0">
              <a:spcBef>
                <a:spcPts val="0"/>
              </a:spcBef>
            </a:pPr>
            <a:r>
              <a:rPr lang="bg-BG" sz="2800" b="1" dirty="0">
                <a:solidFill>
                  <a:srgbClr val="000000"/>
                </a:solidFill>
                <a:effectLst/>
                <a:ea typeface="Calibri" panose="020F0502020204030204" pitchFamily="34" charset="0"/>
              </a:rPr>
              <a:t>„ползвател на корпоративни уебсайтове“</a:t>
            </a:r>
            <a:r>
              <a:rPr lang="bg-BG" sz="2800" dirty="0">
                <a:solidFill>
                  <a:srgbClr val="000000"/>
                </a:solidFill>
                <a:effectLst/>
                <a:ea typeface="Calibri" panose="020F0502020204030204" pitchFamily="34" charset="0"/>
              </a:rPr>
              <a:t> означава всяко физическо или юридическо лице, което използва онлайн интерфейс, т.е. всякакъв софтуер, включително уебсайт или част от него, и приложения, включително мобилни приложения, за да предлага на потребителите стоки или услуги, свързани с неговата търговска дейност, стопанска дейност, занаят или професия</a:t>
            </a:r>
            <a:endParaRPr lang="bg-BG" sz="2800" dirty="0"/>
          </a:p>
        </p:txBody>
      </p:sp>
    </p:spTree>
    <p:extLst>
      <p:ext uri="{BB962C8B-B14F-4D97-AF65-F5344CB8AC3E}">
        <p14:creationId xmlns:p14="http://schemas.microsoft.com/office/powerpoint/2010/main" val="246485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9B923E2-544E-456D-8E88-BE6F55212016}"/>
              </a:ext>
            </a:extLst>
          </p:cNvPr>
          <p:cNvSpPr>
            <a:spLocks noGrp="1"/>
          </p:cNvSpPr>
          <p:nvPr>
            <p:ph type="title"/>
          </p:nvPr>
        </p:nvSpPr>
        <p:spPr/>
        <p:txBody>
          <a:bodyPr/>
          <a:lstStyle/>
          <a:p>
            <a:r>
              <a:rPr lang="bg-BG" sz="36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r>
              <a:rPr lang="bg-BG" dirty="0"/>
              <a:t/>
            </a:r>
            <a:br>
              <a:rPr lang="bg-BG" dirty="0"/>
            </a:br>
            <a:endParaRPr lang="bg-BG" dirty="0"/>
          </a:p>
        </p:txBody>
      </p:sp>
      <p:sp>
        <p:nvSpPr>
          <p:cNvPr id="3" name="Контейнер за съдържание 2">
            <a:extLst>
              <a:ext uri="{FF2B5EF4-FFF2-40B4-BE49-F238E27FC236}">
                <a16:creationId xmlns:a16="http://schemas.microsoft.com/office/drawing/2014/main" id="{DD0075B6-1DE3-43BA-86E4-A1BB55D30230}"/>
              </a:ext>
            </a:extLst>
          </p:cNvPr>
          <p:cNvSpPr>
            <a:spLocks noGrp="1"/>
          </p:cNvSpPr>
          <p:nvPr>
            <p:ph idx="1"/>
          </p:nvPr>
        </p:nvSpPr>
        <p:spPr/>
        <p:txBody>
          <a:bodyPr/>
          <a:lstStyle/>
          <a:p>
            <a:r>
              <a:rPr lang="bg-BG" dirty="0">
                <a:latin typeface="Calibri" panose="020F0502020204030204" pitchFamily="34" charset="0"/>
                <a:ea typeface="Calibri" panose="020F0502020204030204" pitchFamily="34" charset="0"/>
                <a:cs typeface="Times New Roman" panose="02020603050405020304" pitchFamily="18" charset="0"/>
              </a:rPr>
              <a:t>Законът въвежда в националното законодателство </a:t>
            </a:r>
            <a:r>
              <a:rPr lang="bg-BG" dirty="0">
                <a:solidFill>
                  <a:srgbClr val="000000"/>
                </a:solidFill>
                <a:latin typeface="Calibri" panose="020F0502020204030204" pitchFamily="34" charset="0"/>
                <a:ea typeface="Calibri" panose="020F0502020204030204" pitchFamily="34" charset="0"/>
              </a:rPr>
              <a:t>Директива (ЕС) 2019/770</a:t>
            </a:r>
            <a:r>
              <a:rPr lang="en-US" dirty="0">
                <a:solidFill>
                  <a:srgbClr val="000000"/>
                </a:solidFill>
                <a:latin typeface="Calibri" panose="020F0502020204030204" pitchFamily="34" charset="0"/>
                <a:ea typeface="Calibri" panose="020F0502020204030204" pitchFamily="34" charset="0"/>
              </a:rPr>
              <a:t> </a:t>
            </a:r>
            <a:r>
              <a:rPr lang="bg-BG" dirty="0">
                <a:solidFill>
                  <a:srgbClr val="000000"/>
                </a:solidFill>
                <a:latin typeface="Calibri" panose="020F0502020204030204" pitchFamily="34" charset="0"/>
                <a:ea typeface="Calibri" panose="020F0502020204030204" pitchFamily="34" charset="0"/>
              </a:rPr>
              <a:t>и Директива (ЕС) 2019/771 и </a:t>
            </a:r>
            <a:r>
              <a:rPr lang="bg-BG" dirty="0">
                <a:latin typeface="Calibri" panose="020F0502020204030204" pitchFamily="34" charset="0"/>
                <a:ea typeface="Calibri" panose="020F0502020204030204" pitchFamily="34" charset="0"/>
                <a:cs typeface="Times New Roman" panose="02020603050405020304" pitchFamily="18" charset="0"/>
              </a:rPr>
              <a:t>включва </a:t>
            </a:r>
            <a:r>
              <a:rPr lang="bg-BG" dirty="0">
                <a:effectLst/>
                <a:latin typeface="Calibri" panose="020F0502020204030204" pitchFamily="34" charset="0"/>
                <a:ea typeface="Calibri" panose="020F0502020204030204" pitchFamily="34" charset="0"/>
              </a:rPr>
              <a:t>две групи правоотношения</a:t>
            </a:r>
            <a:r>
              <a:rPr lang="bg-BG" dirty="0">
                <a:latin typeface="Calibri" panose="020F0502020204030204" pitchFamily="34" charset="0"/>
                <a:ea typeface="Calibri" panose="020F0502020204030204" pitchFamily="34" charset="0"/>
                <a:cs typeface="Times New Roman" panose="02020603050405020304" pitchFamily="18" charset="0"/>
              </a:rPr>
              <a:t>– 1.- доставяне на ЦС/ЦУ, 2.-продажба на </a:t>
            </a:r>
            <a:r>
              <a:rPr lang="bg-BG" dirty="0">
                <a:latin typeface="Calibri" panose="020F0502020204030204" pitchFamily="34" charset="0"/>
                <a:ea typeface="Calibri" panose="020F0502020204030204" pitchFamily="34" charset="0"/>
                <a:cs typeface="Calibri" panose="020F0502020204030204" pitchFamily="34" charset="0"/>
              </a:rPr>
              <a:t>стоки</a:t>
            </a:r>
          </a:p>
          <a:p>
            <a:r>
              <a:rPr lang="bg-BG" dirty="0">
                <a:latin typeface="Calibri" panose="020F0502020204030204" pitchFamily="34" charset="0"/>
                <a:cs typeface="Calibri" panose="020F0502020204030204" pitchFamily="34" charset="0"/>
              </a:rPr>
              <a:t>Прилага се за договори, сключени след 1.01.2022 г. – както он-</a:t>
            </a:r>
            <a:r>
              <a:rPr lang="bg-BG" dirty="0" err="1">
                <a:latin typeface="Calibri" panose="020F0502020204030204" pitchFamily="34" charset="0"/>
                <a:cs typeface="Calibri" panose="020F0502020204030204" pitchFamily="34" charset="0"/>
              </a:rPr>
              <a:t>лайн</a:t>
            </a:r>
            <a:r>
              <a:rPr lang="bg-BG" dirty="0">
                <a:latin typeface="Calibri" panose="020F0502020204030204" pitchFamily="34" charset="0"/>
                <a:cs typeface="Calibri" panose="020F0502020204030204" pitchFamily="34" charset="0"/>
              </a:rPr>
              <a:t>, така и </a:t>
            </a:r>
            <a:r>
              <a:rPr lang="bg-BG" dirty="0" err="1">
                <a:latin typeface="Calibri" panose="020F0502020204030204" pitchFamily="34" charset="0"/>
                <a:cs typeface="Calibri" panose="020F0502020204030204" pitchFamily="34" charset="0"/>
              </a:rPr>
              <a:t>оф-лайн</a:t>
            </a:r>
            <a:r>
              <a:rPr lang="bg-BG" dirty="0">
                <a:latin typeface="Calibri" panose="020F0502020204030204" pitchFamily="34" charset="0"/>
                <a:cs typeface="Calibri" panose="020F0502020204030204" pitchFamily="34" charset="0"/>
              </a:rPr>
              <a:t> (във физически магазини)</a:t>
            </a:r>
          </a:p>
        </p:txBody>
      </p:sp>
      <p:sp>
        <p:nvSpPr>
          <p:cNvPr id="4" name="Текстов контейнер 3">
            <a:extLst>
              <a:ext uri="{FF2B5EF4-FFF2-40B4-BE49-F238E27FC236}">
                <a16:creationId xmlns:a16="http://schemas.microsoft.com/office/drawing/2014/main" id="{A4014B32-8BB0-4111-94ED-9508B0A029F0}"/>
              </a:ext>
            </a:extLst>
          </p:cNvPr>
          <p:cNvSpPr>
            <a:spLocks noGrp="1"/>
          </p:cNvSpPr>
          <p:nvPr>
            <p:ph type="body" sz="half" idx="2"/>
          </p:nvPr>
        </p:nvSpPr>
        <p:spPr/>
        <p:txBody>
          <a:bodyPr/>
          <a:lstStyle/>
          <a:p>
            <a:endParaRPr lang="bg-BG"/>
          </a:p>
        </p:txBody>
      </p:sp>
    </p:spTree>
    <p:extLst>
      <p:ext uri="{BB962C8B-B14F-4D97-AF65-F5344CB8AC3E}">
        <p14:creationId xmlns:p14="http://schemas.microsoft.com/office/powerpoint/2010/main" val="149111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DADE817-661D-4A73-993A-02C67F65A0EA}"/>
              </a:ext>
            </a:extLst>
          </p:cNvPr>
          <p:cNvSpPr>
            <a:spLocks noGrp="1"/>
          </p:cNvSpPr>
          <p:nvPr>
            <p:ph type="title"/>
          </p:nvPr>
        </p:nvSpPr>
        <p:spPr/>
        <p:txBody>
          <a:bodyPr/>
          <a:lstStyle/>
          <a:p>
            <a:pPr algn="ctr"/>
            <a:r>
              <a:rPr lang="bg-BG" dirty="0"/>
              <a:t>РЕГЛАМЕНТ №2019/1150</a:t>
            </a:r>
          </a:p>
        </p:txBody>
      </p:sp>
      <p:sp>
        <p:nvSpPr>
          <p:cNvPr id="3" name="Контейнер за съдържание 2">
            <a:extLst>
              <a:ext uri="{FF2B5EF4-FFF2-40B4-BE49-F238E27FC236}">
                <a16:creationId xmlns:a16="http://schemas.microsoft.com/office/drawing/2014/main" id="{F22D45F3-9BA7-4948-AF1A-CEECBB63EE7A}"/>
              </a:ext>
            </a:extLst>
          </p:cNvPr>
          <p:cNvSpPr>
            <a:spLocks noGrp="1"/>
          </p:cNvSpPr>
          <p:nvPr>
            <p:ph sz="half" idx="1"/>
          </p:nvPr>
        </p:nvSpPr>
        <p:spPr/>
        <p:txBody>
          <a:bodyPr>
            <a:normAutofit fontScale="77500" lnSpcReduction="20000"/>
          </a:bodyPr>
          <a:lstStyle/>
          <a:p>
            <a:r>
              <a:rPr lang="bg-BG" sz="2800" dirty="0">
                <a:solidFill>
                  <a:srgbClr val="000000"/>
                </a:solidFill>
                <a:effectLst/>
                <a:ea typeface="Calibri" panose="020F0502020204030204" pitchFamily="34" charset="0"/>
              </a:rPr>
              <a:t>Определения</a:t>
            </a:r>
          </a:p>
          <a:p>
            <a:r>
              <a:rPr lang="bg-BG" sz="2800" b="1" dirty="0">
                <a:solidFill>
                  <a:srgbClr val="000000"/>
                </a:solidFill>
                <a:effectLst/>
                <a:ea typeface="Calibri" panose="020F0502020204030204" pitchFamily="34" charset="0"/>
              </a:rPr>
              <a:t>„потребител“</a:t>
            </a:r>
            <a:r>
              <a:rPr lang="bg-BG" sz="2800" dirty="0">
                <a:solidFill>
                  <a:srgbClr val="000000"/>
                </a:solidFill>
                <a:effectLst/>
                <a:ea typeface="Calibri" panose="020F0502020204030204" pitchFamily="34" charset="0"/>
              </a:rPr>
              <a:t> означава всяко физическо лице, което извършва дейност, различна от неговата търговска дейност, стопанска дейност, занаят или професия;</a:t>
            </a:r>
          </a:p>
          <a:p>
            <a:endParaRPr lang="bg-BG" dirty="0"/>
          </a:p>
        </p:txBody>
      </p:sp>
      <p:sp>
        <p:nvSpPr>
          <p:cNvPr id="4" name="Контейнер за съдържание 3">
            <a:extLst>
              <a:ext uri="{FF2B5EF4-FFF2-40B4-BE49-F238E27FC236}">
                <a16:creationId xmlns:a16="http://schemas.microsoft.com/office/drawing/2014/main" id="{BA3C58DA-2838-4EB4-98A8-6B13050435C9}"/>
              </a:ext>
            </a:extLst>
          </p:cNvPr>
          <p:cNvSpPr>
            <a:spLocks noGrp="1"/>
          </p:cNvSpPr>
          <p:nvPr>
            <p:ph sz="half" idx="2"/>
          </p:nvPr>
        </p:nvSpPr>
        <p:spPr/>
        <p:txBody>
          <a:bodyPr>
            <a:normAutofit fontScale="77500" lnSpcReduction="20000"/>
          </a:bodyPr>
          <a:lstStyle/>
          <a:p>
            <a:r>
              <a:rPr lang="bg-BG" sz="2800" dirty="0">
                <a:solidFill>
                  <a:srgbClr val="000000"/>
                </a:solidFill>
                <a:effectLst/>
                <a:ea typeface="Calibri" panose="020F0502020204030204" pitchFamily="34" charset="0"/>
              </a:rPr>
              <a:t>Определения</a:t>
            </a:r>
          </a:p>
          <a:p>
            <a:r>
              <a:rPr lang="bg-BG" sz="2800" b="1" dirty="0">
                <a:solidFill>
                  <a:srgbClr val="000000"/>
                </a:solidFill>
                <a:effectLst/>
                <a:ea typeface="Calibri" panose="020F0502020204030204" pitchFamily="34" charset="0"/>
              </a:rPr>
              <a:t>„онлайн търсачка“</a:t>
            </a:r>
            <a:r>
              <a:rPr lang="bg-BG" sz="2800" dirty="0">
                <a:solidFill>
                  <a:srgbClr val="000000"/>
                </a:solidFill>
                <a:effectLst/>
                <a:ea typeface="Calibri" panose="020F0502020204030204" pitchFamily="34" charset="0"/>
              </a:rPr>
              <a:t> означава цифрова услуга, която дава възможност на ползвателите на интернет да въвеждат запитване, за да извършват търсене по правило на всички уебсайтове или на всички уебсайтове на даден език въз основа на запитване по всякакви теми под формата на ключова дума, гласово запитване, израз или друг вид въведени данни, в отговор на което се връщат резултати във всякакъв формат, съдържащи информация, свързана с исканото съдържание</a:t>
            </a:r>
            <a:endParaRPr lang="bg-BG" sz="2800" dirty="0">
              <a:effectLst/>
              <a:ea typeface="Calibri" panose="020F0502020204030204" pitchFamily="34" charset="0"/>
              <a:cs typeface="Times New Roman" panose="02020603050405020304" pitchFamily="18" charset="0"/>
            </a:endParaRPr>
          </a:p>
          <a:p>
            <a:endParaRPr lang="bg-BG" dirty="0"/>
          </a:p>
        </p:txBody>
      </p:sp>
    </p:spTree>
    <p:extLst>
      <p:ext uri="{BB962C8B-B14F-4D97-AF65-F5344CB8AC3E}">
        <p14:creationId xmlns:p14="http://schemas.microsoft.com/office/powerpoint/2010/main" val="645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85DF47E-E674-476D-B79D-6A39A48A1E00}"/>
              </a:ext>
            </a:extLst>
          </p:cNvPr>
          <p:cNvSpPr>
            <a:spLocks noGrp="1"/>
          </p:cNvSpPr>
          <p:nvPr>
            <p:ph type="title"/>
          </p:nvPr>
        </p:nvSpPr>
        <p:spPr/>
        <p:txBody>
          <a:bodyPr/>
          <a:lstStyle/>
          <a:p>
            <a:r>
              <a:rPr lang="bg-BG" dirty="0"/>
              <a:t>Приложно поле на Регламент № 2019/1150 -1</a:t>
            </a:r>
          </a:p>
        </p:txBody>
      </p:sp>
      <p:sp>
        <p:nvSpPr>
          <p:cNvPr id="3" name="Контейнер за съдържание 2">
            <a:extLst>
              <a:ext uri="{FF2B5EF4-FFF2-40B4-BE49-F238E27FC236}">
                <a16:creationId xmlns:a16="http://schemas.microsoft.com/office/drawing/2014/main" id="{9E3C76B3-43A2-416E-8D27-CEE95A7757FB}"/>
              </a:ext>
            </a:extLst>
          </p:cNvPr>
          <p:cNvSpPr>
            <a:spLocks noGrp="1"/>
          </p:cNvSpPr>
          <p:nvPr>
            <p:ph idx="1"/>
          </p:nvPr>
        </p:nvSpPr>
        <p:spPr/>
        <p:txBody>
          <a:bodyPr>
            <a:normAutofit fontScale="92500" lnSpcReduction="10000"/>
          </a:bodyPr>
          <a:lstStyle/>
          <a:p>
            <a:r>
              <a:rPr lang="bg-BG" sz="2800" dirty="0">
                <a:solidFill>
                  <a:srgbClr val="000000"/>
                </a:solidFill>
                <a:effectLst/>
                <a:latin typeface="Calibri" panose="020F0502020204030204" pitchFamily="34" charset="0"/>
                <a:ea typeface="Calibri" panose="020F0502020204030204" pitchFamily="34" charset="0"/>
              </a:rPr>
              <a:t>Регламентът се прилага както спрямо доставчиците на такива услуги, които са </a:t>
            </a:r>
            <a:r>
              <a:rPr lang="bg-BG" sz="2800" b="1" dirty="0">
                <a:solidFill>
                  <a:srgbClr val="000000"/>
                </a:solidFill>
                <a:effectLst/>
                <a:latin typeface="Calibri" panose="020F0502020204030204" pitchFamily="34" charset="0"/>
                <a:ea typeface="Calibri" panose="020F0502020204030204" pitchFamily="34" charset="0"/>
              </a:rPr>
              <a:t>установени</a:t>
            </a:r>
            <a:r>
              <a:rPr lang="bg-BG" sz="2800" dirty="0">
                <a:solidFill>
                  <a:srgbClr val="000000"/>
                </a:solidFill>
                <a:effectLst/>
                <a:latin typeface="Calibri" panose="020F0502020204030204" pitchFamily="34" charset="0"/>
                <a:ea typeface="Calibri" panose="020F0502020204030204" pitchFamily="34" charset="0"/>
              </a:rPr>
              <a:t> в държава членка на Европейския Съюз, така и спрямо тези, които не са установени в ЕС, но при наличието на </a:t>
            </a:r>
            <a:r>
              <a:rPr lang="bg-BG" sz="2800" b="1" dirty="0">
                <a:solidFill>
                  <a:srgbClr val="000000"/>
                </a:solidFill>
                <a:effectLst/>
                <a:latin typeface="Calibri" panose="020F0502020204030204" pitchFamily="34" charset="0"/>
                <a:ea typeface="Calibri" panose="020F0502020204030204" pitchFamily="34" charset="0"/>
              </a:rPr>
              <a:t>две кумулативни условия</a:t>
            </a:r>
            <a:r>
              <a:rPr lang="bg-BG" sz="2800" b="1" dirty="0">
                <a:solidFill>
                  <a:srgbClr val="000000"/>
                </a:solidFill>
                <a:latin typeface="Calibri" panose="020F0502020204030204" pitchFamily="34" charset="0"/>
                <a:ea typeface="Calibri" panose="020F0502020204030204" pitchFamily="34" charset="0"/>
              </a:rPr>
              <a:t>:</a:t>
            </a:r>
            <a:r>
              <a:rPr lang="bg-BG" sz="2800" dirty="0">
                <a:solidFill>
                  <a:srgbClr val="000000"/>
                </a:solidFill>
                <a:effectLst/>
                <a:latin typeface="Calibri" panose="020F0502020204030204" pitchFamily="34" charset="0"/>
                <a:ea typeface="Calibri" panose="020F0502020204030204" pitchFamily="34" charset="0"/>
              </a:rPr>
              <a:t> </a:t>
            </a:r>
          </a:p>
          <a:p>
            <a:r>
              <a:rPr lang="bg-BG" sz="2800" dirty="0">
                <a:solidFill>
                  <a:srgbClr val="000000"/>
                </a:solidFill>
                <a:effectLst/>
                <a:latin typeface="Calibri" panose="020F0502020204030204" pitchFamily="34" charset="0"/>
                <a:ea typeface="Calibri" panose="020F0502020204030204" pitchFamily="34" charset="0"/>
              </a:rPr>
              <a:t>1.Бизнес ползвателите или ползвателите на корпоративни уебсайтове следва да бъдат установени в Съюза. </a:t>
            </a:r>
          </a:p>
          <a:p>
            <a:r>
              <a:rPr lang="bg-BG" sz="2800" dirty="0">
                <a:solidFill>
                  <a:srgbClr val="000000"/>
                </a:solidFill>
                <a:effectLst/>
                <a:latin typeface="Calibri" panose="020F0502020204030204" pitchFamily="34" charset="0"/>
                <a:ea typeface="Calibri" panose="020F0502020204030204" pitchFamily="34" charset="0"/>
              </a:rPr>
              <a:t>2.При предоставянето на такива услуги бизнес ползвателите или ползвателите на корпоративни уебсайтове следва да предлагат своите стоки или услуги на потребители, намиращи се в Съюза, за поне част от сделката. </a:t>
            </a:r>
          </a:p>
          <a:p>
            <a:endParaRPr lang="bg-BG" dirty="0"/>
          </a:p>
        </p:txBody>
      </p:sp>
      <p:sp>
        <p:nvSpPr>
          <p:cNvPr id="4" name="Текстов контейнер 3">
            <a:extLst>
              <a:ext uri="{FF2B5EF4-FFF2-40B4-BE49-F238E27FC236}">
                <a16:creationId xmlns:a16="http://schemas.microsoft.com/office/drawing/2014/main" id="{C0C3929C-2567-47CC-A77F-E8F15476A68B}"/>
              </a:ext>
            </a:extLst>
          </p:cNvPr>
          <p:cNvSpPr>
            <a:spLocks noGrp="1"/>
          </p:cNvSpPr>
          <p:nvPr>
            <p:ph type="body" sz="half" idx="2"/>
          </p:nvPr>
        </p:nvSpPr>
        <p:spPr/>
        <p:txBody>
          <a:bodyPr/>
          <a:lstStyle/>
          <a:p>
            <a:endParaRPr lang="bg-BG" dirty="0"/>
          </a:p>
        </p:txBody>
      </p:sp>
    </p:spTree>
    <p:extLst>
      <p:ext uri="{BB962C8B-B14F-4D97-AF65-F5344CB8AC3E}">
        <p14:creationId xmlns:p14="http://schemas.microsoft.com/office/powerpoint/2010/main" val="52703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E6DEAF3-0133-467F-80A5-E829AE85D614}"/>
              </a:ext>
            </a:extLst>
          </p:cNvPr>
          <p:cNvSpPr>
            <a:spLocks noGrp="1"/>
          </p:cNvSpPr>
          <p:nvPr>
            <p:ph type="title"/>
          </p:nvPr>
        </p:nvSpPr>
        <p:spPr/>
        <p:txBody>
          <a:bodyPr/>
          <a:lstStyle/>
          <a:p>
            <a:r>
              <a:rPr lang="bg-BG" dirty="0"/>
              <a:t>Приложно поле на Регламент № 2019/1150 -2</a:t>
            </a:r>
          </a:p>
        </p:txBody>
      </p:sp>
      <p:sp>
        <p:nvSpPr>
          <p:cNvPr id="3" name="Контейнер за съдържание 2">
            <a:extLst>
              <a:ext uri="{FF2B5EF4-FFF2-40B4-BE49-F238E27FC236}">
                <a16:creationId xmlns:a16="http://schemas.microsoft.com/office/drawing/2014/main" id="{A66AACDF-E9DB-4D67-8F8A-1F117CD83316}"/>
              </a:ext>
            </a:extLst>
          </p:cNvPr>
          <p:cNvSpPr>
            <a:spLocks noGrp="1"/>
          </p:cNvSpPr>
          <p:nvPr>
            <p:ph idx="1"/>
          </p:nvPr>
        </p:nvSpPr>
        <p:spPr/>
        <p:txBody>
          <a:bodyPr>
            <a:normAutofit lnSpcReduction="10000"/>
          </a:bodyPr>
          <a:lstStyle/>
          <a:p>
            <a:r>
              <a:rPr lang="bg-BG" sz="2800" dirty="0">
                <a:solidFill>
                  <a:srgbClr val="000000"/>
                </a:solidFill>
                <a:effectLst/>
                <a:latin typeface="Calibri" panose="020F0502020204030204" pitchFamily="34" charset="0"/>
                <a:ea typeface="Calibri" panose="020F0502020204030204" pitchFamily="34" charset="0"/>
              </a:rPr>
              <a:t>За да се определи дали бизнес ползвателите или ползвателите на корпоративен уебсайт предлагат стоки или услуги на потребители в Съюза, е необходимо </a:t>
            </a:r>
            <a:r>
              <a:rPr lang="bg-BG" sz="2800" b="1" dirty="0">
                <a:solidFill>
                  <a:srgbClr val="000000"/>
                </a:solidFill>
                <a:effectLst/>
                <a:latin typeface="Calibri" panose="020F0502020204030204" pitchFamily="34" charset="0"/>
                <a:ea typeface="Calibri" panose="020F0502020204030204" pitchFamily="34" charset="0"/>
              </a:rPr>
              <a:t>да се установи дали е очевидно,</a:t>
            </a:r>
            <a:r>
              <a:rPr lang="bg-BG" sz="2800" dirty="0">
                <a:solidFill>
                  <a:srgbClr val="000000"/>
                </a:solidFill>
                <a:effectLst/>
                <a:latin typeface="Calibri" panose="020F0502020204030204" pitchFamily="34" charset="0"/>
                <a:ea typeface="Calibri" panose="020F0502020204030204" pitchFamily="34" charset="0"/>
              </a:rPr>
              <a:t> </a:t>
            </a:r>
            <a:r>
              <a:rPr lang="bg-BG" sz="2800" b="1" dirty="0">
                <a:solidFill>
                  <a:srgbClr val="000000"/>
                </a:solidFill>
                <a:effectLst/>
                <a:latin typeface="Calibri" panose="020F0502020204030204" pitchFamily="34" charset="0"/>
                <a:ea typeface="Calibri" panose="020F0502020204030204" pitchFamily="34" charset="0"/>
              </a:rPr>
              <a:t>че те насочват дейностите си (</a:t>
            </a:r>
            <a:r>
              <a:rPr lang="bg-BG" sz="2800" b="1" dirty="0" err="1">
                <a:solidFill>
                  <a:srgbClr val="000000"/>
                </a:solidFill>
                <a:effectLst/>
                <a:latin typeface="Calibri" panose="020F0502020204030204" pitchFamily="34" charset="0"/>
                <a:ea typeface="Calibri" panose="020F0502020204030204" pitchFamily="34" charset="0"/>
              </a:rPr>
              <a:t>таргетират</a:t>
            </a:r>
            <a:r>
              <a:rPr lang="bg-BG" sz="2800" b="1" dirty="0">
                <a:solidFill>
                  <a:srgbClr val="000000"/>
                </a:solidFill>
                <a:effectLst/>
                <a:latin typeface="Calibri" panose="020F0502020204030204" pitchFamily="34" charset="0"/>
                <a:ea typeface="Calibri" panose="020F0502020204030204" pitchFamily="34" charset="0"/>
              </a:rPr>
              <a:t>) към потребители, намиращи се в една или повече държави членки. </a:t>
            </a:r>
          </a:p>
          <a:p>
            <a:r>
              <a:rPr lang="bg-BG" dirty="0">
                <a:solidFill>
                  <a:srgbClr val="000000"/>
                </a:solidFill>
                <a:effectLst/>
                <a:latin typeface="Calibri" panose="020F0502020204030204" pitchFamily="34" charset="0"/>
                <a:ea typeface="Calibri" panose="020F0502020204030204" pitchFamily="34" charset="0"/>
              </a:rPr>
              <a:t>В съответствие с приложимата съдебна практика на Съда на ЕС във връзка с чл.17, § 1, б. в) от Регламент (ЕС) № 1215/2012 и чл.6, § 1, б. б) от Регламент (ЕО) № 593/2008</a:t>
            </a:r>
            <a:endParaRPr lang="bg-BG" sz="2800" b="1" dirty="0">
              <a:solidFill>
                <a:srgbClr val="000000"/>
              </a:solidFill>
              <a:effectLst/>
              <a:latin typeface="Calibri" panose="020F0502020204030204" pitchFamily="34" charset="0"/>
              <a:ea typeface="Calibri" panose="020F0502020204030204" pitchFamily="34" charset="0"/>
            </a:endParaRPr>
          </a:p>
          <a:p>
            <a:pPr marL="0" indent="0">
              <a:buNone/>
            </a:pPr>
            <a:endParaRPr lang="bg-BG" b="1" dirty="0">
              <a:solidFill>
                <a:srgbClr val="000000"/>
              </a:solidFill>
              <a:latin typeface="Calibri" panose="020F0502020204030204" pitchFamily="34" charset="0"/>
            </a:endParaRPr>
          </a:p>
          <a:p>
            <a:endParaRPr lang="bg-BG" dirty="0"/>
          </a:p>
          <a:p>
            <a:endParaRPr lang="bg-BG" dirty="0"/>
          </a:p>
        </p:txBody>
      </p:sp>
      <p:sp>
        <p:nvSpPr>
          <p:cNvPr id="4" name="Текстов контейнер 3">
            <a:extLst>
              <a:ext uri="{FF2B5EF4-FFF2-40B4-BE49-F238E27FC236}">
                <a16:creationId xmlns:a16="http://schemas.microsoft.com/office/drawing/2014/main" id="{CD83E1FC-9D6E-46EE-9095-E206F4C61C89}"/>
              </a:ext>
            </a:extLst>
          </p:cNvPr>
          <p:cNvSpPr>
            <a:spLocks noGrp="1"/>
          </p:cNvSpPr>
          <p:nvPr>
            <p:ph type="body" sz="half" idx="2"/>
          </p:nvPr>
        </p:nvSpPr>
        <p:spPr/>
        <p:txBody>
          <a:bodyPr/>
          <a:lstStyle/>
          <a:p>
            <a:endParaRPr lang="bg-BG" dirty="0"/>
          </a:p>
        </p:txBody>
      </p:sp>
    </p:spTree>
    <p:extLst>
      <p:ext uri="{BB962C8B-B14F-4D97-AF65-F5344CB8AC3E}">
        <p14:creationId xmlns:p14="http://schemas.microsoft.com/office/powerpoint/2010/main" val="211694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EACBF4F-F3EC-4020-9B63-0F2A6439539E}"/>
              </a:ext>
            </a:extLst>
          </p:cNvPr>
          <p:cNvSpPr>
            <a:spLocks noGrp="1"/>
          </p:cNvSpPr>
          <p:nvPr>
            <p:ph type="title"/>
          </p:nvPr>
        </p:nvSpPr>
        <p:spPr/>
        <p:txBody>
          <a:bodyPr/>
          <a:lstStyle/>
          <a:p>
            <a:r>
              <a:rPr lang="bg-BG" dirty="0"/>
              <a:t>Приложно поле на Регламент № 2019/1150 - 3</a:t>
            </a:r>
          </a:p>
        </p:txBody>
      </p:sp>
      <p:sp>
        <p:nvSpPr>
          <p:cNvPr id="3" name="Контейнер за съдържание 2">
            <a:extLst>
              <a:ext uri="{FF2B5EF4-FFF2-40B4-BE49-F238E27FC236}">
                <a16:creationId xmlns:a16="http://schemas.microsoft.com/office/drawing/2014/main" id="{870A6A42-82FB-4D32-962A-CFC959793515}"/>
              </a:ext>
            </a:extLst>
          </p:cNvPr>
          <p:cNvSpPr>
            <a:spLocks noGrp="1"/>
          </p:cNvSpPr>
          <p:nvPr>
            <p:ph idx="1"/>
          </p:nvPr>
        </p:nvSpPr>
        <p:spPr/>
        <p:txBody>
          <a:bodyPr>
            <a:normAutofit fontScale="92500" lnSpcReduction="20000"/>
          </a:bodyPr>
          <a:lstStyle/>
          <a:p>
            <a:pPr marL="228600" marR="0">
              <a:spcBef>
                <a:spcPts val="0"/>
              </a:spcBef>
              <a:spcAft>
                <a:spcPts val="0"/>
              </a:spcAft>
            </a:pPr>
            <a:r>
              <a:rPr lang="bg-BG" sz="2800" b="1" u="sng" dirty="0">
                <a:solidFill>
                  <a:srgbClr val="000000"/>
                </a:solidFill>
                <a:effectLst/>
                <a:latin typeface="Calibri" panose="020F0502020204030204" pitchFamily="34" charset="0"/>
                <a:ea typeface="Times New Roman" panose="02020603050405020304" pitchFamily="18" charset="0"/>
              </a:rPr>
              <a:t>Примерни критерии за </a:t>
            </a:r>
            <a:r>
              <a:rPr lang="bg-BG" sz="2800" b="1" u="sng" dirty="0" err="1">
                <a:solidFill>
                  <a:srgbClr val="000000"/>
                </a:solidFill>
                <a:effectLst/>
                <a:latin typeface="Calibri" panose="020F0502020204030204" pitchFamily="34" charset="0"/>
                <a:ea typeface="Times New Roman" panose="02020603050405020304" pitchFamily="18" charset="0"/>
              </a:rPr>
              <a:t>таргетиране</a:t>
            </a:r>
            <a:r>
              <a:rPr lang="bg-BG" sz="2800" b="1" u="sng" dirty="0">
                <a:solidFill>
                  <a:srgbClr val="000000"/>
                </a:solidFill>
                <a:effectLst/>
                <a:latin typeface="Calibri" panose="020F0502020204030204" pitchFamily="34" charset="0"/>
                <a:ea typeface="Times New Roman" panose="02020603050405020304" pitchFamily="18" charset="0"/>
              </a:rPr>
              <a:t>:</a:t>
            </a:r>
          </a:p>
          <a:p>
            <a:pPr marL="228600" marR="0">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rPr>
              <a:t>- международния характер на дейността,</a:t>
            </a:r>
            <a:endParaRPr lang="bg-BG"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rPr>
              <a:t> - посочването на описание на маршрути от други държави членки до мястото, където търговецът е установен, </a:t>
            </a:r>
            <a:endParaRPr lang="bg-BG"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rPr>
              <a:t>- използването на език или валута, различни от обичайно използваните в държавата членка, където търговецът е установен,</a:t>
            </a:r>
            <a:endParaRPr lang="bg-BG"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rPr>
              <a:t>- възможност за резервиране и потвърждаване на резервацията на този друг език, </a:t>
            </a:r>
          </a:p>
          <a:p>
            <a:pPr marL="228600" marR="0">
              <a:spcBef>
                <a:spcPts val="0"/>
              </a:spcBef>
              <a:spcAft>
                <a:spcPts val="0"/>
              </a:spcAft>
            </a:pPr>
            <a:r>
              <a:rPr lang="bg-BG" sz="2800" dirty="0">
                <a:effectLst/>
                <a:latin typeface="Calibri" panose="020F0502020204030204" pitchFamily="34" charset="0"/>
                <a:ea typeface="Calibri" panose="020F0502020204030204" pitchFamily="34" charset="0"/>
              </a:rPr>
              <a:t>- посочването на телефонните номера с указване на международния телефонен код, </a:t>
            </a:r>
          </a:p>
          <a:p>
            <a:pPr marL="228600" marR="0">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rPr>
              <a:t>- споменаването на международна клиентела, състояща се от клиенти с местожителство в различни държави членки.</a:t>
            </a:r>
            <a:endParaRPr lang="bg-BG" sz="2800" dirty="0">
              <a:effectLst/>
              <a:latin typeface="Times New Roman" panose="02020603050405020304" pitchFamily="18" charset="0"/>
              <a:ea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A38D7E6F-6F9F-4203-B337-5E0396C88DD5}"/>
              </a:ext>
            </a:extLst>
          </p:cNvPr>
          <p:cNvSpPr>
            <a:spLocks noGrp="1"/>
          </p:cNvSpPr>
          <p:nvPr>
            <p:ph type="body" sz="half" idx="2"/>
          </p:nvPr>
        </p:nvSpPr>
        <p:spPr/>
        <p:txBody>
          <a:bodyPr/>
          <a:lstStyle/>
          <a:p>
            <a:endParaRPr lang="bg-BG" dirty="0"/>
          </a:p>
        </p:txBody>
      </p:sp>
    </p:spTree>
    <p:extLst>
      <p:ext uri="{BB962C8B-B14F-4D97-AF65-F5344CB8AC3E}">
        <p14:creationId xmlns:p14="http://schemas.microsoft.com/office/powerpoint/2010/main" val="375200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F279068-F33E-4679-BD71-2E120F253D98}"/>
              </a:ext>
            </a:extLst>
          </p:cNvPr>
          <p:cNvSpPr>
            <a:spLocks noGrp="1"/>
          </p:cNvSpPr>
          <p:nvPr>
            <p:ph type="title"/>
          </p:nvPr>
        </p:nvSpPr>
        <p:spPr/>
        <p:txBody>
          <a:bodyPr/>
          <a:lstStyle/>
          <a:p>
            <a:r>
              <a:rPr lang="ru-RU" sz="3600" b="1" u="sng" dirty="0" err="1">
                <a:effectLst/>
                <a:latin typeface="Calibri" panose="020F0502020204030204" pitchFamily="34" charset="0"/>
                <a:ea typeface="Calibri" panose="020F0502020204030204" pitchFamily="34" charset="0"/>
                <a:cs typeface="Calibri" panose="020F0502020204030204" pitchFamily="34" charset="0"/>
              </a:rPr>
              <a:t>Изключения</a:t>
            </a:r>
            <a:r>
              <a:rPr lang="ru-RU" sz="3600" b="1" u="sng" dirty="0">
                <a:effectLst/>
                <a:latin typeface="Calibri" panose="020F0502020204030204" pitchFamily="34" charset="0"/>
                <a:ea typeface="Calibri" panose="020F0502020204030204" pitchFamily="34" charset="0"/>
                <a:cs typeface="Calibri" panose="020F0502020204030204" pitchFamily="34" charset="0"/>
              </a:rPr>
              <a:t> от </a:t>
            </a:r>
            <a:r>
              <a:rPr lang="ru-RU" sz="3600" b="1" u="sng" dirty="0" err="1">
                <a:effectLst/>
                <a:latin typeface="Calibri" panose="020F0502020204030204" pitchFamily="34" charset="0"/>
                <a:ea typeface="Calibri" panose="020F0502020204030204" pitchFamily="34" charset="0"/>
                <a:cs typeface="Calibri" panose="020F0502020204030204" pitchFamily="34" charset="0"/>
              </a:rPr>
              <a:t>приложното</a:t>
            </a:r>
            <a:r>
              <a:rPr lang="ru-RU" sz="3600" b="1" u="sng" dirty="0">
                <a:effectLst/>
                <a:latin typeface="Calibri" panose="020F0502020204030204" pitchFamily="34" charset="0"/>
                <a:ea typeface="Calibri" panose="020F0502020204030204" pitchFamily="34" charset="0"/>
                <a:cs typeface="Calibri" panose="020F0502020204030204" pitchFamily="34" charset="0"/>
              </a:rPr>
              <a:t> поле на Регламента</a:t>
            </a:r>
            <a:endParaRPr lang="bg-BG" dirty="0"/>
          </a:p>
        </p:txBody>
      </p:sp>
      <p:sp>
        <p:nvSpPr>
          <p:cNvPr id="3" name="Контейнер за съдържание 2">
            <a:extLst>
              <a:ext uri="{FF2B5EF4-FFF2-40B4-BE49-F238E27FC236}">
                <a16:creationId xmlns:a16="http://schemas.microsoft.com/office/drawing/2014/main" id="{1209B67D-BFC6-401A-81FC-CE9D487B800B}"/>
              </a:ext>
            </a:extLst>
          </p:cNvPr>
          <p:cNvSpPr>
            <a:spLocks noGrp="1"/>
          </p:cNvSpPr>
          <p:nvPr>
            <p:ph idx="1"/>
          </p:nvPr>
        </p:nvSpPr>
        <p:spPr/>
        <p:txBody>
          <a:bodyPr/>
          <a:lstStyle/>
          <a:p>
            <a:pPr marL="0" marR="0" indent="180340" algn="just">
              <a:lnSpc>
                <a:spcPct val="107000"/>
              </a:lnSpc>
              <a:spcBef>
                <a:spcPts val="0"/>
              </a:spcBef>
              <a:spcAft>
                <a:spcPts val="0"/>
              </a:spcAft>
            </a:pPr>
            <a:r>
              <a:rPr lang="ru-RU" sz="2800" b="1" u="sng" dirty="0" err="1">
                <a:effectLst/>
                <a:latin typeface="Calibri" panose="020F0502020204030204" pitchFamily="34" charset="0"/>
                <a:ea typeface="Calibri" panose="020F0502020204030204" pitchFamily="34" charset="0"/>
                <a:cs typeface="Calibri" panose="020F0502020204030204" pitchFamily="34" charset="0"/>
              </a:rPr>
              <a:t>Регламентът</a:t>
            </a:r>
            <a:r>
              <a:rPr lang="ru-RU" sz="2800" b="1" u="sng" dirty="0">
                <a:effectLst/>
                <a:latin typeface="Calibri" panose="020F0502020204030204" pitchFamily="34" charset="0"/>
                <a:ea typeface="Calibri" panose="020F0502020204030204" pitchFamily="34" charset="0"/>
                <a:cs typeface="Calibri" panose="020F0502020204030204" pitchFamily="34" charset="0"/>
              </a:rPr>
              <a:t> </a:t>
            </a:r>
            <a:r>
              <a:rPr lang="bg-BG" sz="2800" b="1" u="sng" dirty="0">
                <a:effectLst/>
                <a:latin typeface="Calibri" panose="020F0502020204030204" pitchFamily="34" charset="0"/>
                <a:ea typeface="Calibri" panose="020F0502020204030204" pitchFamily="34" charset="0"/>
                <a:cs typeface="Calibri" panose="020F0502020204030204" pitchFamily="34" charset="0"/>
              </a:rPr>
              <a:t>не се прилага за</a:t>
            </a:r>
            <a:r>
              <a:rPr lang="ru-RU" sz="2800" b="1" u="sng" dirty="0">
                <a:effectLst/>
                <a:latin typeface="Calibri" panose="020F0502020204030204" pitchFamily="34" charset="0"/>
                <a:ea typeface="Calibri" panose="020F0502020204030204" pitchFamily="34" charset="0"/>
                <a:cs typeface="Calibri" panose="020F0502020204030204" pitchFamily="34" charset="0"/>
              </a:rPr>
              <a:t>:</a:t>
            </a:r>
            <a:endParaRPr lang="bg-BG" sz="2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dirty="0" err="1">
                <a:effectLst/>
                <a:latin typeface="Calibri" panose="020F0502020204030204" pitchFamily="34" charset="0"/>
                <a:ea typeface="Calibri" panose="020F0502020204030204" pitchFamily="34" charset="0"/>
                <a:cs typeface="Calibri" panose="020F0502020204030204" pitchFamily="34" charset="0"/>
              </a:rPr>
              <a:t>инструментите</a:t>
            </a:r>
            <a:r>
              <a:rPr lang="ru-RU" sz="2800" dirty="0">
                <a:effectLst/>
                <a:latin typeface="Calibri" panose="020F0502020204030204" pitchFamily="34" charset="0"/>
                <a:ea typeface="Calibri" panose="020F0502020204030204" pitchFamily="34" charset="0"/>
                <a:cs typeface="Calibri" panose="020F0502020204030204" pitchFamily="34" charset="0"/>
              </a:rPr>
              <a:t> за онлайн реклама или он-лайн </a:t>
            </a:r>
            <a:r>
              <a:rPr lang="ru-RU" sz="2800" dirty="0" err="1">
                <a:effectLst/>
                <a:latin typeface="Calibri" panose="020F0502020204030204" pitchFamily="34" charset="0"/>
                <a:ea typeface="Calibri" panose="020F0502020204030204" pitchFamily="34" charset="0"/>
                <a:cs typeface="Calibri" panose="020F0502020204030204" pitchFamily="34" charset="0"/>
              </a:rPr>
              <a:t>рекламни</a:t>
            </a: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dirty="0" err="1">
                <a:effectLst/>
                <a:latin typeface="Calibri" panose="020F0502020204030204" pitchFamily="34" charset="0"/>
                <a:ea typeface="Calibri" panose="020F0502020204030204" pitchFamily="34" charset="0"/>
                <a:cs typeface="Calibri" panose="020F0502020204030204" pitchFamily="34" charset="0"/>
              </a:rPr>
              <a:t>борси</a:t>
            </a:r>
            <a:r>
              <a:rPr lang="ru-RU" sz="2800" dirty="0">
                <a:effectLst/>
                <a:latin typeface="Calibri" panose="020F0502020204030204" pitchFamily="34" charset="0"/>
                <a:ea typeface="Calibri" panose="020F0502020204030204" pitchFamily="34" charset="0"/>
                <a:cs typeface="Calibri" panose="020F0502020204030204" pitchFamily="34" charset="0"/>
              </a:rPr>
              <a:t>, </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dirty="0" err="1">
                <a:effectLst/>
                <a:latin typeface="Calibri" panose="020F0502020204030204" pitchFamily="34" charset="0"/>
                <a:ea typeface="Calibri" panose="020F0502020204030204" pitchFamily="34" charset="0"/>
                <a:cs typeface="Calibri" panose="020F0502020204030204" pitchFamily="34" charset="0"/>
              </a:rPr>
              <a:t>платежните</a:t>
            </a:r>
            <a:r>
              <a:rPr lang="ru-RU" sz="2800" dirty="0">
                <a:effectLst/>
                <a:latin typeface="Calibri" panose="020F0502020204030204" pitchFamily="34" charset="0"/>
                <a:ea typeface="Calibri" panose="020F0502020204030204" pitchFamily="34" charset="0"/>
                <a:cs typeface="Calibri" panose="020F0502020204030204" pitchFamily="34" charset="0"/>
              </a:rPr>
              <a:t> он-лайн услуги</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r>
              <a:rPr lang="ru-RU" sz="2800" dirty="0">
                <a:effectLst/>
                <a:latin typeface="Calibri" panose="020F0502020204030204" pitchFamily="34" charset="0"/>
                <a:ea typeface="Calibri" panose="020F0502020204030204" pitchFamily="34" charset="0"/>
                <a:cs typeface="Calibri" panose="020F0502020204030204" pitchFamily="34" charset="0"/>
              </a:rPr>
              <a:t>-онлайн </a:t>
            </a:r>
            <a:r>
              <a:rPr lang="ru-RU" sz="2800" dirty="0" err="1">
                <a:effectLst/>
                <a:latin typeface="Calibri" panose="020F0502020204030204" pitchFamily="34" charset="0"/>
                <a:ea typeface="Calibri" panose="020F0502020204030204" pitchFamily="34" charset="0"/>
                <a:cs typeface="Calibri" panose="020F0502020204030204" pitchFamily="34" charset="0"/>
              </a:rPr>
              <a:t>търговците</a:t>
            </a:r>
            <a:r>
              <a:rPr lang="ru-RU" sz="2800" dirty="0">
                <a:effectLst/>
                <a:latin typeface="Calibri" panose="020F0502020204030204" pitchFamily="34" charset="0"/>
                <a:ea typeface="Calibri" panose="020F0502020204030204" pitchFamily="34" charset="0"/>
                <a:cs typeface="Calibri" panose="020F0502020204030204" pitchFamily="34" charset="0"/>
              </a:rPr>
              <a:t> на </a:t>
            </a:r>
            <a:r>
              <a:rPr lang="ru-RU" sz="2800" dirty="0" err="1">
                <a:effectLst/>
                <a:latin typeface="Calibri" panose="020F0502020204030204" pitchFamily="34" charset="0"/>
                <a:ea typeface="Calibri" panose="020F0502020204030204" pitchFamily="34" charset="0"/>
                <a:cs typeface="Calibri" panose="020F0502020204030204" pitchFamily="34" charset="0"/>
              </a:rPr>
              <a:t>дребно</a:t>
            </a: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dirty="0" err="1">
                <a:effectLst/>
                <a:latin typeface="Calibri" panose="020F0502020204030204" pitchFamily="34" charset="0"/>
                <a:ea typeface="Calibri" panose="020F0502020204030204" pitchFamily="34" charset="0"/>
                <a:cs typeface="Calibri" panose="020F0502020204030204" pitchFamily="34" charset="0"/>
              </a:rPr>
              <a:t>доколкото</a:t>
            </a: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dirty="0" err="1">
                <a:effectLst/>
                <a:latin typeface="Calibri" panose="020F0502020204030204" pitchFamily="34" charset="0"/>
                <a:ea typeface="Calibri" panose="020F0502020204030204" pitchFamily="34" charset="0"/>
                <a:cs typeface="Calibri" panose="020F0502020204030204" pitchFamily="34" charset="0"/>
              </a:rPr>
              <a:t>пряко</a:t>
            </a: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dirty="0" err="1">
                <a:effectLst/>
                <a:latin typeface="Calibri" panose="020F0502020204030204" pitchFamily="34" charset="0"/>
                <a:ea typeface="Calibri" panose="020F0502020204030204" pitchFamily="34" charset="0"/>
                <a:cs typeface="Calibri" panose="020F0502020204030204" pitchFamily="34" charset="0"/>
              </a:rPr>
              <a:t>продават</a:t>
            </a: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b="1" dirty="0">
                <a:effectLst/>
                <a:latin typeface="Calibri" panose="020F0502020204030204" pitchFamily="34" charset="0"/>
                <a:ea typeface="Calibri" panose="020F0502020204030204" pitchFamily="34" charset="0"/>
                <a:cs typeface="Calibri" panose="020F0502020204030204" pitchFamily="34" charset="0"/>
              </a:rPr>
              <a:t>само </a:t>
            </a:r>
            <a:r>
              <a:rPr lang="ru-RU" sz="2800" b="1" dirty="0" err="1">
                <a:effectLst/>
                <a:latin typeface="Calibri" panose="020F0502020204030204" pitchFamily="34" charset="0"/>
                <a:ea typeface="Calibri" panose="020F0502020204030204" pitchFamily="34" charset="0"/>
                <a:cs typeface="Calibri" panose="020F0502020204030204" pitchFamily="34" charset="0"/>
              </a:rPr>
              <a:t>собствените</a:t>
            </a:r>
            <a:r>
              <a:rPr lang="ru-RU" sz="2800" b="1" dirty="0">
                <a:effectLst/>
                <a:latin typeface="Calibri" panose="020F0502020204030204" pitchFamily="34" charset="0"/>
                <a:ea typeface="Calibri" panose="020F0502020204030204" pitchFamily="34" charset="0"/>
                <a:cs typeface="Calibri" panose="020F0502020204030204" pitchFamily="34" charset="0"/>
              </a:rPr>
              <a:t> си </a:t>
            </a:r>
            <a:r>
              <a:rPr lang="ru-RU" sz="2800" b="1" dirty="0" err="1">
                <a:effectLst/>
                <a:latin typeface="Calibri" panose="020F0502020204030204" pitchFamily="34" charset="0"/>
                <a:ea typeface="Calibri" panose="020F0502020204030204" pitchFamily="34" charset="0"/>
                <a:cs typeface="Calibri" panose="020F0502020204030204" pitchFamily="34" charset="0"/>
              </a:rPr>
              <a:t>продукти</a:t>
            </a:r>
            <a:r>
              <a:rPr lang="ru-RU" sz="2800" b="1" dirty="0">
                <a:effectLst/>
                <a:latin typeface="Calibri" panose="020F0502020204030204" pitchFamily="34" charset="0"/>
                <a:ea typeface="Calibri" panose="020F0502020204030204" pitchFamily="34" charset="0"/>
                <a:cs typeface="Calibri" panose="020F0502020204030204" pitchFamily="34" charset="0"/>
              </a:rPr>
              <a:t>,</a:t>
            </a:r>
            <a:r>
              <a:rPr lang="ru-RU" sz="2800" dirty="0">
                <a:effectLst/>
                <a:latin typeface="Calibri" panose="020F0502020204030204" pitchFamily="34" charset="0"/>
                <a:ea typeface="Calibri" panose="020F0502020204030204" pitchFamily="34" charset="0"/>
                <a:cs typeface="Calibri" panose="020F0502020204030204" pitchFamily="34" charset="0"/>
              </a:rPr>
              <a:t> без да </a:t>
            </a:r>
            <a:r>
              <a:rPr lang="ru-RU" sz="2800" dirty="0" err="1">
                <a:effectLst/>
                <a:latin typeface="Calibri" panose="020F0502020204030204" pitchFamily="34" charset="0"/>
                <a:ea typeface="Calibri" panose="020F0502020204030204" pitchFamily="34" charset="0"/>
                <a:cs typeface="Calibri" panose="020F0502020204030204" pitchFamily="34" charset="0"/>
              </a:rPr>
              <a:t>разчитат</a:t>
            </a:r>
            <a:r>
              <a:rPr lang="ru-RU" sz="2800" dirty="0">
                <a:effectLst/>
                <a:latin typeface="Calibri" panose="020F0502020204030204" pitchFamily="34" charset="0"/>
                <a:ea typeface="Calibri" panose="020F0502020204030204" pitchFamily="34" charset="0"/>
                <a:cs typeface="Calibri" panose="020F0502020204030204" pitchFamily="34" charset="0"/>
              </a:rPr>
              <a:t> на </a:t>
            </a:r>
            <a:r>
              <a:rPr lang="ru-RU" sz="2800" dirty="0" err="1">
                <a:effectLst/>
                <a:latin typeface="Calibri" panose="020F0502020204030204" pitchFamily="34" charset="0"/>
                <a:ea typeface="Calibri" panose="020F0502020204030204" pitchFamily="34" charset="0"/>
                <a:cs typeface="Calibri" panose="020F0502020204030204" pitchFamily="34" charset="0"/>
              </a:rPr>
              <a:t>други</a:t>
            </a: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dirty="0" err="1">
                <a:effectLst/>
                <a:latin typeface="Calibri" panose="020F0502020204030204" pitchFamily="34" charset="0"/>
                <a:ea typeface="Calibri" panose="020F0502020204030204" pitchFamily="34" charset="0"/>
                <a:cs typeface="Calibri" panose="020F0502020204030204" pitchFamily="34" charset="0"/>
              </a:rPr>
              <a:t>продавачи</a:t>
            </a:r>
            <a:r>
              <a:rPr lang="ru-RU" dirty="0">
                <a:latin typeface="Calibri" panose="020F0502020204030204" pitchFamily="34" charset="0"/>
                <a:ea typeface="Calibri" panose="020F0502020204030204" pitchFamily="34" charset="0"/>
                <a:cs typeface="Calibri" panose="020F0502020204030204" pitchFamily="34" charset="0"/>
              </a:rPr>
              <a:t>, т.е.</a:t>
            </a:r>
            <a:r>
              <a:rPr lang="ru-RU" sz="2800" dirty="0">
                <a:effectLst/>
                <a:latin typeface="Calibri" panose="020F0502020204030204" pitchFamily="34" charset="0"/>
                <a:ea typeface="Calibri" panose="020F0502020204030204" pitchFamily="34" charset="0"/>
                <a:cs typeface="Calibri" panose="020F0502020204030204" pitchFamily="34" charset="0"/>
              </a:rPr>
              <a:t> не </a:t>
            </a:r>
            <a:r>
              <a:rPr lang="ru-RU" sz="2800" dirty="0" err="1">
                <a:effectLst/>
                <a:latin typeface="Calibri" panose="020F0502020204030204" pitchFamily="34" charset="0"/>
                <a:ea typeface="Calibri" panose="020F0502020204030204" pitchFamily="34" charset="0"/>
                <a:cs typeface="Calibri" panose="020F0502020204030204" pitchFamily="34" charset="0"/>
              </a:rPr>
              <a:t>участват</a:t>
            </a:r>
            <a:r>
              <a:rPr lang="ru-RU" sz="2800" dirty="0">
                <a:effectLst/>
                <a:latin typeface="Calibri" panose="020F0502020204030204" pitchFamily="34" charset="0"/>
                <a:ea typeface="Calibri" panose="020F0502020204030204" pitchFamily="34" charset="0"/>
                <a:cs typeface="Calibri" panose="020F0502020204030204" pitchFamily="34" charset="0"/>
              </a:rPr>
              <a:t> в </a:t>
            </a:r>
            <a:r>
              <a:rPr lang="ru-RU" sz="2800" dirty="0" err="1">
                <a:effectLst/>
                <a:latin typeface="Calibri" panose="020F0502020204030204" pitchFamily="34" charset="0"/>
                <a:ea typeface="Calibri" panose="020F0502020204030204" pitchFamily="34" charset="0"/>
                <a:cs typeface="Calibri" panose="020F0502020204030204" pitchFamily="34" charset="0"/>
              </a:rPr>
              <a:t>улесняването</a:t>
            </a:r>
            <a:r>
              <a:rPr lang="ru-RU" sz="2800" dirty="0">
                <a:effectLst/>
                <a:latin typeface="Calibri" panose="020F0502020204030204" pitchFamily="34" charset="0"/>
                <a:ea typeface="Calibri" panose="020F0502020204030204" pitchFamily="34" charset="0"/>
                <a:cs typeface="Calibri" panose="020F0502020204030204" pitchFamily="34" charset="0"/>
              </a:rPr>
              <a:t> на </a:t>
            </a:r>
            <a:r>
              <a:rPr lang="ru-RU" sz="2800" dirty="0" err="1">
                <a:effectLst/>
                <a:latin typeface="Calibri" panose="020F0502020204030204" pitchFamily="34" charset="0"/>
                <a:ea typeface="Calibri" panose="020F0502020204030204" pitchFamily="34" charset="0"/>
                <a:cs typeface="Calibri" panose="020F0502020204030204" pitchFamily="34" charset="0"/>
              </a:rPr>
              <a:t>директни</a:t>
            </a:r>
            <a:r>
              <a:rPr lang="ru-RU" sz="2800" dirty="0">
                <a:effectLst/>
                <a:latin typeface="Calibri" panose="020F0502020204030204" pitchFamily="34" charset="0"/>
                <a:ea typeface="Calibri" panose="020F0502020204030204" pitchFamily="34" charset="0"/>
                <a:cs typeface="Calibri" panose="020F0502020204030204" pitchFamily="34" charset="0"/>
              </a:rPr>
              <a:t> сделки между </a:t>
            </a:r>
            <a:r>
              <a:rPr lang="ru-RU" sz="2800" dirty="0" err="1">
                <a:effectLst/>
                <a:latin typeface="Calibri" panose="020F0502020204030204" pitchFamily="34" charset="0"/>
                <a:ea typeface="Calibri" panose="020F0502020204030204" pitchFamily="34" charset="0"/>
                <a:cs typeface="Calibri" panose="020F0502020204030204" pitchFamily="34" charset="0"/>
              </a:rPr>
              <a:t>тези</a:t>
            </a:r>
            <a:r>
              <a:rPr lang="ru-RU" sz="2800" dirty="0">
                <a:effectLst/>
                <a:latin typeface="Calibri" panose="020F0502020204030204" pitchFamily="34" charset="0"/>
                <a:ea typeface="Calibri" panose="020F0502020204030204" pitchFamily="34" charset="0"/>
                <a:cs typeface="Calibri" panose="020F0502020204030204" pitchFamily="34" charset="0"/>
              </a:rPr>
              <a:t> </a:t>
            </a:r>
            <a:r>
              <a:rPr lang="ru-RU" sz="2800" dirty="0" err="1">
                <a:effectLst/>
                <a:latin typeface="Calibri" panose="020F0502020204030204" pitchFamily="34" charset="0"/>
                <a:ea typeface="Calibri" panose="020F0502020204030204" pitchFamily="34" charset="0"/>
                <a:cs typeface="Calibri" panose="020F0502020204030204" pitchFamily="34" charset="0"/>
              </a:rPr>
              <a:t>продавачи</a:t>
            </a:r>
            <a:r>
              <a:rPr lang="ru-RU" sz="2800" dirty="0">
                <a:effectLst/>
                <a:latin typeface="Calibri" panose="020F0502020204030204" pitchFamily="34" charset="0"/>
                <a:ea typeface="Calibri" panose="020F0502020204030204" pitchFamily="34" charset="0"/>
                <a:cs typeface="Calibri" panose="020F0502020204030204" pitchFamily="34" charset="0"/>
              </a:rPr>
              <a:t> и потребители.</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A425D639-3F93-4CE1-8D79-0F69B8F7CF4F}"/>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35628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EB45CEF-D146-49D4-A083-D2286BC42E51}"/>
              </a:ext>
            </a:extLst>
          </p:cNvPr>
          <p:cNvSpPr>
            <a:spLocks noGrp="1"/>
          </p:cNvSpPr>
          <p:nvPr>
            <p:ph type="title"/>
          </p:nvPr>
        </p:nvSpPr>
        <p:spPr/>
        <p:txBody>
          <a:bodyPr/>
          <a:lstStyle/>
          <a:p>
            <a:r>
              <a:rPr lang="ru-RU" sz="3600" b="1" u="sng" dirty="0">
                <a:effectLst/>
                <a:latin typeface="Calibri" panose="020F0502020204030204" pitchFamily="34" charset="0"/>
                <a:ea typeface="Calibri" panose="020F0502020204030204" pitchFamily="34" charset="0"/>
                <a:cs typeface="Calibri" panose="020F0502020204030204" pitchFamily="34" charset="0"/>
              </a:rPr>
              <a:t>Общи условия </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b="1" u="sng" dirty="0">
                <a:effectLst/>
                <a:latin typeface="Calibri" panose="020F0502020204030204" pitchFamily="34" charset="0"/>
                <a:ea typeface="Calibri" panose="020F0502020204030204" pitchFamily="34" charset="0"/>
                <a:cs typeface="Times New Roman" panose="02020603050405020304" pitchFamily="18" charset="0"/>
              </a:rPr>
            </a:b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на он-</a:t>
            </a:r>
            <a:r>
              <a:rPr lang="bg-BG" sz="3600" b="1" u="sng" dirty="0" err="1">
                <a:effectLst/>
                <a:latin typeface="Calibri" panose="020F0502020204030204" pitchFamily="34" charset="0"/>
                <a:ea typeface="Calibri" panose="020F0502020204030204" pitchFamily="34" charset="0"/>
                <a:cs typeface="Times New Roman" panose="02020603050405020304" pitchFamily="18" charset="0"/>
              </a:rPr>
              <a:t>лайн</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платформите -1</a:t>
            </a:r>
            <a:endParaRPr lang="bg-BG" b="1" u="sng" dirty="0"/>
          </a:p>
        </p:txBody>
      </p:sp>
      <p:sp>
        <p:nvSpPr>
          <p:cNvPr id="3" name="Контейнер за съдържание 2">
            <a:extLst>
              <a:ext uri="{FF2B5EF4-FFF2-40B4-BE49-F238E27FC236}">
                <a16:creationId xmlns:a16="http://schemas.microsoft.com/office/drawing/2014/main" id="{08F8F70F-F8B1-4EA3-8D63-3F7422813A26}"/>
              </a:ext>
            </a:extLst>
          </p:cNvPr>
          <p:cNvSpPr>
            <a:spLocks noGrp="1"/>
          </p:cNvSpPr>
          <p:nvPr>
            <p:ph idx="1"/>
          </p:nvPr>
        </p:nvSpPr>
        <p:spPr/>
        <p:txBody>
          <a:bodyPr/>
          <a:lstStyle/>
          <a:p>
            <a:r>
              <a:rPr lang="bg-BG" sz="2800" dirty="0">
                <a:effectLst/>
                <a:latin typeface="Calibri" panose="020F0502020204030204" pitchFamily="34" charset="0"/>
                <a:ea typeface="Calibri" panose="020F0502020204030204" pitchFamily="34" charset="0"/>
                <a:cs typeface="Calibri" panose="020F0502020204030204" pitchFamily="34" charset="0"/>
              </a:rPr>
              <a:t>Общите условия са</a:t>
            </a:r>
            <a:r>
              <a:rPr lang="bg-B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всички условия и клаузи или спецификации, които уреждат договорните отношения между доставчика на посредническите онлайн услуги и бизнес ползвателите на тези услуги и които се определят едностранно от доставчика на посреднически онлайн услуги.</a:t>
            </a:r>
          </a:p>
          <a:p>
            <a:r>
              <a:rPr lang="bg-BG" sz="2800" dirty="0">
                <a:effectLst/>
                <a:latin typeface="Calibri" panose="020F0502020204030204" pitchFamily="34" charset="0"/>
                <a:ea typeface="Calibri" panose="020F0502020204030204" pitchFamily="34" charset="0"/>
                <a:cs typeface="Calibri" panose="020F0502020204030204" pitchFamily="34" charset="0"/>
              </a:rPr>
              <a:t>Ако отделни клаузи от общите условия не отговарят на изискванията на Регламента те ще бъдат нищожни. </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7898F284-65A4-46DA-978B-5669C71C7E55}"/>
              </a:ext>
            </a:extLst>
          </p:cNvPr>
          <p:cNvSpPr>
            <a:spLocks noGrp="1"/>
          </p:cNvSpPr>
          <p:nvPr>
            <p:ph type="body" sz="half" idx="2"/>
          </p:nvPr>
        </p:nvSpPr>
        <p:spPr/>
        <p:txBody>
          <a:bodyPr>
            <a:normAutofit/>
          </a:bodyPr>
          <a:lstStyle/>
          <a:p>
            <a:r>
              <a:rPr lang="bg-BG" sz="2400" dirty="0">
                <a:solidFill>
                  <a:srgbClr val="002060"/>
                </a:solidFill>
              </a:rPr>
              <a:t>РЕГЛАМЕНТ №2019/1150</a:t>
            </a:r>
          </a:p>
        </p:txBody>
      </p:sp>
    </p:spTree>
    <p:extLst>
      <p:ext uri="{BB962C8B-B14F-4D97-AF65-F5344CB8AC3E}">
        <p14:creationId xmlns:p14="http://schemas.microsoft.com/office/powerpoint/2010/main" val="386513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583A61E-57BD-4BE7-967C-549B421700FC}"/>
              </a:ext>
            </a:extLst>
          </p:cNvPr>
          <p:cNvSpPr>
            <a:spLocks noGrp="1"/>
          </p:cNvSpPr>
          <p:nvPr>
            <p:ph type="title"/>
          </p:nvPr>
        </p:nvSpPr>
        <p:spPr/>
        <p:txBody>
          <a:bodyPr/>
          <a:lstStyle/>
          <a:p>
            <a:r>
              <a:rPr lang="ru-RU" sz="3600" b="1" u="sng" dirty="0">
                <a:effectLst/>
                <a:latin typeface="Calibri" panose="020F0502020204030204" pitchFamily="34" charset="0"/>
                <a:ea typeface="Calibri" panose="020F0502020204030204" pitchFamily="34" charset="0"/>
                <a:cs typeface="Calibri" panose="020F0502020204030204" pitchFamily="34" charset="0"/>
              </a:rPr>
              <a:t>Общи условия </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b="1" u="sng" dirty="0">
                <a:effectLst/>
                <a:latin typeface="Calibri" panose="020F0502020204030204" pitchFamily="34" charset="0"/>
                <a:ea typeface="Calibri" panose="020F0502020204030204" pitchFamily="34" charset="0"/>
                <a:cs typeface="Times New Roman" panose="02020603050405020304" pitchFamily="18" charset="0"/>
              </a:rPr>
            </a:b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на он-</a:t>
            </a:r>
            <a:r>
              <a:rPr lang="bg-BG" sz="3600" b="1" u="sng" dirty="0" err="1">
                <a:effectLst/>
                <a:latin typeface="Calibri" panose="020F0502020204030204" pitchFamily="34" charset="0"/>
                <a:ea typeface="Calibri" panose="020F0502020204030204" pitchFamily="34" charset="0"/>
                <a:cs typeface="Times New Roman" panose="02020603050405020304" pitchFamily="18" charset="0"/>
              </a:rPr>
              <a:t>лайн</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платформите -2</a:t>
            </a:r>
            <a:r>
              <a:rPr lang="bg-BG" sz="3600" dirty="0">
                <a:effectLst/>
                <a:latin typeface="Calibri" panose="020F0502020204030204" pitchFamily="34" charset="0"/>
                <a:ea typeface="Calibri" panose="020F0502020204030204" pitchFamily="34" charset="0"/>
                <a:cs typeface="Times New Roman" panose="02020603050405020304" pitchFamily="18" charset="0"/>
              </a:rPr>
              <a:t/>
            </a:r>
            <a:br>
              <a:rPr lang="bg-BG" sz="3600"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7C336A04-31A0-4603-BBE6-B2532870688C}"/>
              </a:ext>
            </a:extLst>
          </p:cNvPr>
          <p:cNvSpPr>
            <a:spLocks noGrp="1"/>
          </p:cNvSpPr>
          <p:nvPr>
            <p:ph idx="1"/>
          </p:nvPr>
        </p:nvSpPr>
        <p:spPr/>
        <p:txBody>
          <a:bodyPr>
            <a:normAutofit fontScale="92500" lnSpcReduction="10000"/>
          </a:bodyPr>
          <a:lstStyle/>
          <a:p>
            <a:r>
              <a:rPr lang="bg-BG" b="1" u="sng" dirty="0">
                <a:latin typeface="Calibri" panose="020F0502020204030204" pitchFamily="34" charset="0"/>
                <a:ea typeface="Calibri" panose="020F0502020204030204" pitchFamily="34" charset="0"/>
                <a:cs typeface="Calibri" panose="020F0502020204030204" pitchFamily="34" charset="0"/>
              </a:rPr>
              <a:t>Задължително съдържание на общите условия</a:t>
            </a:r>
          </a:p>
          <a:p>
            <a:pPr marL="0" marR="0" algn="just">
              <a:lnSpc>
                <a:spcPct val="107000"/>
              </a:lnSpc>
              <a:spcBef>
                <a:spcPts val="0"/>
              </a:spcBef>
              <a:spcAft>
                <a:spcPts val="0"/>
              </a:spcAft>
            </a:pPr>
            <a:r>
              <a:rPr lang="bg-BG" sz="2800" dirty="0">
                <a:effectLst/>
                <a:latin typeface="Calibri" panose="020F0502020204030204" pitchFamily="34" charset="0"/>
                <a:ea typeface="Calibri" panose="020F0502020204030204" pitchFamily="34" charset="0"/>
                <a:cs typeface="Calibri" panose="020F0502020204030204" pitchFamily="34" charset="0"/>
              </a:rPr>
              <a:t>-основанията за </a:t>
            </a:r>
            <a:r>
              <a:rPr lang="bg-BG" sz="2800" b="1" dirty="0">
                <a:effectLst/>
                <a:latin typeface="Calibri" panose="020F0502020204030204" pitchFamily="34" charset="0"/>
                <a:ea typeface="Calibri" panose="020F0502020204030204" pitchFamily="34" charset="0"/>
                <a:cs typeface="Calibri" panose="020F0502020204030204" pitchFamily="34" charset="0"/>
              </a:rPr>
              <a:t>спиране, прекратяване или налагане на друг вид ограничение </a:t>
            </a:r>
            <a:r>
              <a:rPr lang="bg-BG" sz="2800" dirty="0">
                <a:effectLst/>
                <a:latin typeface="Calibri" panose="020F0502020204030204" pitchFamily="34" charset="0"/>
                <a:ea typeface="Calibri" panose="020F0502020204030204" pitchFamily="34" charset="0"/>
                <a:cs typeface="Calibri" panose="020F0502020204030204" pitchFamily="34" charset="0"/>
              </a:rPr>
              <a:t>на предоставяните посреднически услуги, </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bg-BG" sz="2800" dirty="0">
                <a:effectLst/>
                <a:latin typeface="Calibri" panose="020F0502020204030204" pitchFamily="34" charset="0"/>
                <a:ea typeface="Calibri" panose="020F0502020204030204" pitchFamily="34" charset="0"/>
                <a:cs typeface="Calibri" panose="020F0502020204030204" pitchFamily="34" charset="0"/>
              </a:rPr>
              <a:t>-информация относно всякакви </a:t>
            </a:r>
            <a:r>
              <a:rPr lang="bg-BG" sz="2800" b="1" dirty="0">
                <a:effectLst/>
                <a:latin typeface="Calibri" panose="020F0502020204030204" pitchFamily="34" charset="0"/>
                <a:ea typeface="Calibri" panose="020F0502020204030204" pitchFamily="34" charset="0"/>
                <a:cs typeface="Calibri" panose="020F0502020204030204" pitchFamily="34" charset="0"/>
              </a:rPr>
              <a:t>допълнителни канали за дистрибуция </a:t>
            </a:r>
            <a:r>
              <a:rPr lang="bg-BG" sz="2800" dirty="0">
                <a:effectLst/>
                <a:latin typeface="Calibri" panose="020F0502020204030204" pitchFamily="34" charset="0"/>
                <a:ea typeface="Calibri" panose="020F0502020204030204" pitchFamily="34" charset="0"/>
                <a:cs typeface="Calibri" panose="020F0502020204030204" pitchFamily="34" charset="0"/>
              </a:rPr>
              <a:t>и потенциални свързани програми, чрез които платформите биха могли да предлагат на пазара стоки и услуги, предлагани от бизнес ползвателите;</a:t>
            </a:r>
          </a:p>
          <a:p>
            <a:pPr marL="0" marR="0" algn="just">
              <a:lnSpc>
                <a:spcPct val="107000"/>
              </a:lnSpc>
              <a:spcBef>
                <a:spcPts val="0"/>
              </a:spcBef>
              <a:spcAft>
                <a:spcPts val="0"/>
              </a:spcAft>
            </a:pPr>
            <a:r>
              <a:rPr lang="bg-BG" sz="2800" dirty="0">
                <a:latin typeface="Calibri" panose="020F0502020204030204" pitchFamily="34" charset="0"/>
                <a:ea typeface="Calibri" panose="020F0502020204030204" pitchFamily="34" charset="0"/>
                <a:cs typeface="Calibri" panose="020F0502020204030204" pitchFamily="34" charset="0"/>
              </a:rPr>
              <a:t>-</a:t>
            </a:r>
            <a:r>
              <a:rPr lang="bg-BG" sz="2800" dirty="0">
                <a:solidFill>
                  <a:srgbClr val="000000"/>
                </a:solidFill>
                <a:effectLst/>
                <a:latin typeface="Calibri" panose="020F0502020204030204" pitchFamily="34" charset="0"/>
                <a:ea typeface="Times New Roman" panose="02020603050405020304" pitchFamily="18" charset="0"/>
              </a:rPr>
              <a:t>информация относно </a:t>
            </a:r>
            <a:r>
              <a:rPr lang="bg-BG" sz="2800" b="1" dirty="0">
                <a:solidFill>
                  <a:srgbClr val="000000"/>
                </a:solidFill>
                <a:effectLst/>
                <a:latin typeface="Calibri" panose="020F0502020204030204" pitchFamily="34" charset="0"/>
                <a:ea typeface="Times New Roman" panose="02020603050405020304" pitchFamily="18" charset="0"/>
              </a:rPr>
              <a:t>достъпа до вътрешната си система за разглеждане на жалби;</a:t>
            </a:r>
          </a:p>
          <a:p>
            <a:endParaRPr lang="bg-BG" dirty="0"/>
          </a:p>
        </p:txBody>
      </p:sp>
      <p:sp>
        <p:nvSpPr>
          <p:cNvPr id="4" name="Текстов контейнер 3">
            <a:extLst>
              <a:ext uri="{FF2B5EF4-FFF2-40B4-BE49-F238E27FC236}">
                <a16:creationId xmlns:a16="http://schemas.microsoft.com/office/drawing/2014/main" id="{2FD71B81-D320-4814-B73E-FF3B5DF029C7}"/>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30525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9F35762-9A6F-4646-90E7-D56A2504DA84}"/>
              </a:ext>
            </a:extLst>
          </p:cNvPr>
          <p:cNvSpPr>
            <a:spLocks noGrp="1"/>
          </p:cNvSpPr>
          <p:nvPr>
            <p:ph type="title"/>
          </p:nvPr>
        </p:nvSpPr>
        <p:spPr/>
        <p:txBody>
          <a:bodyPr/>
          <a:lstStyle/>
          <a:p>
            <a:r>
              <a:rPr lang="ru-RU" sz="3600" b="1" u="sng" dirty="0">
                <a:effectLst/>
                <a:latin typeface="Calibri" panose="020F0502020204030204" pitchFamily="34" charset="0"/>
                <a:ea typeface="Calibri" panose="020F0502020204030204" pitchFamily="34" charset="0"/>
                <a:cs typeface="Calibri" panose="020F0502020204030204" pitchFamily="34" charset="0"/>
              </a:rPr>
              <a:t>Общи условия </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b="1" u="sng" dirty="0">
                <a:effectLst/>
                <a:latin typeface="Calibri" panose="020F0502020204030204" pitchFamily="34" charset="0"/>
                <a:ea typeface="Calibri" panose="020F0502020204030204" pitchFamily="34" charset="0"/>
                <a:cs typeface="Times New Roman" panose="02020603050405020304" pitchFamily="18" charset="0"/>
              </a:rPr>
            </a:b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на он-</a:t>
            </a:r>
            <a:r>
              <a:rPr lang="bg-BG" sz="3600" b="1" u="sng" dirty="0" err="1">
                <a:effectLst/>
                <a:latin typeface="Calibri" panose="020F0502020204030204" pitchFamily="34" charset="0"/>
                <a:ea typeface="Calibri" panose="020F0502020204030204" pitchFamily="34" charset="0"/>
                <a:cs typeface="Times New Roman" panose="02020603050405020304" pitchFamily="18" charset="0"/>
              </a:rPr>
              <a:t>лайн</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платформите -3</a:t>
            </a:r>
            <a:r>
              <a:rPr lang="bg-BG" sz="3600" dirty="0">
                <a:effectLst/>
                <a:latin typeface="Calibri" panose="020F0502020204030204" pitchFamily="34" charset="0"/>
                <a:ea typeface="Calibri" panose="020F0502020204030204" pitchFamily="34" charset="0"/>
                <a:cs typeface="Times New Roman" panose="02020603050405020304" pitchFamily="18" charset="0"/>
              </a:rPr>
              <a:t/>
            </a:r>
            <a:br>
              <a:rPr lang="bg-BG" sz="3600"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450B29AD-8A22-494D-8CCE-0CB83B1D110C}"/>
              </a:ext>
            </a:extLst>
          </p:cNvPr>
          <p:cNvSpPr>
            <a:spLocks noGrp="1"/>
          </p:cNvSpPr>
          <p:nvPr>
            <p:ph idx="1"/>
          </p:nvPr>
        </p:nvSpPr>
        <p:spPr/>
        <p:txBody>
          <a:bodyPr>
            <a:normAutofit fontScale="92500" lnSpcReduction="20000"/>
          </a:bodyPr>
          <a:lstStyle/>
          <a:p>
            <a:r>
              <a:rPr lang="bg-BG" b="1" u="sng" dirty="0">
                <a:latin typeface="Calibri" panose="020F0502020204030204" pitchFamily="34" charset="0"/>
                <a:ea typeface="Calibri" panose="020F0502020204030204" pitchFamily="34" charset="0"/>
                <a:cs typeface="Calibri" panose="020F0502020204030204" pitchFamily="34" charset="0"/>
              </a:rPr>
              <a:t>Задължително съдържание на общите условия</a:t>
            </a:r>
          </a:p>
          <a:p>
            <a:pPr marL="0" marR="0" algn="just">
              <a:lnSpc>
                <a:spcPct val="107000"/>
              </a:lnSpc>
              <a:spcBef>
                <a:spcPts val="0"/>
              </a:spcBef>
              <a:spcAft>
                <a:spcPts val="0"/>
              </a:spcAft>
            </a:pPr>
            <a:r>
              <a:rPr lang="bg-BG" sz="2800" dirty="0">
                <a:solidFill>
                  <a:srgbClr val="000000"/>
                </a:solidFill>
                <a:latin typeface="Calibri" panose="020F0502020204030204" pitchFamily="34" charset="0"/>
                <a:ea typeface="Times New Roman" panose="02020603050405020304" pitchFamily="18" charset="0"/>
              </a:rPr>
              <a:t>-</a:t>
            </a:r>
            <a:r>
              <a:rPr lang="bg-BG" sz="2800" dirty="0">
                <a:solidFill>
                  <a:srgbClr val="000000"/>
                </a:solidFill>
                <a:effectLst/>
                <a:latin typeface="Calibri" panose="020F0502020204030204" pitchFamily="34" charset="0"/>
                <a:ea typeface="Times New Roman" panose="02020603050405020304" pitchFamily="18" charset="0"/>
              </a:rPr>
              <a:t>условията, при които бизнес ползвателите </a:t>
            </a:r>
            <a:r>
              <a:rPr lang="bg-BG" sz="2800" b="1" dirty="0">
                <a:solidFill>
                  <a:srgbClr val="000000"/>
                </a:solidFill>
                <a:effectLst/>
                <a:latin typeface="Calibri" panose="020F0502020204030204" pitchFamily="34" charset="0"/>
                <a:ea typeface="Times New Roman" panose="02020603050405020304" pitchFamily="18" charset="0"/>
              </a:rPr>
              <a:t>могат да прекратят договорното отношение</a:t>
            </a:r>
            <a:r>
              <a:rPr lang="bg-BG" sz="2800" dirty="0">
                <a:solidFill>
                  <a:srgbClr val="000000"/>
                </a:solidFill>
                <a:effectLst/>
                <a:latin typeface="Calibri" panose="020F0502020204030204" pitchFamily="34" charset="0"/>
                <a:ea typeface="Times New Roman" panose="02020603050405020304" pitchFamily="18" charset="0"/>
              </a:rPr>
              <a:t> с доставчика на посреднически онлайн услуги</a:t>
            </a:r>
            <a:r>
              <a:rPr lang="bg-BG" sz="2800" b="1" dirty="0">
                <a:solidFill>
                  <a:srgbClr val="000000"/>
                </a:solidFill>
                <a:latin typeface="Calibri" panose="020F0502020204030204" pitchFamily="34" charset="0"/>
                <a:ea typeface="Times New Roman" panose="02020603050405020304" pitchFamily="18" charset="0"/>
              </a:rPr>
              <a:t>;</a:t>
            </a:r>
          </a:p>
          <a:p>
            <a:pPr marL="0" marR="0" algn="just">
              <a:lnSpc>
                <a:spcPct val="107000"/>
              </a:lnSpc>
              <a:spcBef>
                <a:spcPts val="0"/>
              </a:spcBef>
              <a:spcAft>
                <a:spcPts val="0"/>
              </a:spcAft>
            </a:pPr>
            <a:r>
              <a:rPr lang="bg-BG" sz="2800" b="1" dirty="0">
                <a:solidFill>
                  <a:srgbClr val="000000"/>
                </a:solidFill>
                <a:effectLst/>
                <a:latin typeface="Calibri" panose="020F0502020204030204" pitchFamily="34" charset="0"/>
                <a:ea typeface="Times New Roman" panose="02020603050405020304" pitchFamily="18" charset="0"/>
              </a:rPr>
              <a:t>-</a:t>
            </a:r>
            <a:r>
              <a:rPr lang="bg-BG" sz="2800" dirty="0">
                <a:solidFill>
                  <a:srgbClr val="000000"/>
                </a:solidFill>
                <a:effectLst/>
                <a:latin typeface="Calibri" panose="020F0502020204030204" pitchFamily="34" charset="0"/>
                <a:ea typeface="Times New Roman" panose="02020603050405020304" pitchFamily="18" charset="0"/>
              </a:rPr>
              <a:t>описание на </a:t>
            </a:r>
            <a:r>
              <a:rPr lang="bg-BG" sz="2800" b="1" dirty="0">
                <a:solidFill>
                  <a:srgbClr val="000000"/>
                </a:solidFill>
                <a:effectLst/>
                <a:latin typeface="Calibri" panose="020F0502020204030204" pitchFamily="34" charset="0"/>
                <a:ea typeface="Times New Roman" panose="02020603050405020304" pitchFamily="18" charset="0"/>
              </a:rPr>
              <a:t>техническия и договорния достъп </a:t>
            </a:r>
            <a:r>
              <a:rPr lang="bg-BG" sz="2800" dirty="0">
                <a:solidFill>
                  <a:srgbClr val="000000"/>
                </a:solidFill>
                <a:effectLst/>
                <a:latin typeface="Calibri" panose="020F0502020204030204" pitchFamily="34" charset="0"/>
                <a:ea typeface="Times New Roman" panose="02020603050405020304" pitchFamily="18" charset="0"/>
              </a:rPr>
              <a:t>– или на липсата на такъв достъп – до информацията, предоставена или генерирана от бизнес ползвателя, който те поддържат след изтичането на договора между доставчика на посреднически онлайн услуги и бизнес ползвателя;</a:t>
            </a:r>
          </a:p>
          <a:p>
            <a:pPr marL="0" algn="just">
              <a:lnSpc>
                <a:spcPct val="107000"/>
              </a:lnSpc>
              <a:spcBef>
                <a:spcPts val="0"/>
              </a:spcBef>
            </a:pPr>
            <a:r>
              <a:rPr lang="bg-BG" sz="2800" dirty="0">
                <a:solidFill>
                  <a:srgbClr val="000000"/>
                </a:solidFill>
                <a:latin typeface="Calibri" panose="020F0502020204030204" pitchFamily="34" charset="0"/>
                <a:ea typeface="Times New Roman" panose="02020603050405020304" pitchFamily="18" charset="0"/>
              </a:rPr>
              <a:t>-</a:t>
            </a:r>
            <a:r>
              <a:rPr lang="bg-BG" sz="2800" b="1" dirty="0">
                <a:effectLst/>
                <a:latin typeface="Calibri" panose="020F0502020204030204" pitchFamily="34" charset="0"/>
                <a:ea typeface="Times New Roman" panose="02020603050405020304" pitchFamily="18" charset="0"/>
              </a:rPr>
              <a:t> </a:t>
            </a:r>
            <a:r>
              <a:rPr lang="bg-BG" sz="2800" dirty="0">
                <a:effectLst/>
                <a:latin typeface="Calibri" panose="020F0502020204030204" pitchFamily="34" charset="0"/>
                <a:ea typeface="Times New Roman" panose="02020603050405020304" pitchFamily="18" charset="0"/>
              </a:rPr>
              <a:t>описание на </a:t>
            </a:r>
            <a:r>
              <a:rPr lang="bg-BG" sz="2800" b="1" dirty="0">
                <a:effectLst/>
                <a:latin typeface="Calibri" panose="020F0502020204030204" pitchFamily="34" charset="0"/>
                <a:ea typeface="Times New Roman" panose="02020603050405020304" pitchFamily="18" charset="0"/>
              </a:rPr>
              <a:t>основните параметри, които определят класирането </a:t>
            </a:r>
            <a:r>
              <a:rPr lang="bg-BG" sz="2800" dirty="0">
                <a:effectLst/>
                <a:latin typeface="Calibri" panose="020F0502020204030204" pitchFamily="34" charset="0"/>
                <a:ea typeface="Times New Roman" panose="02020603050405020304" pitchFamily="18" charset="0"/>
              </a:rPr>
              <a:t>на стоките и услугите.</a:t>
            </a:r>
            <a:r>
              <a:rPr lang="bg-BG" sz="2800" dirty="0">
                <a:solidFill>
                  <a:srgbClr val="000000"/>
                </a:solidFill>
                <a:effectLst/>
                <a:latin typeface="Calibri" panose="020F0502020204030204" pitchFamily="34" charset="0"/>
                <a:ea typeface="Times New Roman" panose="02020603050405020304" pitchFamily="18" charset="0"/>
              </a:rPr>
              <a:t>  </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022CFB7B-08C2-4E12-A4AD-6011AEA3D324}"/>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63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313BD1E-DD11-493C-A752-9A4D5BF07910}"/>
              </a:ext>
            </a:extLst>
          </p:cNvPr>
          <p:cNvSpPr>
            <a:spLocks noGrp="1"/>
          </p:cNvSpPr>
          <p:nvPr>
            <p:ph type="title"/>
          </p:nvPr>
        </p:nvSpPr>
        <p:spPr/>
        <p:txBody>
          <a:bodyPr/>
          <a:lstStyle/>
          <a:p>
            <a:r>
              <a:rPr lang="ru-RU" sz="3600" b="1" u="sng" dirty="0">
                <a:effectLst/>
                <a:latin typeface="Calibri" panose="020F0502020204030204" pitchFamily="34" charset="0"/>
                <a:ea typeface="Calibri" panose="020F0502020204030204" pitchFamily="34" charset="0"/>
                <a:cs typeface="Calibri" panose="020F0502020204030204" pitchFamily="34" charset="0"/>
              </a:rPr>
              <a:t>Общи условия </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b="1" u="sng" dirty="0">
                <a:effectLst/>
                <a:latin typeface="Calibri" panose="020F0502020204030204" pitchFamily="34" charset="0"/>
                <a:ea typeface="Calibri" panose="020F0502020204030204" pitchFamily="34" charset="0"/>
                <a:cs typeface="Times New Roman" panose="02020603050405020304" pitchFamily="18" charset="0"/>
              </a:rPr>
            </a:b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на он-</a:t>
            </a:r>
            <a:r>
              <a:rPr lang="bg-BG" sz="3600" b="1" u="sng" dirty="0" err="1">
                <a:effectLst/>
                <a:latin typeface="Calibri" panose="020F0502020204030204" pitchFamily="34" charset="0"/>
                <a:ea typeface="Calibri" panose="020F0502020204030204" pitchFamily="34" charset="0"/>
                <a:cs typeface="Times New Roman" panose="02020603050405020304" pitchFamily="18" charset="0"/>
              </a:rPr>
              <a:t>лайн</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платформите -4</a:t>
            </a:r>
            <a:r>
              <a:rPr lang="bg-BG" sz="3600" dirty="0">
                <a:effectLst/>
                <a:latin typeface="Calibri" panose="020F0502020204030204" pitchFamily="34" charset="0"/>
                <a:ea typeface="Calibri" panose="020F0502020204030204" pitchFamily="34" charset="0"/>
                <a:cs typeface="Times New Roman" panose="02020603050405020304" pitchFamily="18" charset="0"/>
              </a:rPr>
              <a:t/>
            </a:r>
            <a:br>
              <a:rPr lang="bg-BG" sz="3600"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6F81F13E-8D45-45BD-ADF8-697689D3C8AE}"/>
              </a:ext>
            </a:extLst>
          </p:cNvPr>
          <p:cNvSpPr>
            <a:spLocks noGrp="1"/>
          </p:cNvSpPr>
          <p:nvPr>
            <p:ph idx="1"/>
          </p:nvPr>
        </p:nvSpPr>
        <p:spPr/>
        <p:txBody>
          <a:bodyPr>
            <a:normAutofit lnSpcReduction="10000"/>
          </a:bodyPr>
          <a:lstStyle/>
          <a:p>
            <a:r>
              <a:rPr lang="bg-BG" sz="2800" b="1" u="sng" dirty="0">
                <a:effectLst/>
                <a:latin typeface="Calibri" panose="020F0502020204030204" pitchFamily="34" charset="0"/>
                <a:ea typeface="Calibri" panose="020F0502020204030204" pitchFamily="34" charset="0"/>
                <a:cs typeface="Calibri" panose="020F0502020204030204" pitchFamily="34" charset="0"/>
              </a:rPr>
              <a:t>Изменение на общите условия</a:t>
            </a:r>
          </a:p>
          <a:p>
            <a:r>
              <a:rPr lang="bg-BG" sz="2800" dirty="0">
                <a:solidFill>
                  <a:srgbClr val="000000"/>
                </a:solidFill>
                <a:effectLst/>
                <a:latin typeface="Calibri" panose="020F0502020204030204" pitchFamily="34" charset="0"/>
                <a:ea typeface="Calibri" panose="020F0502020204030204" pitchFamily="34" charset="0"/>
              </a:rPr>
              <a:t>Предложените изменения – на траен носител</a:t>
            </a:r>
          </a:p>
          <a:p>
            <a:r>
              <a:rPr lang="bg-BG" sz="2800" b="1" dirty="0">
                <a:solidFill>
                  <a:srgbClr val="000000"/>
                </a:solidFill>
                <a:effectLst/>
                <a:latin typeface="Calibri" panose="020F0502020204030204" pitchFamily="34" charset="0"/>
                <a:ea typeface="Calibri" panose="020F0502020204030204" pitchFamily="34" charset="0"/>
              </a:rPr>
              <a:t>„Траен носител“</a:t>
            </a:r>
            <a:r>
              <a:rPr lang="bg-BG" sz="2800" dirty="0">
                <a:solidFill>
                  <a:srgbClr val="000000"/>
                </a:solidFill>
                <a:effectLst/>
                <a:latin typeface="Calibri" panose="020F0502020204030204" pitchFamily="34" charset="0"/>
                <a:ea typeface="Calibri" panose="020F0502020204030204" pitchFamily="34" charset="0"/>
              </a:rPr>
              <a:t> означава всеки инструмент, който дава възможност на бизнес ползвателите да съхраняват информация, адресирана лично до тях, по начин, достъпен за бъдещо ползване, и за период от време, достатъчен за целите на информацията, и който позволява непромененото възпроизвеждане на съхранената информация.</a:t>
            </a:r>
            <a:endParaRPr lang="bg-BG" sz="3600" dirty="0"/>
          </a:p>
          <a:p>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52D6751C-DCB5-4BB5-BFA9-B78DAB5879C6}"/>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387935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89B9505-9307-415A-9DF8-83A0EA753F6E}"/>
              </a:ext>
            </a:extLst>
          </p:cNvPr>
          <p:cNvSpPr>
            <a:spLocks noGrp="1"/>
          </p:cNvSpPr>
          <p:nvPr>
            <p:ph type="title"/>
          </p:nvPr>
        </p:nvSpPr>
        <p:spPr/>
        <p:txBody>
          <a:bodyPr/>
          <a:lstStyle/>
          <a:p>
            <a:r>
              <a:rPr lang="ru-RU" sz="3600" b="1" u="sng" dirty="0">
                <a:effectLst/>
                <a:latin typeface="Calibri" panose="020F0502020204030204" pitchFamily="34" charset="0"/>
                <a:ea typeface="Calibri" panose="020F0502020204030204" pitchFamily="34" charset="0"/>
                <a:cs typeface="Calibri" panose="020F0502020204030204" pitchFamily="34" charset="0"/>
              </a:rPr>
              <a:t>Общи условия </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b="1" u="sng" dirty="0">
                <a:effectLst/>
                <a:latin typeface="Calibri" panose="020F0502020204030204" pitchFamily="34" charset="0"/>
                <a:ea typeface="Calibri" panose="020F0502020204030204" pitchFamily="34" charset="0"/>
                <a:cs typeface="Times New Roman" panose="02020603050405020304" pitchFamily="18" charset="0"/>
              </a:rPr>
            </a:b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на он-</a:t>
            </a:r>
            <a:r>
              <a:rPr lang="bg-BG" sz="3600" b="1" u="sng" dirty="0" err="1">
                <a:effectLst/>
                <a:latin typeface="Calibri" panose="020F0502020204030204" pitchFamily="34" charset="0"/>
                <a:ea typeface="Calibri" panose="020F0502020204030204" pitchFamily="34" charset="0"/>
                <a:cs typeface="Times New Roman" panose="02020603050405020304" pitchFamily="18" charset="0"/>
              </a:rPr>
              <a:t>лайн</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платформите - 5</a:t>
            </a:r>
            <a:r>
              <a:rPr lang="bg-BG" sz="3600" dirty="0">
                <a:effectLst/>
                <a:latin typeface="Calibri" panose="020F0502020204030204" pitchFamily="34" charset="0"/>
                <a:ea typeface="Calibri" panose="020F0502020204030204" pitchFamily="34" charset="0"/>
                <a:cs typeface="Times New Roman" panose="02020603050405020304" pitchFamily="18" charset="0"/>
              </a:rPr>
              <a:t/>
            </a:r>
            <a:br>
              <a:rPr lang="bg-BG" sz="3600"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CF944701-ED92-4405-8EFA-1C873C11B4C7}"/>
              </a:ext>
            </a:extLst>
          </p:cNvPr>
          <p:cNvSpPr>
            <a:spLocks noGrp="1"/>
          </p:cNvSpPr>
          <p:nvPr>
            <p:ph idx="1"/>
          </p:nvPr>
        </p:nvSpPr>
        <p:spPr/>
        <p:txBody>
          <a:bodyPr>
            <a:normAutofit lnSpcReduction="10000"/>
          </a:bodyPr>
          <a:lstStyle/>
          <a:p>
            <a:r>
              <a:rPr lang="bg-BG" b="1" u="sng" dirty="0"/>
              <a:t>Изменение на общите условия</a:t>
            </a:r>
          </a:p>
          <a:p>
            <a:r>
              <a:rPr lang="bg-BG" dirty="0"/>
              <a:t>Срокове</a:t>
            </a:r>
          </a:p>
          <a:p>
            <a:r>
              <a:rPr lang="bg-BG" sz="2800" dirty="0">
                <a:effectLst/>
                <a:latin typeface="Calibri" panose="020F0502020204030204" pitchFamily="34" charset="0"/>
                <a:ea typeface="Calibri" panose="020F0502020204030204" pitchFamily="34" charset="0"/>
                <a:cs typeface="Calibri" panose="020F0502020204030204" pitchFamily="34" charset="0"/>
              </a:rPr>
              <a:t>Необходимо е уведомяване на бизнес ползвателите най-малко 15 дни. Измененията не могат да се прилагат преди да изтече този срок. </a:t>
            </a:r>
          </a:p>
          <a:p>
            <a:r>
              <a:rPr lang="bg-B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Доставчиците на посреднически онлайн услуги предоставят </a:t>
            </a:r>
            <a:r>
              <a:rPr lang="bg-BG"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по-дълги срокове на предизвестие</a:t>
            </a:r>
            <a:r>
              <a:rPr lang="bg-B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когато това е необходимо, за да осигурят възможност на бизнес ползвателите да направят технически или търговски адаптации, за да се съобразят с измененията.</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D13C32F1-DDE5-40DA-9E05-01DCA445891F}"/>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104414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лавие 9"/>
          <p:cNvSpPr>
            <a:spLocks noGrp="1"/>
          </p:cNvSpPr>
          <p:nvPr>
            <p:ph type="title"/>
          </p:nvPr>
        </p:nvSpPr>
        <p:spPr/>
        <p:txBody>
          <a:bodyPr rtlCol="0"/>
          <a:lstStyle/>
          <a:p>
            <a:pPr algn="ctr" rtl="0"/>
            <a:r>
              <a:rPr lang="bg-BG" dirty="0"/>
              <a:t>ПРЕДМЕТЕН ОБХВАТ</a:t>
            </a:r>
          </a:p>
        </p:txBody>
      </p:sp>
      <p:sp>
        <p:nvSpPr>
          <p:cNvPr id="13" name="Контейнер за текст 12"/>
          <p:cNvSpPr>
            <a:spLocks noGrp="1"/>
          </p:cNvSpPr>
          <p:nvPr>
            <p:ph type="body" idx="1"/>
          </p:nvPr>
        </p:nvSpPr>
        <p:spPr/>
        <p:txBody>
          <a:bodyPr rtlCol="0"/>
          <a:lstStyle/>
          <a:p>
            <a:pPr rtl="0"/>
            <a:r>
              <a:rPr lang="bg-BG" dirty="0"/>
              <a:t>Определения</a:t>
            </a:r>
          </a:p>
        </p:txBody>
      </p:sp>
      <p:sp>
        <p:nvSpPr>
          <p:cNvPr id="15" name="Контейнер за съдържание 14"/>
          <p:cNvSpPr>
            <a:spLocks noGrp="1"/>
          </p:cNvSpPr>
          <p:nvPr>
            <p:ph sz="half" idx="2"/>
          </p:nvPr>
        </p:nvSpPr>
        <p:spPr/>
        <p:txBody>
          <a:bodyPr rtlCol="0">
            <a:normAutofit fontScale="77500" lnSpcReduction="20000"/>
          </a:bodyPr>
          <a:lstStyle/>
          <a:p>
            <a:r>
              <a:rPr lang="bg-BG"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Цифрово съдържание</a:t>
            </a:r>
            <a:r>
              <a:rPr lang="bg-BG"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(ЦС) –</a:t>
            </a:r>
            <a:r>
              <a:rPr lang="bg-BG" sz="2400" dirty="0">
                <a:effectLst/>
                <a:latin typeface="Calibri" panose="020F0502020204030204" pitchFamily="34" charset="0"/>
                <a:ea typeface="Calibri" panose="020F0502020204030204" pitchFamily="34" charset="0"/>
                <a:cs typeface="Calibri" panose="020F0502020204030204" pitchFamily="34" charset="0"/>
              </a:rPr>
              <a:t> данни, които са произведени и предоставени в цифрова форма – например електронни книги, </a:t>
            </a:r>
            <a:r>
              <a:rPr lang="en-US" sz="2400" dirty="0">
                <a:effectLst/>
                <a:latin typeface="Calibri" panose="020F0502020204030204" pitchFamily="34" charset="0"/>
                <a:ea typeface="Calibri" panose="020F0502020204030204" pitchFamily="34" charset="0"/>
                <a:cs typeface="Calibri" panose="020F0502020204030204" pitchFamily="34" charset="0"/>
              </a:rPr>
              <a:t>GPS </a:t>
            </a:r>
            <a:r>
              <a:rPr lang="bg-BG" sz="2400" dirty="0">
                <a:effectLst/>
                <a:latin typeface="Calibri" panose="020F0502020204030204" pitchFamily="34" charset="0"/>
                <a:ea typeface="Calibri" panose="020F0502020204030204" pitchFamily="34" charset="0"/>
                <a:cs typeface="Calibri" panose="020F0502020204030204" pitchFamily="34" charset="0"/>
              </a:rPr>
              <a:t>карти, музика</a:t>
            </a:r>
            <a:r>
              <a:rPr lang="bg-BG" dirty="0">
                <a:latin typeface="Calibri" panose="020F0502020204030204" pitchFamily="34" charset="0"/>
                <a:ea typeface="Calibri" panose="020F0502020204030204" pitchFamily="34" charset="0"/>
                <a:cs typeface="Calibri" panose="020F0502020204030204" pitchFamily="34" charset="0"/>
              </a:rPr>
              <a:t>лни файлове</a:t>
            </a:r>
            <a:r>
              <a:rPr lang="bg-BG" sz="2400" dirty="0">
                <a:effectLst/>
                <a:latin typeface="Calibri" panose="020F0502020204030204" pitchFamily="34" charset="0"/>
                <a:ea typeface="Calibri" panose="020F0502020204030204" pitchFamily="34" charset="0"/>
                <a:cs typeface="Calibri" panose="020F0502020204030204" pitchFamily="34" charset="0"/>
              </a:rPr>
              <a:t>, снимки, </a:t>
            </a:r>
            <a:r>
              <a:rPr lang="bg-BG" sz="2400" dirty="0" err="1">
                <a:effectLst/>
                <a:latin typeface="Calibri" panose="020F0502020204030204" pitchFamily="34" charset="0"/>
                <a:ea typeface="Calibri" panose="020F0502020204030204" pitchFamily="34" charset="0"/>
                <a:cs typeface="Calibri" panose="020F0502020204030204" pitchFamily="34" charset="0"/>
              </a:rPr>
              <a:t>сторита</a:t>
            </a:r>
            <a:r>
              <a:rPr lang="bg-BG" sz="2400" dirty="0">
                <a:effectLst/>
                <a:latin typeface="Calibri" panose="020F0502020204030204" pitchFamily="34" charset="0"/>
                <a:ea typeface="Calibri" panose="020F0502020204030204" pitchFamily="34" charset="0"/>
                <a:cs typeface="Calibri" panose="020F0502020204030204" pitchFamily="34" charset="0"/>
              </a:rPr>
              <a:t>, блогове, т.е. обхванати са широк спектър от обекти, предоставени в цифрова форма.</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bg-BG" dirty="0"/>
          </a:p>
        </p:txBody>
      </p:sp>
      <p:sp>
        <p:nvSpPr>
          <p:cNvPr id="14" name="Контейнер за текст 13"/>
          <p:cNvSpPr>
            <a:spLocks noGrp="1"/>
          </p:cNvSpPr>
          <p:nvPr>
            <p:ph type="body" sz="quarter" idx="3"/>
          </p:nvPr>
        </p:nvSpPr>
        <p:spPr/>
        <p:txBody>
          <a:bodyPr rtlCol="0"/>
          <a:lstStyle/>
          <a:p>
            <a:r>
              <a:rPr lang="bg-BG" dirty="0"/>
              <a:t>Определения</a:t>
            </a:r>
          </a:p>
          <a:p>
            <a:pPr rtl="0"/>
            <a:endParaRPr lang="bg-BG" dirty="0"/>
          </a:p>
        </p:txBody>
      </p:sp>
      <p:sp>
        <p:nvSpPr>
          <p:cNvPr id="16" name="Контейнер за съдържание 15"/>
          <p:cNvSpPr>
            <a:spLocks noGrp="1"/>
          </p:cNvSpPr>
          <p:nvPr>
            <p:ph sz="quarter" idx="4"/>
          </p:nvPr>
        </p:nvSpPr>
        <p:spPr/>
        <p:txBody>
          <a:bodyPr rtlCol="0">
            <a:normAutofit fontScale="77500" lnSpcReduction="20000"/>
          </a:bodyPr>
          <a:lstStyle/>
          <a:p>
            <a:pPr marL="0" marR="0" indent="449580">
              <a:lnSpc>
                <a:spcPct val="107000"/>
              </a:lnSpc>
              <a:spcBef>
                <a:spcPts val="0"/>
              </a:spcBef>
              <a:spcAft>
                <a:spcPts val="0"/>
              </a:spcAft>
            </a:pPr>
            <a:r>
              <a:rPr lang="bg-BG" sz="2400" b="1" dirty="0">
                <a:effectLst/>
                <a:latin typeface="Calibri" panose="020F0502020204030204" pitchFamily="34" charset="0"/>
                <a:ea typeface="Calibri" panose="020F0502020204030204" pitchFamily="34" charset="0"/>
                <a:cs typeface="Calibri" panose="020F0502020204030204" pitchFamily="34" charset="0"/>
              </a:rPr>
              <a:t>Цифрова услуга</a:t>
            </a:r>
            <a:r>
              <a:rPr lang="bg-BG" sz="2400" dirty="0">
                <a:effectLst/>
                <a:latin typeface="Calibri" panose="020F0502020204030204" pitchFamily="34" charset="0"/>
                <a:ea typeface="Calibri" panose="020F0502020204030204" pitchFamily="34" charset="0"/>
                <a:cs typeface="Calibri" panose="020F0502020204030204" pitchFamily="34" charset="0"/>
              </a:rPr>
              <a:t> (ЦУ) е услуга, позволяваща:</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bg-BG" sz="2400" dirty="0">
                <a:effectLst/>
                <a:latin typeface="Calibri" panose="020F0502020204030204" pitchFamily="34" charset="0"/>
                <a:ea typeface="Calibri" panose="020F0502020204030204" pitchFamily="34" charset="0"/>
                <a:cs typeface="Calibri" panose="020F0502020204030204" pitchFamily="34" charset="0"/>
              </a:rPr>
              <a:t>а) на потребителя да създава, обработва или съхранява данни в цифрова форма или да има достъп до тях, или</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bg-BG" sz="2400" dirty="0">
                <a:effectLst/>
                <a:latin typeface="Calibri" panose="020F0502020204030204" pitchFamily="34" charset="0"/>
                <a:ea typeface="Calibri" panose="020F0502020204030204" pitchFamily="34" charset="0"/>
                <a:cs typeface="Calibri" panose="020F0502020204030204" pitchFamily="34" charset="0"/>
              </a:rPr>
              <a:t>б) споделянето или всяко друго взаимодействие на данни в цифрова форма, въведени или създадени от потребителя или от други ползватели на тази услуга.</a:t>
            </a:r>
          </a:p>
          <a:p>
            <a:pPr marL="0" marR="0" algn="just">
              <a:lnSpc>
                <a:spcPct val="107000"/>
              </a:lnSpc>
              <a:spcBef>
                <a:spcPts val="0"/>
              </a:spcBef>
              <a:spcAft>
                <a:spcPts val="0"/>
              </a:spcAft>
            </a:pPr>
            <a:r>
              <a:rPr lang="bg-BG" dirty="0">
                <a:latin typeface="Calibri" panose="020F0502020204030204" pitchFamily="34" charset="0"/>
                <a:ea typeface="Calibri" panose="020F0502020204030204" pitchFamily="34" charset="0"/>
                <a:cs typeface="Calibri" panose="020F0502020204030204" pitchFamily="34" charset="0"/>
              </a:rPr>
              <a:t>Например абонамент за правно-информационна система, платформи за споделяне и др.</a:t>
            </a:r>
            <a:endParaRPr lang="bg-BG"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endParaRPr lang="bg-BG" dirty="0"/>
          </a:p>
        </p:txBody>
      </p:sp>
    </p:spTree>
    <p:extLst>
      <p:ext uri="{BB962C8B-B14F-4D97-AF65-F5344CB8AC3E}">
        <p14:creationId xmlns:p14="http://schemas.microsoft.com/office/powerpoint/2010/main" val="29796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6C2B4BD-A2F4-4B2E-B61E-AC54BFB58333}"/>
              </a:ext>
            </a:extLst>
          </p:cNvPr>
          <p:cNvSpPr>
            <a:spLocks noGrp="1"/>
          </p:cNvSpPr>
          <p:nvPr>
            <p:ph type="title"/>
          </p:nvPr>
        </p:nvSpPr>
        <p:spPr/>
        <p:txBody>
          <a:bodyPr/>
          <a:lstStyle/>
          <a:p>
            <a:r>
              <a:rPr lang="ru-RU" sz="3600" b="1" u="sng" dirty="0">
                <a:effectLst/>
                <a:latin typeface="Calibri" panose="020F0502020204030204" pitchFamily="34" charset="0"/>
                <a:ea typeface="Calibri" panose="020F0502020204030204" pitchFamily="34" charset="0"/>
                <a:cs typeface="Calibri" panose="020F0502020204030204" pitchFamily="34" charset="0"/>
              </a:rPr>
              <a:t>Общи условия </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b="1" u="sng" dirty="0">
                <a:effectLst/>
                <a:latin typeface="Calibri" panose="020F0502020204030204" pitchFamily="34" charset="0"/>
                <a:ea typeface="Calibri" panose="020F0502020204030204" pitchFamily="34" charset="0"/>
                <a:cs typeface="Times New Roman" panose="02020603050405020304" pitchFamily="18" charset="0"/>
              </a:rPr>
            </a:b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на он-</a:t>
            </a:r>
            <a:r>
              <a:rPr lang="bg-BG" sz="3600" b="1" u="sng" dirty="0" err="1">
                <a:effectLst/>
                <a:latin typeface="Calibri" panose="020F0502020204030204" pitchFamily="34" charset="0"/>
                <a:ea typeface="Calibri" panose="020F0502020204030204" pitchFamily="34" charset="0"/>
                <a:cs typeface="Times New Roman" panose="02020603050405020304" pitchFamily="18" charset="0"/>
              </a:rPr>
              <a:t>лайн</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платформите - 6</a:t>
            </a:r>
            <a:r>
              <a:rPr lang="bg-BG" sz="3600" dirty="0">
                <a:effectLst/>
                <a:latin typeface="Calibri" panose="020F0502020204030204" pitchFamily="34" charset="0"/>
                <a:ea typeface="Calibri" panose="020F0502020204030204" pitchFamily="34" charset="0"/>
                <a:cs typeface="Times New Roman" panose="02020603050405020304" pitchFamily="18" charset="0"/>
              </a:rPr>
              <a:t/>
            </a:r>
            <a:br>
              <a:rPr lang="bg-BG" sz="3600"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8D35EAAD-7FCC-4AE2-89A2-8472E6770880}"/>
              </a:ext>
            </a:extLst>
          </p:cNvPr>
          <p:cNvSpPr>
            <a:spLocks noGrp="1"/>
          </p:cNvSpPr>
          <p:nvPr>
            <p:ph idx="1"/>
          </p:nvPr>
        </p:nvSpPr>
        <p:spPr/>
        <p:txBody>
          <a:bodyPr>
            <a:normAutofit fontScale="85000" lnSpcReduction="20000"/>
          </a:bodyPr>
          <a:lstStyle/>
          <a:p>
            <a:pPr marL="0" marR="0" algn="just">
              <a:spcBef>
                <a:spcPts val="0"/>
              </a:spcBef>
              <a:spcAft>
                <a:spcPts val="0"/>
              </a:spcAft>
            </a:pPr>
            <a:r>
              <a:rPr lang="bg-BG" sz="2800" b="1" dirty="0">
                <a:solidFill>
                  <a:srgbClr val="000000"/>
                </a:solidFill>
                <a:effectLst/>
                <a:latin typeface="Calibri" panose="020F0502020204030204" pitchFamily="34" charset="0"/>
                <a:ea typeface="Calibri" panose="020F0502020204030204" pitchFamily="34" charset="0"/>
              </a:rPr>
              <a:t>Срокът на предизвестие не се прилага</a:t>
            </a:r>
            <a:r>
              <a:rPr lang="bg-BG" sz="2800" dirty="0">
                <a:solidFill>
                  <a:srgbClr val="000000"/>
                </a:solidFill>
                <a:effectLst/>
                <a:latin typeface="Calibri" panose="020F0502020204030204" pitchFamily="34" charset="0"/>
                <a:ea typeface="Calibri" panose="020F0502020204030204" pitchFamily="34" charset="0"/>
              </a:rPr>
              <a:t>, когато доставчикът на посреднически онлайн услуги</a:t>
            </a:r>
            <a:r>
              <a:rPr lang="bg-BG" sz="2800" dirty="0">
                <a:solidFill>
                  <a:srgbClr val="000000"/>
                </a:solidFill>
                <a:latin typeface="Calibri" panose="020F0502020204030204" pitchFamily="34" charset="0"/>
                <a:ea typeface="Calibri" panose="020F0502020204030204" pitchFamily="34" charset="0"/>
              </a:rPr>
              <a:t>:</a:t>
            </a:r>
          </a:p>
          <a:p>
            <a:pPr marL="0" marR="0" algn="just">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rPr>
              <a:t>А) е обвързан с правно или регулаторно задължение, по силата на което той трябва да измени своите общи условия по начин, който не му позволява да спази срока на предизвестието, посочен в параграф 2, втора алинея;</a:t>
            </a:r>
          </a:p>
          <a:p>
            <a:pPr marL="0" marR="0" algn="just">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rPr>
              <a:t>Б) трябва по изключение да измени своите общи условия, за да преодолее непредвидена и непосредствена опасност, свързана със защитата на посредническите онлайн услуги, потребителите или бизнес ползвателите от измами, зловреден софтуер, спам, нарушения на сигурността на данните или от други рискове, свързани с киберсигурността</a:t>
            </a:r>
          </a:p>
          <a:p>
            <a:pPr marL="0" algn="just">
              <a:spcBef>
                <a:spcPts val="0"/>
              </a:spcBef>
            </a:pPr>
            <a:r>
              <a:rPr lang="bg-B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Не се допуска измененията в ОУ да се налагат със задна дата, освен когато от </a:t>
            </a:r>
            <a:r>
              <a:rPr lang="bg-BG" dirty="0">
                <a:solidFill>
                  <a:srgbClr val="000000"/>
                </a:solidFill>
                <a:latin typeface="Calibri" panose="020F0502020204030204" pitchFamily="34" charset="0"/>
                <a:ea typeface="Calibri" panose="020F0502020204030204" pitchFamily="34" charset="0"/>
                <a:cs typeface="Calibri" panose="020F0502020204030204" pitchFamily="34" charset="0"/>
              </a:rPr>
              <a:t>доставчиците се изисква да </a:t>
            </a:r>
            <a:r>
              <a:rPr lang="bg-B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спазват правно или регулаторно задължение или когато промените  са в полза на бизнес ползвателите</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AAC5869E-0C03-437D-BB7A-4D5063891955}"/>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46140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81091D6-2CCD-4FD1-95D2-8095144D8FE8}"/>
              </a:ext>
            </a:extLst>
          </p:cNvPr>
          <p:cNvSpPr>
            <a:spLocks noGrp="1"/>
          </p:cNvSpPr>
          <p:nvPr>
            <p:ph type="title"/>
          </p:nvPr>
        </p:nvSpPr>
        <p:spPr/>
        <p:txBody>
          <a:bodyPr/>
          <a:lstStyle/>
          <a:p>
            <a:r>
              <a:rPr lang="ru-RU" sz="3600" b="1" u="sng" dirty="0">
                <a:effectLst/>
                <a:latin typeface="Calibri" panose="020F0502020204030204" pitchFamily="34" charset="0"/>
                <a:ea typeface="Calibri" panose="020F0502020204030204" pitchFamily="34" charset="0"/>
                <a:cs typeface="Calibri" panose="020F0502020204030204" pitchFamily="34" charset="0"/>
              </a:rPr>
              <a:t>Общи условия </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a:r>
            <a:br>
              <a:rPr lang="bg-BG" sz="3600" b="1" u="sng" dirty="0">
                <a:effectLst/>
                <a:latin typeface="Calibri" panose="020F0502020204030204" pitchFamily="34" charset="0"/>
                <a:ea typeface="Calibri" panose="020F0502020204030204" pitchFamily="34" charset="0"/>
                <a:cs typeface="Times New Roman" panose="02020603050405020304" pitchFamily="18" charset="0"/>
              </a:rPr>
            </a:b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на он-</a:t>
            </a:r>
            <a:r>
              <a:rPr lang="bg-BG" sz="3600" b="1" u="sng" dirty="0" err="1">
                <a:effectLst/>
                <a:latin typeface="Calibri" panose="020F0502020204030204" pitchFamily="34" charset="0"/>
                <a:ea typeface="Calibri" panose="020F0502020204030204" pitchFamily="34" charset="0"/>
                <a:cs typeface="Times New Roman" panose="02020603050405020304" pitchFamily="18" charset="0"/>
              </a:rPr>
              <a:t>лайн</a:t>
            </a:r>
            <a:r>
              <a:rPr lang="bg-BG" sz="3600" b="1" u="sng" dirty="0">
                <a:effectLst/>
                <a:latin typeface="Calibri" panose="020F0502020204030204" pitchFamily="34" charset="0"/>
                <a:ea typeface="Calibri" panose="020F0502020204030204" pitchFamily="34" charset="0"/>
                <a:cs typeface="Times New Roman" panose="02020603050405020304" pitchFamily="18" charset="0"/>
              </a:rPr>
              <a:t> платформите - 7</a:t>
            </a:r>
            <a:r>
              <a:rPr lang="bg-BG" sz="3600" dirty="0">
                <a:effectLst/>
                <a:latin typeface="Calibri" panose="020F0502020204030204" pitchFamily="34" charset="0"/>
                <a:ea typeface="Calibri" panose="020F0502020204030204" pitchFamily="34" charset="0"/>
                <a:cs typeface="Times New Roman" panose="02020603050405020304" pitchFamily="18" charset="0"/>
              </a:rPr>
              <a:t/>
            </a:r>
            <a:br>
              <a:rPr lang="bg-BG" sz="3600"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2EE02DC8-E6BB-4D8A-BEFE-CBF5970A586B}"/>
              </a:ext>
            </a:extLst>
          </p:cNvPr>
          <p:cNvSpPr>
            <a:spLocks noGrp="1"/>
          </p:cNvSpPr>
          <p:nvPr>
            <p:ph idx="1"/>
          </p:nvPr>
        </p:nvSpPr>
        <p:spPr/>
        <p:txBody>
          <a:bodyPr>
            <a:normAutofit fontScale="92500"/>
          </a:bodyPr>
          <a:lstStyle/>
          <a:p>
            <a:pPr marL="0" marR="0" algn="just">
              <a:spcBef>
                <a:spcPts val="0"/>
              </a:spcBef>
              <a:spcAft>
                <a:spcPts val="0"/>
              </a:spcAft>
            </a:pPr>
            <a:r>
              <a:rPr lang="bg-BG" b="1" dirty="0">
                <a:solidFill>
                  <a:srgbClr val="000000"/>
                </a:solidFill>
                <a:effectLst/>
                <a:latin typeface="Calibri" panose="020F0502020204030204" pitchFamily="34" charset="0"/>
                <a:ea typeface="Times New Roman" panose="02020603050405020304" pitchFamily="18" charset="0"/>
              </a:rPr>
              <a:t>Бизнес ползвателят има следните права:</a:t>
            </a:r>
            <a:endParaRPr lang="bg-BG"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bg-BG" dirty="0">
                <a:solidFill>
                  <a:srgbClr val="000000"/>
                </a:solidFill>
                <a:effectLst/>
                <a:latin typeface="Calibri" panose="020F0502020204030204" pitchFamily="34" charset="0"/>
                <a:ea typeface="Times New Roman" panose="02020603050405020304" pitchFamily="18" charset="0"/>
              </a:rPr>
              <a:t>-да се откаже от срока чрез писмено предизвестие или ясно утвърдително действие (например предлагането на нови стоки или услуги чрез платформата) или</a:t>
            </a:r>
            <a:endParaRPr lang="bg-BG"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bg-BG" dirty="0">
                <a:solidFill>
                  <a:srgbClr val="000000"/>
                </a:solidFill>
                <a:effectLst/>
                <a:latin typeface="Calibri" panose="020F0502020204030204" pitchFamily="34" charset="0"/>
                <a:ea typeface="Times New Roman" panose="02020603050405020304" pitchFamily="18" charset="0"/>
              </a:rPr>
              <a:t>-да прекрати договора с доставчика на посреднически онлайн услуги преди изтичането на срока на предизвестието. Прекратяването поражда действие в срок от 15 дни от датата на получаване на предизвестието, освен в случаите, когато се прилага по-кратък срок.</a:t>
            </a:r>
            <a:endParaRPr lang="bg-BG"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bg-BG" dirty="0">
                <a:solidFill>
                  <a:srgbClr val="000000"/>
                </a:solidFill>
                <a:effectLst/>
                <a:latin typeface="Calibri" panose="020F0502020204030204" pitchFamily="34" charset="0"/>
                <a:ea typeface="Times New Roman" panose="02020603050405020304" pitchFamily="18" charset="0"/>
              </a:rPr>
              <a:t>Ако измененията на ОУ не отговарят на изискванията на Регламента ще са нищожни.</a:t>
            </a:r>
          </a:p>
          <a:p>
            <a:pPr marL="0" marR="0" algn="just">
              <a:spcBef>
                <a:spcPts val="0"/>
              </a:spcBef>
              <a:spcAft>
                <a:spcPts val="0"/>
              </a:spcAft>
            </a:pPr>
            <a:endParaRPr lang="bg-BG" dirty="0">
              <a:effectLst/>
              <a:latin typeface="Times New Roman" panose="02020603050405020304" pitchFamily="18" charset="0"/>
              <a:ea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264A931E-C261-46B3-9306-62FF5B54A371}"/>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75903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DE0CD74-B1C3-47D2-A699-D336404CF58A}"/>
              </a:ext>
            </a:extLst>
          </p:cNvPr>
          <p:cNvSpPr>
            <a:spLocks noGrp="1"/>
          </p:cNvSpPr>
          <p:nvPr>
            <p:ph type="title"/>
          </p:nvPr>
        </p:nvSpPr>
        <p:spPr/>
        <p:txBody>
          <a:bodyPr/>
          <a:lstStyle/>
          <a:p>
            <a:r>
              <a:rPr lang="bg-BG" b="1" u="sng" dirty="0">
                <a:effectLst/>
                <a:latin typeface="Calibri" panose="020F0502020204030204" pitchFamily="34" charset="0"/>
                <a:ea typeface="Calibri" panose="020F0502020204030204" pitchFamily="34" charset="0"/>
                <a:cs typeface="Calibri" panose="020F0502020204030204" pitchFamily="34" charset="0"/>
              </a:rPr>
              <a:t>Ограничаване, спиране и прекратяване на достъпа на бизнес ползвател - 1</a:t>
            </a:r>
            <a:r>
              <a:rPr lang="bg-BG" u="sng" dirty="0">
                <a:effectLst/>
                <a:latin typeface="Calibri" panose="020F0502020204030204" pitchFamily="34" charset="0"/>
                <a:ea typeface="Calibri" panose="020F0502020204030204" pitchFamily="34" charset="0"/>
                <a:cs typeface="Times New Roman" panose="02020603050405020304" pitchFamily="18" charset="0"/>
              </a:rPr>
              <a:t/>
            </a:r>
            <a:br>
              <a:rPr lang="bg-BG" u="sng" dirty="0">
                <a:effectLst/>
                <a:latin typeface="Calibri" panose="020F0502020204030204" pitchFamily="34" charset="0"/>
                <a:ea typeface="Calibri" panose="020F0502020204030204" pitchFamily="34" charset="0"/>
                <a:cs typeface="Times New Roman" panose="02020603050405020304" pitchFamily="18" charset="0"/>
              </a:rPr>
            </a:br>
            <a:endParaRPr lang="bg-BG" u="sng" dirty="0"/>
          </a:p>
        </p:txBody>
      </p:sp>
      <p:sp>
        <p:nvSpPr>
          <p:cNvPr id="3" name="Контейнер за съдържание 2">
            <a:extLst>
              <a:ext uri="{FF2B5EF4-FFF2-40B4-BE49-F238E27FC236}">
                <a16:creationId xmlns:a16="http://schemas.microsoft.com/office/drawing/2014/main" id="{EA45898E-4AC1-4492-A99A-E98B7F822C57}"/>
              </a:ext>
            </a:extLst>
          </p:cNvPr>
          <p:cNvSpPr>
            <a:spLocks noGrp="1"/>
          </p:cNvSpPr>
          <p:nvPr>
            <p:ph idx="1"/>
          </p:nvPr>
        </p:nvSpPr>
        <p:spPr/>
        <p:txBody>
          <a:bodyPr>
            <a:normAutofit lnSpcReduction="10000"/>
          </a:bodyPr>
          <a:lstStyle/>
          <a:p>
            <a:pPr marL="0" marR="0" indent="180340" algn="just">
              <a:lnSpc>
                <a:spcPct val="107000"/>
              </a:lnSpc>
              <a:spcBef>
                <a:spcPts val="0"/>
              </a:spcBef>
              <a:spcAft>
                <a:spcPts val="0"/>
              </a:spcAft>
            </a:pPr>
            <a:r>
              <a:rPr lang="bg-BG" sz="2400" b="1" u="sng" dirty="0">
                <a:effectLst/>
                <a:latin typeface="Calibri" panose="020F0502020204030204" pitchFamily="34" charset="0"/>
                <a:ea typeface="Calibri" panose="020F0502020204030204" pitchFamily="34" charset="0"/>
                <a:cs typeface="Calibri" panose="020F0502020204030204" pitchFamily="34" charset="0"/>
              </a:rPr>
              <a:t>Ограничаване и спиране на достъпа</a:t>
            </a:r>
          </a:p>
          <a:p>
            <a:pPr marL="0" marR="0" indent="180340" algn="just">
              <a:lnSpc>
                <a:spcPct val="107000"/>
              </a:lnSpc>
              <a:spcBef>
                <a:spcPts val="0"/>
              </a:spcBef>
              <a:spcAft>
                <a:spcPts val="0"/>
              </a:spcAft>
            </a:pPr>
            <a:r>
              <a:rPr lang="bg-BG" sz="2400" dirty="0">
                <a:effectLst/>
                <a:latin typeface="Calibri" panose="020F0502020204030204" pitchFamily="34" charset="0"/>
                <a:ea typeface="Calibri" panose="020F0502020204030204" pitchFamily="34" charset="0"/>
                <a:cs typeface="Calibri" panose="020F0502020204030204" pitchFamily="34" charset="0"/>
              </a:rPr>
              <a:t>Он-</a:t>
            </a:r>
            <a:r>
              <a:rPr lang="bg-BG" sz="2400" dirty="0" err="1">
                <a:effectLst/>
                <a:latin typeface="Calibri" panose="020F0502020204030204" pitchFamily="34" charset="0"/>
                <a:ea typeface="Calibri" panose="020F0502020204030204" pitchFamily="34" charset="0"/>
                <a:cs typeface="Calibri" panose="020F0502020204030204" pitchFamily="34" charset="0"/>
              </a:rPr>
              <a:t>лайн</a:t>
            </a:r>
            <a:r>
              <a:rPr lang="bg-BG" sz="2400" dirty="0">
                <a:effectLst/>
                <a:latin typeface="Calibri" panose="020F0502020204030204" pitchFamily="34" charset="0"/>
                <a:ea typeface="Calibri" panose="020F0502020204030204" pitchFamily="34" charset="0"/>
                <a:cs typeface="Calibri" panose="020F0502020204030204" pitchFamily="34" charset="0"/>
              </a:rPr>
              <a:t> платформата може да ограничи или да спре предоставянето на посреднически он-</a:t>
            </a:r>
            <a:r>
              <a:rPr lang="bg-BG" sz="2400" dirty="0" err="1">
                <a:effectLst/>
                <a:latin typeface="Calibri" panose="020F0502020204030204" pitchFamily="34" charset="0"/>
                <a:ea typeface="Calibri" panose="020F0502020204030204" pitchFamily="34" charset="0"/>
                <a:cs typeface="Calibri" panose="020F0502020204030204" pitchFamily="34" charset="0"/>
              </a:rPr>
              <a:t>лайн</a:t>
            </a:r>
            <a:r>
              <a:rPr lang="bg-BG" sz="2400" dirty="0">
                <a:effectLst/>
                <a:latin typeface="Calibri" panose="020F0502020204030204" pitchFamily="34" charset="0"/>
                <a:ea typeface="Calibri" panose="020F0502020204030204" pitchFamily="34" charset="0"/>
                <a:cs typeface="Calibri" panose="020F0502020204030204" pitchFamily="34" charset="0"/>
              </a:rPr>
              <a:t> услуги на бизнес ползвател.</a:t>
            </a:r>
          </a:p>
          <a:p>
            <a:pPr marL="0" marR="0" indent="180340" algn="just">
              <a:lnSpc>
                <a:spcPct val="107000"/>
              </a:lnSpc>
              <a:spcBef>
                <a:spcPts val="0"/>
              </a:spcBef>
              <a:spcAft>
                <a:spcPts val="0"/>
              </a:spcAft>
            </a:pPr>
            <a:r>
              <a:rPr lang="bg-BG" sz="2400" dirty="0">
                <a:effectLst/>
                <a:latin typeface="Calibri" panose="020F0502020204030204" pitchFamily="34" charset="0"/>
                <a:ea typeface="Calibri" panose="020F0502020204030204" pitchFamily="34" charset="0"/>
                <a:cs typeface="Calibri" panose="020F0502020204030204" pitchFamily="34" charset="0"/>
              </a:rPr>
              <a:t>Он-</a:t>
            </a:r>
            <a:r>
              <a:rPr lang="bg-BG" sz="2400" dirty="0" err="1">
                <a:effectLst/>
                <a:latin typeface="Calibri" panose="020F0502020204030204" pitchFamily="34" charset="0"/>
                <a:ea typeface="Calibri" panose="020F0502020204030204" pitchFamily="34" charset="0"/>
                <a:cs typeface="Calibri" panose="020F0502020204030204" pitchFamily="34" charset="0"/>
              </a:rPr>
              <a:t>лайн</a:t>
            </a:r>
            <a:r>
              <a:rPr lang="bg-BG" sz="2400" dirty="0">
                <a:effectLst/>
                <a:latin typeface="Calibri" panose="020F0502020204030204" pitchFamily="34" charset="0"/>
                <a:ea typeface="Calibri" panose="020F0502020204030204" pitchFamily="34" charset="0"/>
                <a:cs typeface="Calibri" panose="020F0502020204030204" pitchFamily="34" charset="0"/>
              </a:rPr>
              <a:t> платформата трябва да представи изложение на мотивите за това решение на траен носител преди или най-късно в момента, в който ограничението или спирането породи действие.</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r>
              <a:rPr lang="bg-BG" sz="2400" b="1" u="sng" dirty="0">
                <a:effectLst/>
                <a:latin typeface="Calibri" panose="020F0502020204030204" pitchFamily="34" charset="0"/>
                <a:ea typeface="Calibri" panose="020F0502020204030204" pitchFamily="34" charset="0"/>
                <a:cs typeface="Calibri" panose="020F0502020204030204" pitchFamily="34" charset="0"/>
              </a:rPr>
              <a:t>Прекратяване на достъпа</a:t>
            </a:r>
          </a:p>
          <a:p>
            <a:pPr marL="0" marR="0" indent="180340" algn="just">
              <a:lnSpc>
                <a:spcPct val="107000"/>
              </a:lnSpc>
              <a:spcBef>
                <a:spcPts val="0"/>
              </a:spcBef>
              <a:spcAft>
                <a:spcPts val="0"/>
              </a:spcAft>
            </a:pPr>
            <a:r>
              <a:rPr lang="bg-BG" sz="2400" dirty="0">
                <a:effectLst/>
                <a:latin typeface="Calibri" panose="020F0502020204030204" pitchFamily="34" charset="0"/>
                <a:ea typeface="Calibri" panose="020F0502020204030204" pitchFamily="34" charset="0"/>
                <a:cs typeface="Calibri" panose="020F0502020204030204" pitchFamily="34" charset="0"/>
              </a:rPr>
              <a:t>Когато он-</a:t>
            </a:r>
            <a:r>
              <a:rPr lang="bg-BG" sz="2400" dirty="0" err="1">
                <a:effectLst/>
                <a:latin typeface="Calibri" panose="020F0502020204030204" pitchFamily="34" charset="0"/>
                <a:ea typeface="Calibri" panose="020F0502020204030204" pitchFamily="34" charset="0"/>
                <a:cs typeface="Calibri" panose="020F0502020204030204" pitchFamily="34" charset="0"/>
              </a:rPr>
              <a:t>лайн</a:t>
            </a:r>
            <a:r>
              <a:rPr lang="bg-BG" sz="2400" dirty="0">
                <a:effectLst/>
                <a:latin typeface="Calibri" panose="020F0502020204030204" pitchFamily="34" charset="0"/>
                <a:ea typeface="Calibri" panose="020F0502020204030204" pitchFamily="34" charset="0"/>
                <a:cs typeface="Calibri" panose="020F0502020204030204" pitchFamily="34" charset="0"/>
              </a:rPr>
              <a:t> платформата вземе решение да прекрати предоставянето на всички свои он-</a:t>
            </a:r>
            <a:r>
              <a:rPr lang="bg-BG" sz="2400" dirty="0" err="1">
                <a:effectLst/>
                <a:latin typeface="Calibri" panose="020F0502020204030204" pitchFamily="34" charset="0"/>
                <a:ea typeface="Calibri" panose="020F0502020204030204" pitchFamily="34" charset="0"/>
                <a:cs typeface="Calibri" panose="020F0502020204030204" pitchFamily="34" charset="0"/>
              </a:rPr>
              <a:t>лайн</a:t>
            </a:r>
            <a:r>
              <a:rPr lang="bg-BG" sz="2400" dirty="0">
                <a:effectLst/>
                <a:latin typeface="Calibri" panose="020F0502020204030204" pitchFamily="34" charset="0"/>
                <a:ea typeface="Calibri" panose="020F0502020204030204" pitchFamily="34" charset="0"/>
                <a:cs typeface="Calibri" panose="020F0502020204030204" pitchFamily="34" charset="0"/>
              </a:rPr>
              <a:t> услуги на даден </a:t>
            </a:r>
            <a:r>
              <a:rPr lang="bg-BG"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бизнес ползвател, тя му представя изложение на мотивите за това решение на траен носител, най-малко 30 дни преди прекратяването да породи действие. </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bg-BG" dirty="0"/>
          </a:p>
        </p:txBody>
      </p:sp>
      <p:sp>
        <p:nvSpPr>
          <p:cNvPr id="4" name="Текстов контейнер 3">
            <a:extLst>
              <a:ext uri="{FF2B5EF4-FFF2-40B4-BE49-F238E27FC236}">
                <a16:creationId xmlns:a16="http://schemas.microsoft.com/office/drawing/2014/main" id="{BE75CA6E-35BB-4C69-A4D9-301A0C5299C9}"/>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88267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AD2FF51-8424-4BD5-97D3-9FBD89F25137}"/>
              </a:ext>
            </a:extLst>
          </p:cNvPr>
          <p:cNvSpPr>
            <a:spLocks noGrp="1"/>
          </p:cNvSpPr>
          <p:nvPr>
            <p:ph type="title"/>
          </p:nvPr>
        </p:nvSpPr>
        <p:spPr/>
        <p:txBody>
          <a:bodyPr/>
          <a:lstStyle/>
          <a:p>
            <a:r>
              <a:rPr lang="bg-BG" b="1" u="sng" dirty="0">
                <a:effectLst/>
                <a:latin typeface="Calibri" panose="020F0502020204030204" pitchFamily="34" charset="0"/>
                <a:ea typeface="Calibri" panose="020F0502020204030204" pitchFamily="34" charset="0"/>
                <a:cs typeface="Calibri" panose="020F0502020204030204" pitchFamily="34" charset="0"/>
              </a:rPr>
              <a:t>Ограничаване, спиране и прекратяване на достъпа на бизнес ползвател - 2</a:t>
            </a:r>
            <a:r>
              <a:rPr lang="bg-BG" u="sng" dirty="0">
                <a:effectLst/>
                <a:latin typeface="Calibri" panose="020F0502020204030204" pitchFamily="34" charset="0"/>
                <a:ea typeface="Calibri" panose="020F0502020204030204" pitchFamily="34" charset="0"/>
                <a:cs typeface="Times New Roman" panose="02020603050405020304" pitchFamily="18" charset="0"/>
              </a:rPr>
              <a:t/>
            </a:r>
            <a:br>
              <a:rPr lang="bg-BG"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6B4DE14F-2941-4304-AAD7-FB139F353597}"/>
              </a:ext>
            </a:extLst>
          </p:cNvPr>
          <p:cNvSpPr>
            <a:spLocks noGrp="1"/>
          </p:cNvSpPr>
          <p:nvPr>
            <p:ph idx="1"/>
          </p:nvPr>
        </p:nvSpPr>
        <p:spPr/>
        <p:txBody>
          <a:bodyPr/>
          <a:lstStyle/>
          <a:p>
            <a:r>
              <a:rPr lang="bg-BG" dirty="0">
                <a:latin typeface="Calibri" panose="020F0502020204030204" pitchFamily="34" charset="0"/>
                <a:ea typeface="Calibri" panose="020F0502020204030204" pitchFamily="34" charset="0"/>
                <a:cs typeface="Calibri" panose="020F0502020204030204" pitchFamily="34" charset="0"/>
              </a:rPr>
              <a:t>Он-</a:t>
            </a:r>
            <a:r>
              <a:rPr lang="bg-BG" dirty="0" err="1">
                <a:latin typeface="Calibri" panose="020F0502020204030204" pitchFamily="34" charset="0"/>
                <a:ea typeface="Calibri" panose="020F0502020204030204" pitchFamily="34" charset="0"/>
                <a:cs typeface="Calibri" panose="020F0502020204030204" pitchFamily="34" charset="0"/>
              </a:rPr>
              <a:t>лайн</a:t>
            </a:r>
            <a:r>
              <a:rPr lang="bg-BG" dirty="0">
                <a:latin typeface="Calibri" panose="020F0502020204030204" pitchFamily="34" charset="0"/>
                <a:ea typeface="Calibri" panose="020F0502020204030204" pitchFamily="34" charset="0"/>
                <a:cs typeface="Calibri" panose="020F0502020204030204" pitchFamily="34" charset="0"/>
              </a:rPr>
              <a:t> платформата задължително предоставя </a:t>
            </a:r>
            <a:r>
              <a:rPr lang="bg-BG" sz="2800" dirty="0">
                <a:effectLst/>
                <a:latin typeface="Calibri" panose="020F0502020204030204" pitchFamily="34" charset="0"/>
                <a:ea typeface="Calibri" panose="020F0502020204030204" pitchFamily="34" charset="0"/>
                <a:cs typeface="Calibri" panose="020F0502020204030204" pitchFamily="34" charset="0"/>
              </a:rPr>
              <a:t>на бизнес ползвателя възможност да изясни фактите в рамките на вътрешната процедура за разглеждане на жалби. </a:t>
            </a:r>
          </a:p>
          <a:p>
            <a:r>
              <a:rPr lang="bg-BG" sz="2800" dirty="0">
                <a:effectLst/>
                <a:latin typeface="Calibri" panose="020F0502020204030204" pitchFamily="34" charset="0"/>
                <a:ea typeface="Calibri" panose="020F0502020204030204" pitchFamily="34" charset="0"/>
                <a:cs typeface="Calibri" panose="020F0502020204030204" pitchFamily="34" charset="0"/>
              </a:rPr>
              <a:t>Ако се отмени ограничаването, спирането или прекратяването доставчикът без ненужно забавяне възстановява положението на бизнес ползвателя и достъпа му до лични и други данни от преди ограничаването, спирането или прекратяването.</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61356467-B665-4691-A326-E72BDE7213C8}"/>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409240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6019B87-B9B3-4ACF-8F3C-F927B92F1E4B}"/>
              </a:ext>
            </a:extLst>
          </p:cNvPr>
          <p:cNvSpPr>
            <a:spLocks noGrp="1"/>
          </p:cNvSpPr>
          <p:nvPr>
            <p:ph type="title"/>
          </p:nvPr>
        </p:nvSpPr>
        <p:spPr/>
        <p:txBody>
          <a:bodyPr/>
          <a:lstStyle/>
          <a:p>
            <a:r>
              <a:rPr lang="bg-BG" b="1" u="sng" dirty="0">
                <a:effectLst/>
                <a:latin typeface="Calibri" panose="020F0502020204030204" pitchFamily="34" charset="0"/>
                <a:ea typeface="Calibri" panose="020F0502020204030204" pitchFamily="34" charset="0"/>
                <a:cs typeface="Calibri" panose="020F0502020204030204" pitchFamily="34" charset="0"/>
              </a:rPr>
              <a:t>Ограничаване, спиране и прекратяване на достъпа на бизнес ползвател - 3</a:t>
            </a:r>
            <a:r>
              <a:rPr lang="bg-BG" u="sng" dirty="0">
                <a:effectLst/>
                <a:latin typeface="Calibri" panose="020F0502020204030204" pitchFamily="34" charset="0"/>
                <a:ea typeface="Calibri" panose="020F0502020204030204" pitchFamily="34" charset="0"/>
                <a:cs typeface="Times New Roman" panose="02020603050405020304" pitchFamily="18" charset="0"/>
              </a:rPr>
              <a:t/>
            </a:r>
            <a:br>
              <a:rPr lang="bg-BG"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793E4CE6-4E2B-4665-B042-BA1B0299B3F2}"/>
              </a:ext>
            </a:extLst>
          </p:cNvPr>
          <p:cNvSpPr>
            <a:spLocks noGrp="1"/>
          </p:cNvSpPr>
          <p:nvPr>
            <p:ph idx="1"/>
          </p:nvPr>
        </p:nvSpPr>
        <p:spPr/>
        <p:txBody>
          <a:bodyPr/>
          <a:lstStyle/>
          <a:p>
            <a:pPr marL="0" marR="0" indent="180340">
              <a:lnSpc>
                <a:spcPct val="107000"/>
              </a:lnSpc>
              <a:spcBef>
                <a:spcPts val="0"/>
              </a:spcBef>
              <a:spcAft>
                <a:spcPts val="0"/>
              </a:spcAft>
            </a:pPr>
            <a:r>
              <a:rPr lang="bg-BG" sz="1800" b="1" dirty="0">
                <a:effectLst/>
                <a:latin typeface="Calibri" panose="020F0502020204030204" pitchFamily="34" charset="0"/>
                <a:ea typeface="Calibri" panose="020F0502020204030204" pitchFamily="34" charset="0"/>
                <a:cs typeface="Calibri" panose="020F0502020204030204" pitchFamily="34" charset="0"/>
              </a:rPr>
              <a:t>Срокът от 30 дни на предизвестие</a:t>
            </a:r>
            <a:r>
              <a:rPr lang="bg-BG" sz="1800" dirty="0">
                <a:effectLst/>
                <a:latin typeface="Calibri" panose="020F0502020204030204" pitchFamily="34" charset="0"/>
                <a:ea typeface="Calibri" panose="020F0502020204030204" pitchFamily="34" charset="0"/>
                <a:cs typeface="Calibri" panose="020F0502020204030204" pitchFamily="34" charset="0"/>
              </a:rPr>
              <a:t> при прекратяването на всички услуги </a:t>
            </a:r>
            <a:r>
              <a:rPr lang="bg-BG" sz="1800" b="1" dirty="0">
                <a:effectLst/>
                <a:latin typeface="Calibri" panose="020F0502020204030204" pitchFamily="34" charset="0"/>
                <a:ea typeface="Calibri" panose="020F0502020204030204" pitchFamily="34" charset="0"/>
                <a:cs typeface="Calibri" panose="020F0502020204030204" pitchFamily="34" charset="0"/>
              </a:rPr>
              <a:t>не се прилага, когато доставчикът на посреднически он-</a:t>
            </a:r>
            <a:r>
              <a:rPr lang="bg-BG" sz="1800" b="1" dirty="0" err="1">
                <a:effectLst/>
                <a:latin typeface="Calibri" panose="020F0502020204030204" pitchFamily="34" charset="0"/>
                <a:ea typeface="Calibri" panose="020F0502020204030204" pitchFamily="34" charset="0"/>
                <a:cs typeface="Calibri" panose="020F0502020204030204" pitchFamily="34" charset="0"/>
              </a:rPr>
              <a:t>лайн</a:t>
            </a:r>
            <a:r>
              <a:rPr lang="bg-BG" sz="1800" b="1" dirty="0">
                <a:effectLst/>
                <a:latin typeface="Calibri" panose="020F0502020204030204" pitchFamily="34" charset="0"/>
                <a:ea typeface="Calibri" panose="020F0502020204030204" pitchFamily="34" charset="0"/>
                <a:cs typeface="Calibri" panose="020F0502020204030204" pitchFamily="34" charset="0"/>
              </a:rPr>
              <a:t> услуги:</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bg-BG"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а)е обвързан с правно или регулаторно задължение, по силата на което той трябва да прекрати предоставянето на всички свои посреднически онлайн услуги за даден бизнес ползвател по начин, който не му позволява да спази този срок на предизвестие, или</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bg-BG"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б)упражнява право на прекратяване по силата на императивни съображения съгласно националното право, които са в съответствие с правото на Съюза или</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r>
              <a:rPr lang="bg-BG" sz="1800" dirty="0">
                <a:solidFill>
                  <a:srgbClr val="000000"/>
                </a:solidFill>
                <a:effectLst/>
                <a:latin typeface="Calibri" panose="020F0502020204030204" pitchFamily="34" charset="0"/>
                <a:ea typeface="Times New Roman" panose="02020603050405020304" pitchFamily="18" charset="0"/>
              </a:rPr>
              <a:t>в)може да докаже, че съответният бизнес ползвател е нарушил многократно приложимите общи условия, поради което доставчикът е прекратил предоставянето на всички въпросни посреднически онлайн услуги.</a:t>
            </a:r>
            <a:endParaRPr lang="bg-BG" dirty="0"/>
          </a:p>
        </p:txBody>
      </p:sp>
      <p:sp>
        <p:nvSpPr>
          <p:cNvPr id="4" name="Текстов контейнер 3">
            <a:extLst>
              <a:ext uri="{FF2B5EF4-FFF2-40B4-BE49-F238E27FC236}">
                <a16:creationId xmlns:a16="http://schemas.microsoft.com/office/drawing/2014/main" id="{50691ECC-A38B-453F-82B6-81A197166416}"/>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397967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B878C33-523D-4E1B-9F37-795B12F43145}"/>
              </a:ext>
            </a:extLst>
          </p:cNvPr>
          <p:cNvSpPr>
            <a:spLocks noGrp="1"/>
          </p:cNvSpPr>
          <p:nvPr>
            <p:ph type="title"/>
          </p:nvPr>
        </p:nvSpPr>
        <p:spPr/>
        <p:txBody>
          <a:bodyPr/>
          <a:lstStyle/>
          <a:p>
            <a:r>
              <a:rPr lang="bg-BG" b="1" u="sng" dirty="0">
                <a:effectLst/>
                <a:latin typeface="Calibri" panose="020F0502020204030204" pitchFamily="34" charset="0"/>
                <a:ea typeface="Calibri" panose="020F0502020204030204" pitchFamily="34" charset="0"/>
                <a:cs typeface="Calibri" panose="020F0502020204030204" pitchFamily="34" charset="0"/>
              </a:rPr>
              <a:t>Ограничаване, спиране и прекратяване на достъпа на бизнес ползвател - 4</a:t>
            </a:r>
            <a:r>
              <a:rPr lang="bg-BG" u="sng" dirty="0">
                <a:effectLst/>
                <a:latin typeface="Calibri" panose="020F0502020204030204" pitchFamily="34" charset="0"/>
                <a:ea typeface="Calibri" panose="020F0502020204030204" pitchFamily="34" charset="0"/>
                <a:cs typeface="Times New Roman" panose="02020603050405020304" pitchFamily="18" charset="0"/>
              </a:rPr>
              <a:t/>
            </a:r>
            <a:br>
              <a:rPr lang="bg-BG" u="sng" dirty="0">
                <a:effectLst/>
                <a:latin typeface="Calibri" panose="020F0502020204030204" pitchFamily="34" charset="0"/>
                <a:ea typeface="Calibri" panose="020F0502020204030204" pitchFamily="34" charset="0"/>
                <a:cs typeface="Times New Roman" panose="02020603050405020304" pitchFamily="18" charset="0"/>
              </a:rPr>
            </a:br>
            <a:endParaRPr lang="bg-BG" dirty="0"/>
          </a:p>
        </p:txBody>
      </p:sp>
      <p:sp>
        <p:nvSpPr>
          <p:cNvPr id="3" name="Контейнер за съдържание 2">
            <a:extLst>
              <a:ext uri="{FF2B5EF4-FFF2-40B4-BE49-F238E27FC236}">
                <a16:creationId xmlns:a16="http://schemas.microsoft.com/office/drawing/2014/main" id="{FDC070DB-A6CD-4C6C-A562-411695F09E80}"/>
              </a:ext>
            </a:extLst>
          </p:cNvPr>
          <p:cNvSpPr>
            <a:spLocks noGrp="1"/>
          </p:cNvSpPr>
          <p:nvPr>
            <p:ph idx="1"/>
          </p:nvPr>
        </p:nvSpPr>
        <p:spPr/>
        <p:txBody>
          <a:bodyPr/>
          <a:lstStyle/>
          <a:p>
            <a:r>
              <a:rPr lang="bg-BG" sz="2400" dirty="0">
                <a:effectLst/>
                <a:latin typeface="Calibri" panose="020F0502020204030204" pitchFamily="34" charset="0"/>
                <a:ea typeface="Calibri" panose="020F0502020204030204" pitchFamily="34" charset="0"/>
              </a:rPr>
              <a:t>В тези случаи отново е необходимо да се </a:t>
            </a:r>
            <a:r>
              <a:rPr lang="bg-BG" sz="2400" b="1" dirty="0">
                <a:effectLst/>
                <a:latin typeface="Calibri" panose="020F0502020204030204" pitchFamily="34" charset="0"/>
                <a:ea typeface="Calibri" panose="020F0502020204030204" pitchFamily="34" charset="0"/>
              </a:rPr>
              <a:t>предоставят мотивите</a:t>
            </a:r>
            <a:r>
              <a:rPr lang="bg-BG" sz="2400" dirty="0">
                <a:effectLst/>
                <a:latin typeface="Calibri" panose="020F0502020204030204" pitchFamily="34" charset="0"/>
                <a:ea typeface="Calibri" panose="020F0502020204030204" pitchFamily="34" charset="0"/>
              </a:rPr>
              <a:t> за прекратяването на траен носител. </a:t>
            </a:r>
          </a:p>
          <a:p>
            <a:r>
              <a:rPr lang="bg-BG" sz="2400" dirty="0">
                <a:effectLst/>
                <a:latin typeface="Calibri" panose="020F0502020204030204" pitchFamily="34" charset="0"/>
                <a:ea typeface="Calibri" panose="020F0502020204030204" pitchFamily="34" charset="0"/>
                <a:cs typeface="Calibri" panose="020F0502020204030204" pitchFamily="34" charset="0"/>
              </a:rPr>
              <a:t>Доставчикът не е длъжен да предоставя </a:t>
            </a:r>
            <a:r>
              <a:rPr lang="bg-BG"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изложение на мотивите, когато е </a:t>
            </a:r>
            <a:r>
              <a:rPr lang="bg-BG"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обвързан с правно или регулаторно задължение</a:t>
            </a:r>
            <a:r>
              <a:rPr lang="bg-BG"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да не предоставя конкретните факти или обстоятелства или да не посочва приложимото основание или основания, или когато даден доставчик на посреднически онлайн услуги може да докаже, че съответният бизнес ползвател е нарушил многократно приложимите общи условия, което е довело до прекратяване на предоставянето на всички въпросни посреднически онлайн услуги</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67007BDF-933E-46FB-B0F3-1E4171FF19D4}"/>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42152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EC1A036-1C07-4ACE-B9C9-D9A90F6727B0}"/>
              </a:ext>
            </a:extLst>
          </p:cNvPr>
          <p:cNvSpPr>
            <a:spLocks noGrp="1"/>
          </p:cNvSpPr>
          <p:nvPr>
            <p:ph type="title"/>
          </p:nvPr>
        </p:nvSpPr>
        <p:spPr/>
        <p:txBody>
          <a:bodyPr/>
          <a:lstStyle/>
          <a:p>
            <a:r>
              <a:rPr lang="bg-BG" b="1" u="sng" dirty="0"/>
              <a:t>Он-</a:t>
            </a:r>
            <a:r>
              <a:rPr lang="bg-BG" b="1" u="sng" dirty="0" err="1"/>
              <a:t>лайн</a:t>
            </a:r>
            <a:r>
              <a:rPr lang="bg-BG" b="1" u="sng" dirty="0"/>
              <a:t> търсачки – класиране -1</a:t>
            </a:r>
          </a:p>
        </p:txBody>
      </p:sp>
      <p:sp>
        <p:nvSpPr>
          <p:cNvPr id="3" name="Контейнер за съдържание 2">
            <a:extLst>
              <a:ext uri="{FF2B5EF4-FFF2-40B4-BE49-F238E27FC236}">
                <a16:creationId xmlns:a16="http://schemas.microsoft.com/office/drawing/2014/main" id="{2C38FFB9-48F7-4166-B115-C6731A578348}"/>
              </a:ext>
            </a:extLst>
          </p:cNvPr>
          <p:cNvSpPr>
            <a:spLocks noGrp="1"/>
          </p:cNvSpPr>
          <p:nvPr>
            <p:ph idx="1"/>
          </p:nvPr>
        </p:nvSpPr>
        <p:spPr/>
        <p:txBody>
          <a:bodyPr/>
          <a:lstStyle/>
          <a:p>
            <a:r>
              <a:rPr lang="ru-RU" b="1" i="0" dirty="0">
                <a:solidFill>
                  <a:srgbClr val="000000"/>
                </a:solidFill>
                <a:effectLst/>
              </a:rPr>
              <a:t>„</a:t>
            </a:r>
            <a:r>
              <a:rPr lang="ru-RU" b="1" i="0" dirty="0" err="1">
                <a:solidFill>
                  <a:srgbClr val="000000"/>
                </a:solidFill>
                <a:effectLst/>
              </a:rPr>
              <a:t>класиране</a:t>
            </a:r>
            <a:r>
              <a:rPr lang="ru-RU" b="1" i="0" dirty="0">
                <a:solidFill>
                  <a:srgbClr val="000000"/>
                </a:solidFill>
                <a:effectLst/>
              </a:rPr>
              <a:t>“</a:t>
            </a:r>
            <a:r>
              <a:rPr lang="ru-RU" i="0" dirty="0">
                <a:solidFill>
                  <a:srgbClr val="000000"/>
                </a:solidFill>
                <a:effectLst/>
              </a:rPr>
              <a:t> (</a:t>
            </a:r>
            <a:r>
              <a:rPr lang="ru-RU" i="0" dirty="0" err="1">
                <a:solidFill>
                  <a:srgbClr val="000000"/>
                </a:solidFill>
                <a:effectLst/>
              </a:rPr>
              <a:t>ранкинг</a:t>
            </a:r>
            <a:r>
              <a:rPr lang="ru-RU" i="0" dirty="0">
                <a:solidFill>
                  <a:srgbClr val="000000"/>
                </a:solidFill>
                <a:effectLst/>
              </a:rPr>
              <a:t>) -</a:t>
            </a:r>
            <a:r>
              <a:rPr lang="ru-RU" b="1" i="0" dirty="0">
                <a:solidFill>
                  <a:srgbClr val="000000"/>
                </a:solidFill>
                <a:effectLst/>
              </a:rPr>
              <a:t> </a:t>
            </a:r>
            <a:r>
              <a:rPr lang="ru-RU" b="0" i="0" dirty="0" err="1">
                <a:solidFill>
                  <a:srgbClr val="000000"/>
                </a:solidFill>
                <a:effectLst/>
              </a:rPr>
              <a:t>относителната</a:t>
            </a:r>
            <a:r>
              <a:rPr lang="ru-RU" b="0" i="0" dirty="0">
                <a:solidFill>
                  <a:srgbClr val="000000"/>
                </a:solidFill>
                <a:effectLst/>
              </a:rPr>
              <a:t> приоритетна позиция на </a:t>
            </a:r>
            <a:r>
              <a:rPr lang="ru-RU" b="0" i="0" dirty="0" err="1">
                <a:solidFill>
                  <a:srgbClr val="000000"/>
                </a:solidFill>
                <a:effectLst/>
              </a:rPr>
              <a:t>стоките</a:t>
            </a:r>
            <a:r>
              <a:rPr lang="ru-RU" b="0" i="0" dirty="0">
                <a:solidFill>
                  <a:srgbClr val="000000"/>
                </a:solidFill>
                <a:effectLst/>
              </a:rPr>
              <a:t> или </a:t>
            </a:r>
            <a:r>
              <a:rPr lang="ru-RU" b="0" i="0" dirty="0" err="1">
                <a:solidFill>
                  <a:srgbClr val="000000"/>
                </a:solidFill>
                <a:effectLst/>
              </a:rPr>
              <a:t>услугите</a:t>
            </a:r>
            <a:r>
              <a:rPr lang="ru-RU" b="0" i="0" dirty="0">
                <a:solidFill>
                  <a:srgbClr val="000000"/>
                </a:solidFill>
                <a:effectLst/>
              </a:rPr>
              <a:t>, </a:t>
            </a:r>
            <a:r>
              <a:rPr lang="ru-RU" b="0" i="0" dirty="0" err="1">
                <a:solidFill>
                  <a:srgbClr val="000000"/>
                </a:solidFill>
                <a:effectLst/>
              </a:rPr>
              <a:t>предлагани</a:t>
            </a:r>
            <a:r>
              <a:rPr lang="ru-RU" b="0" i="0" dirty="0">
                <a:solidFill>
                  <a:srgbClr val="000000"/>
                </a:solidFill>
                <a:effectLst/>
              </a:rPr>
              <a:t> чрез посреднически онлайн услуги, или </a:t>
            </a:r>
            <a:r>
              <a:rPr lang="ru-RU" b="0" i="0" dirty="0" err="1">
                <a:solidFill>
                  <a:srgbClr val="000000"/>
                </a:solidFill>
                <a:effectLst/>
              </a:rPr>
              <a:t>степента</a:t>
            </a:r>
            <a:r>
              <a:rPr lang="ru-RU" b="0" i="0" dirty="0">
                <a:solidFill>
                  <a:srgbClr val="000000"/>
                </a:solidFill>
                <a:effectLst/>
              </a:rPr>
              <a:t> на </a:t>
            </a:r>
            <a:r>
              <a:rPr lang="ru-RU" b="0" i="0" dirty="0" err="1">
                <a:solidFill>
                  <a:srgbClr val="000000"/>
                </a:solidFill>
                <a:effectLst/>
              </a:rPr>
              <a:t>значимост</a:t>
            </a:r>
            <a:r>
              <a:rPr lang="ru-RU" b="0" i="0" dirty="0">
                <a:solidFill>
                  <a:srgbClr val="000000"/>
                </a:solidFill>
                <a:effectLst/>
              </a:rPr>
              <a:t>, </a:t>
            </a:r>
            <a:r>
              <a:rPr lang="ru-RU" b="0" i="0" dirty="0" err="1">
                <a:solidFill>
                  <a:srgbClr val="000000"/>
                </a:solidFill>
                <a:effectLst/>
              </a:rPr>
              <a:t>придадена</a:t>
            </a:r>
            <a:r>
              <a:rPr lang="ru-RU" b="0" i="0" dirty="0">
                <a:solidFill>
                  <a:srgbClr val="000000"/>
                </a:solidFill>
                <a:effectLst/>
              </a:rPr>
              <a:t> на </a:t>
            </a:r>
            <a:r>
              <a:rPr lang="ru-RU" b="0" i="0" dirty="0" err="1">
                <a:solidFill>
                  <a:srgbClr val="000000"/>
                </a:solidFill>
                <a:effectLst/>
              </a:rPr>
              <a:t>резултатите</a:t>
            </a:r>
            <a:r>
              <a:rPr lang="ru-RU" b="0" i="0" dirty="0">
                <a:solidFill>
                  <a:srgbClr val="000000"/>
                </a:solidFill>
                <a:effectLst/>
              </a:rPr>
              <a:t> от </a:t>
            </a:r>
            <a:r>
              <a:rPr lang="ru-RU" b="0" i="0" dirty="0" err="1">
                <a:solidFill>
                  <a:srgbClr val="000000"/>
                </a:solidFill>
                <a:effectLst/>
              </a:rPr>
              <a:t>търсенето</a:t>
            </a:r>
            <a:r>
              <a:rPr lang="ru-RU" b="0" i="0" dirty="0">
                <a:solidFill>
                  <a:srgbClr val="000000"/>
                </a:solidFill>
                <a:effectLst/>
              </a:rPr>
              <a:t> от онлайн </a:t>
            </a:r>
            <a:r>
              <a:rPr lang="ru-RU" b="0" i="0" dirty="0" err="1">
                <a:solidFill>
                  <a:srgbClr val="000000"/>
                </a:solidFill>
                <a:effectLst/>
              </a:rPr>
              <a:t>търсачките</a:t>
            </a:r>
            <a:r>
              <a:rPr lang="ru-RU" b="0" i="0" dirty="0">
                <a:solidFill>
                  <a:srgbClr val="000000"/>
                </a:solidFill>
                <a:effectLst/>
              </a:rPr>
              <a:t>, </a:t>
            </a:r>
            <a:r>
              <a:rPr lang="ru-RU" b="0" i="0" dirty="0" err="1">
                <a:solidFill>
                  <a:srgbClr val="000000"/>
                </a:solidFill>
                <a:effectLst/>
              </a:rPr>
              <a:t>които</a:t>
            </a:r>
            <a:r>
              <a:rPr lang="ru-RU" b="0" i="0" dirty="0">
                <a:solidFill>
                  <a:srgbClr val="000000"/>
                </a:solidFill>
                <a:effectLst/>
              </a:rPr>
              <a:t> </a:t>
            </a:r>
            <a:r>
              <a:rPr lang="ru-RU" b="0" i="0" dirty="0" err="1">
                <a:solidFill>
                  <a:srgbClr val="000000"/>
                </a:solidFill>
                <a:effectLst/>
              </a:rPr>
              <a:t>са</a:t>
            </a:r>
            <a:r>
              <a:rPr lang="ru-RU" b="0" i="0" dirty="0">
                <a:solidFill>
                  <a:srgbClr val="000000"/>
                </a:solidFill>
                <a:effectLst/>
              </a:rPr>
              <a:t> </a:t>
            </a:r>
            <a:r>
              <a:rPr lang="ru-RU" b="0" i="0" dirty="0" err="1">
                <a:solidFill>
                  <a:srgbClr val="000000"/>
                </a:solidFill>
                <a:effectLst/>
              </a:rPr>
              <a:t>представени</a:t>
            </a:r>
            <a:r>
              <a:rPr lang="ru-RU" b="0" i="0" dirty="0">
                <a:solidFill>
                  <a:srgbClr val="000000"/>
                </a:solidFill>
                <a:effectLst/>
              </a:rPr>
              <a:t>, </a:t>
            </a:r>
            <a:r>
              <a:rPr lang="ru-RU" b="0" i="0" dirty="0" err="1">
                <a:solidFill>
                  <a:srgbClr val="000000"/>
                </a:solidFill>
                <a:effectLst/>
              </a:rPr>
              <a:t>организирани</a:t>
            </a:r>
            <a:r>
              <a:rPr lang="ru-RU" b="0" i="0" dirty="0">
                <a:solidFill>
                  <a:srgbClr val="000000"/>
                </a:solidFill>
                <a:effectLst/>
              </a:rPr>
              <a:t> или </a:t>
            </a:r>
            <a:r>
              <a:rPr lang="ru-RU" b="0" i="0" dirty="0" err="1">
                <a:solidFill>
                  <a:srgbClr val="000000"/>
                </a:solidFill>
                <a:effectLst/>
              </a:rPr>
              <a:t>съобщени</a:t>
            </a:r>
            <a:r>
              <a:rPr lang="ru-RU" b="0" i="0" dirty="0">
                <a:solidFill>
                  <a:srgbClr val="000000"/>
                </a:solidFill>
                <a:effectLst/>
              </a:rPr>
              <a:t> от </a:t>
            </a:r>
            <a:r>
              <a:rPr lang="ru-RU" b="0" i="0" dirty="0" err="1">
                <a:solidFill>
                  <a:srgbClr val="000000"/>
                </a:solidFill>
                <a:effectLst/>
              </a:rPr>
              <a:t>доставчиците</a:t>
            </a:r>
            <a:r>
              <a:rPr lang="ru-RU" b="0" i="0" dirty="0">
                <a:solidFill>
                  <a:srgbClr val="000000"/>
                </a:solidFill>
                <a:effectLst/>
              </a:rPr>
              <a:t> на посреднически онлайн услуги или от </a:t>
            </a:r>
            <a:r>
              <a:rPr lang="ru-RU" b="0" i="0" dirty="0" err="1">
                <a:solidFill>
                  <a:srgbClr val="000000"/>
                </a:solidFill>
                <a:effectLst/>
              </a:rPr>
              <a:t>доставчиците</a:t>
            </a:r>
            <a:r>
              <a:rPr lang="ru-RU" b="0" i="0" dirty="0">
                <a:solidFill>
                  <a:srgbClr val="000000"/>
                </a:solidFill>
                <a:effectLst/>
              </a:rPr>
              <a:t> на онлайн </a:t>
            </a:r>
            <a:r>
              <a:rPr lang="ru-RU" b="0" i="0" dirty="0" err="1">
                <a:solidFill>
                  <a:srgbClr val="000000"/>
                </a:solidFill>
                <a:effectLst/>
              </a:rPr>
              <a:t>търсачки</a:t>
            </a:r>
            <a:r>
              <a:rPr lang="ru-RU" b="0" i="0" dirty="0">
                <a:solidFill>
                  <a:srgbClr val="000000"/>
                </a:solidFill>
                <a:effectLst/>
              </a:rPr>
              <a:t>, независимо от </a:t>
            </a:r>
            <a:r>
              <a:rPr lang="ru-RU" b="0" i="0" dirty="0" err="1">
                <a:solidFill>
                  <a:srgbClr val="000000"/>
                </a:solidFill>
                <a:effectLst/>
              </a:rPr>
              <a:t>техническите</a:t>
            </a:r>
            <a:r>
              <a:rPr lang="ru-RU" b="0" i="0" dirty="0">
                <a:solidFill>
                  <a:srgbClr val="000000"/>
                </a:solidFill>
                <a:effectLst/>
              </a:rPr>
              <a:t> средства, </a:t>
            </a:r>
            <a:r>
              <a:rPr lang="ru-RU" b="0" i="0" dirty="0" err="1">
                <a:solidFill>
                  <a:srgbClr val="000000"/>
                </a:solidFill>
                <a:effectLst/>
              </a:rPr>
              <a:t>използвани</a:t>
            </a:r>
            <a:r>
              <a:rPr lang="ru-RU" b="0" i="0" dirty="0">
                <a:solidFill>
                  <a:srgbClr val="000000"/>
                </a:solidFill>
                <a:effectLst/>
              </a:rPr>
              <a:t> за </a:t>
            </a:r>
            <a:r>
              <a:rPr lang="ru-RU" b="0" i="0" dirty="0" err="1">
                <a:solidFill>
                  <a:srgbClr val="000000"/>
                </a:solidFill>
                <a:effectLst/>
              </a:rPr>
              <a:t>това</a:t>
            </a:r>
            <a:r>
              <a:rPr lang="ru-RU" b="0" i="0" dirty="0">
                <a:solidFill>
                  <a:srgbClr val="000000"/>
                </a:solidFill>
                <a:effectLst/>
              </a:rPr>
              <a:t> </a:t>
            </a:r>
            <a:r>
              <a:rPr lang="ru-RU" b="0" i="0" dirty="0" err="1">
                <a:solidFill>
                  <a:srgbClr val="000000"/>
                </a:solidFill>
                <a:effectLst/>
              </a:rPr>
              <a:t>представяне</a:t>
            </a:r>
            <a:r>
              <a:rPr lang="ru-RU" b="0" i="0" dirty="0">
                <a:solidFill>
                  <a:srgbClr val="000000"/>
                </a:solidFill>
                <a:effectLst/>
              </a:rPr>
              <a:t>, </a:t>
            </a:r>
            <a:r>
              <a:rPr lang="ru-RU" b="0" i="0" dirty="0" err="1">
                <a:solidFill>
                  <a:srgbClr val="000000"/>
                </a:solidFill>
                <a:effectLst/>
              </a:rPr>
              <a:t>организиране</a:t>
            </a:r>
            <a:r>
              <a:rPr lang="ru-RU" b="0" i="0" dirty="0">
                <a:solidFill>
                  <a:srgbClr val="000000"/>
                </a:solidFill>
                <a:effectLst/>
              </a:rPr>
              <a:t> или </a:t>
            </a:r>
            <a:r>
              <a:rPr lang="ru-RU" b="0" i="0" dirty="0" err="1">
                <a:solidFill>
                  <a:srgbClr val="000000"/>
                </a:solidFill>
                <a:effectLst/>
              </a:rPr>
              <a:t>съобщаване</a:t>
            </a:r>
            <a:endParaRPr lang="bg-BG" dirty="0"/>
          </a:p>
          <a:p>
            <a:endParaRPr lang="bg-BG" dirty="0"/>
          </a:p>
        </p:txBody>
      </p:sp>
      <p:sp>
        <p:nvSpPr>
          <p:cNvPr id="4" name="Текстов контейнер 3">
            <a:extLst>
              <a:ext uri="{FF2B5EF4-FFF2-40B4-BE49-F238E27FC236}">
                <a16:creationId xmlns:a16="http://schemas.microsoft.com/office/drawing/2014/main" id="{B9762D51-CBE6-4F6C-9DD8-2E6948DB7EF0}"/>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98406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116B7BA-6003-43BA-8D96-8CE45C2EBA73}"/>
              </a:ext>
            </a:extLst>
          </p:cNvPr>
          <p:cNvSpPr>
            <a:spLocks noGrp="1"/>
          </p:cNvSpPr>
          <p:nvPr>
            <p:ph type="title"/>
          </p:nvPr>
        </p:nvSpPr>
        <p:spPr/>
        <p:txBody>
          <a:bodyPr/>
          <a:lstStyle/>
          <a:p>
            <a:r>
              <a:rPr lang="bg-BG" b="1" u="sng" dirty="0"/>
              <a:t>Он-</a:t>
            </a:r>
            <a:r>
              <a:rPr lang="bg-BG" b="1" u="sng" dirty="0" err="1"/>
              <a:t>лайн</a:t>
            </a:r>
            <a:r>
              <a:rPr lang="bg-BG" b="1" u="sng" dirty="0"/>
              <a:t> търсачки – класиране -2</a:t>
            </a:r>
          </a:p>
        </p:txBody>
      </p:sp>
      <p:sp>
        <p:nvSpPr>
          <p:cNvPr id="3" name="Контейнер за съдържание 2">
            <a:extLst>
              <a:ext uri="{FF2B5EF4-FFF2-40B4-BE49-F238E27FC236}">
                <a16:creationId xmlns:a16="http://schemas.microsoft.com/office/drawing/2014/main" id="{D106C0E2-DC46-4517-85DD-74FCC03671C6}"/>
              </a:ext>
            </a:extLst>
          </p:cNvPr>
          <p:cNvSpPr>
            <a:spLocks noGrp="1"/>
          </p:cNvSpPr>
          <p:nvPr>
            <p:ph idx="1"/>
          </p:nvPr>
        </p:nvSpPr>
        <p:spPr/>
        <p:txBody>
          <a:bodyPr>
            <a:normAutofit fontScale="92500" lnSpcReduction="10000"/>
          </a:bodyPr>
          <a:lstStyle/>
          <a:p>
            <a:r>
              <a:rPr lang="bg-BG" sz="2800" b="1" u="sng" dirty="0">
                <a:solidFill>
                  <a:srgbClr val="000000"/>
                </a:solidFill>
                <a:effectLst/>
                <a:latin typeface="Calibri" panose="020F0502020204030204" pitchFamily="34" charset="0"/>
                <a:ea typeface="Times New Roman" panose="02020603050405020304" pitchFamily="18" charset="0"/>
              </a:rPr>
              <a:t>Задължения на доставчиците на онлайн търсачки:</a:t>
            </a:r>
          </a:p>
          <a:p>
            <a:r>
              <a:rPr lang="bg-BG" sz="2800" dirty="0">
                <a:solidFill>
                  <a:srgbClr val="000000"/>
                </a:solidFill>
                <a:effectLst/>
                <a:latin typeface="Calibri" panose="020F0502020204030204" pitchFamily="34" charset="0"/>
                <a:ea typeface="Times New Roman" panose="02020603050405020304" pitchFamily="18" charset="0"/>
              </a:rPr>
              <a:t>1.да посочват основните параметри, които заедно или поотделно са от най-голямо значение при определянето на класирането, и относителната важност на тези основни параметри</a:t>
            </a:r>
          </a:p>
          <a:p>
            <a:r>
              <a:rPr lang="bg-BG" sz="2800" dirty="0">
                <a:solidFill>
                  <a:srgbClr val="000000"/>
                </a:solidFill>
                <a:latin typeface="Calibri" panose="020F0502020204030204" pitchFamily="34" charset="0"/>
                <a:ea typeface="Times New Roman" panose="02020603050405020304" pitchFamily="18" charset="0"/>
              </a:rPr>
              <a:t>2.</a:t>
            </a:r>
            <a:r>
              <a:rPr lang="bg-BG" sz="2800" dirty="0">
                <a:solidFill>
                  <a:srgbClr val="000000"/>
                </a:solidFill>
                <a:effectLst/>
                <a:latin typeface="Calibri" panose="020F0502020204030204" pitchFamily="34" charset="0"/>
                <a:ea typeface="Times New Roman" panose="02020603050405020304" pitchFamily="18" charset="0"/>
              </a:rPr>
              <a:t> на уебсайта на съответната онлайн търсачка на даден доставчик се публикува посоченото описание на тези параметри, до което трябва да е осигурен лесен и публичен достъп и чийто текст трябва да е ясен и разбираем. Това описание трябва да се актуализира редовно.</a:t>
            </a:r>
            <a:r>
              <a:rPr lang="bg-BG" sz="2800" dirty="0">
                <a:effectLst/>
                <a:latin typeface="Calibri" panose="020F0502020204030204" pitchFamily="34" charset="0"/>
                <a:ea typeface="Times New Roman" panose="02020603050405020304" pitchFamily="18" charset="0"/>
              </a:rPr>
              <a:t> </a:t>
            </a:r>
          </a:p>
          <a:p>
            <a:endParaRPr lang="bg-BG" dirty="0"/>
          </a:p>
        </p:txBody>
      </p:sp>
      <p:sp>
        <p:nvSpPr>
          <p:cNvPr id="4" name="Текстов контейнер 3">
            <a:extLst>
              <a:ext uri="{FF2B5EF4-FFF2-40B4-BE49-F238E27FC236}">
                <a16:creationId xmlns:a16="http://schemas.microsoft.com/office/drawing/2014/main" id="{A5A94CD2-312A-4CF8-BEA0-12CC35BEFC56}"/>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174970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7A8D547-0343-473D-A959-04179C46D78A}"/>
              </a:ext>
            </a:extLst>
          </p:cNvPr>
          <p:cNvSpPr>
            <a:spLocks noGrp="1"/>
          </p:cNvSpPr>
          <p:nvPr>
            <p:ph type="title"/>
          </p:nvPr>
        </p:nvSpPr>
        <p:spPr/>
        <p:txBody>
          <a:bodyPr/>
          <a:lstStyle/>
          <a:p>
            <a:r>
              <a:rPr lang="bg-BG" b="1" u="sng" dirty="0"/>
              <a:t>Он-</a:t>
            </a:r>
            <a:r>
              <a:rPr lang="bg-BG" b="1" u="sng" dirty="0" err="1"/>
              <a:t>лайн</a:t>
            </a:r>
            <a:r>
              <a:rPr lang="bg-BG" b="1" u="sng" dirty="0"/>
              <a:t> търсачки – класиране -3</a:t>
            </a:r>
          </a:p>
        </p:txBody>
      </p:sp>
      <p:sp>
        <p:nvSpPr>
          <p:cNvPr id="3" name="Контейнер за съдържание 2">
            <a:extLst>
              <a:ext uri="{FF2B5EF4-FFF2-40B4-BE49-F238E27FC236}">
                <a16:creationId xmlns:a16="http://schemas.microsoft.com/office/drawing/2014/main" id="{F01E6AF8-712D-4A5A-8997-048CA8971BCE}"/>
              </a:ext>
            </a:extLst>
          </p:cNvPr>
          <p:cNvSpPr>
            <a:spLocks noGrp="1"/>
          </p:cNvSpPr>
          <p:nvPr>
            <p:ph idx="1"/>
          </p:nvPr>
        </p:nvSpPr>
        <p:spPr/>
        <p:txBody>
          <a:bodyPr>
            <a:normAutofit fontScale="92500"/>
          </a:bodyPr>
          <a:lstStyle/>
          <a:p>
            <a:r>
              <a:rPr lang="bg-BG" sz="2800" dirty="0">
                <a:effectLst/>
                <a:latin typeface="Calibri" panose="020F0502020204030204" pitchFamily="34" charset="0"/>
                <a:ea typeface="Times New Roman" panose="02020603050405020304" pitchFamily="18" charset="0"/>
              </a:rPr>
              <a:t>Всеки доставчик е длъжен да предостави </a:t>
            </a:r>
            <a:r>
              <a:rPr lang="bg-BG" sz="2800" b="1" dirty="0">
                <a:effectLst/>
                <a:latin typeface="Calibri" panose="020F0502020204030204" pitchFamily="34" charset="0"/>
                <a:ea typeface="Times New Roman" panose="02020603050405020304" pitchFamily="18" charset="0"/>
              </a:rPr>
              <a:t>описание</a:t>
            </a:r>
            <a:r>
              <a:rPr lang="bg-BG" sz="2800" dirty="0">
                <a:effectLst/>
                <a:latin typeface="Calibri" panose="020F0502020204030204" pitchFamily="34" charset="0"/>
                <a:ea typeface="Times New Roman" panose="02020603050405020304" pitchFamily="18" charset="0"/>
              </a:rPr>
              <a:t>, което дава на ползвателите подходяща представа дали в механизма на класиране са взети предвид указаните по-долу елементи и, ако случаят е такъв, как и в каква степен: a) </a:t>
            </a:r>
            <a:r>
              <a:rPr lang="bg-BG" sz="2800" b="1" dirty="0">
                <a:effectLst/>
                <a:latin typeface="Calibri" panose="020F0502020204030204" pitchFamily="34" charset="0"/>
                <a:ea typeface="Times New Roman" panose="02020603050405020304" pitchFamily="18" charset="0"/>
              </a:rPr>
              <a:t>характеристиките на стоките и услугите</a:t>
            </a:r>
            <a:r>
              <a:rPr lang="bg-BG" sz="2800" dirty="0">
                <a:effectLst/>
                <a:latin typeface="Calibri" panose="020F0502020204030204" pitchFamily="34" charset="0"/>
                <a:ea typeface="Times New Roman" panose="02020603050405020304" pitchFamily="18" charset="0"/>
              </a:rPr>
              <a:t>, предлагани чрез предоставяните от доставчика услуги; б) </a:t>
            </a:r>
            <a:r>
              <a:rPr lang="bg-BG" sz="2800" b="1" dirty="0">
                <a:effectLst/>
                <a:latin typeface="Calibri" panose="020F0502020204030204" pitchFamily="34" charset="0"/>
                <a:ea typeface="Times New Roman" panose="02020603050405020304" pitchFamily="18" charset="0"/>
              </a:rPr>
              <a:t>значимостта на тези характеристики</a:t>
            </a:r>
            <a:r>
              <a:rPr lang="bg-BG" sz="2800" dirty="0">
                <a:effectLst/>
                <a:latin typeface="Calibri" panose="020F0502020204030204" pitchFamily="34" charset="0"/>
                <a:ea typeface="Times New Roman" panose="02020603050405020304" pitchFamily="18" charset="0"/>
              </a:rPr>
              <a:t> за потребителите, които използват услугата; и в) единствено във връзка с онлайн търсачките — спецификите, свързани с </a:t>
            </a:r>
            <a:r>
              <a:rPr lang="bg-BG" sz="2800" b="1" dirty="0">
                <a:effectLst/>
                <a:latin typeface="Calibri" panose="020F0502020204030204" pitchFamily="34" charset="0"/>
                <a:ea typeface="Times New Roman" panose="02020603050405020304" pitchFamily="18" charset="0"/>
              </a:rPr>
              <a:t>дизайна на уебсайта,</a:t>
            </a:r>
            <a:r>
              <a:rPr lang="bg-BG" sz="2800" dirty="0">
                <a:effectLst/>
                <a:latin typeface="Calibri" panose="020F0502020204030204" pitchFamily="34" charset="0"/>
                <a:ea typeface="Times New Roman" panose="02020603050405020304" pitchFamily="18" charset="0"/>
              </a:rPr>
              <a:t> който се използва от ползвателите на корпоративни уебсайтове</a:t>
            </a:r>
            <a:endParaRPr lang="bg-BG" dirty="0"/>
          </a:p>
        </p:txBody>
      </p:sp>
      <p:sp>
        <p:nvSpPr>
          <p:cNvPr id="4" name="Текстов контейнер 3">
            <a:extLst>
              <a:ext uri="{FF2B5EF4-FFF2-40B4-BE49-F238E27FC236}">
                <a16:creationId xmlns:a16="http://schemas.microsoft.com/office/drawing/2014/main" id="{10F0A86C-894D-4CB1-979F-E9E2AFDAFC87}"/>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366629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8EA5D9C-3906-46CD-82F0-F47F87CBD093}"/>
              </a:ext>
            </a:extLst>
          </p:cNvPr>
          <p:cNvSpPr>
            <a:spLocks noGrp="1"/>
          </p:cNvSpPr>
          <p:nvPr>
            <p:ph type="title"/>
          </p:nvPr>
        </p:nvSpPr>
        <p:spPr/>
        <p:txBody>
          <a:bodyPr/>
          <a:lstStyle/>
          <a:p>
            <a:r>
              <a:rPr lang="bg-BG" b="1" u="sng" dirty="0"/>
              <a:t>Он-</a:t>
            </a:r>
            <a:r>
              <a:rPr lang="bg-BG" b="1" u="sng" dirty="0" err="1"/>
              <a:t>лайн</a:t>
            </a:r>
            <a:r>
              <a:rPr lang="bg-BG" b="1" u="sng" dirty="0"/>
              <a:t> търсачки – класиране -4</a:t>
            </a:r>
          </a:p>
        </p:txBody>
      </p:sp>
      <p:sp>
        <p:nvSpPr>
          <p:cNvPr id="3" name="Контейнер за съдържание 2">
            <a:extLst>
              <a:ext uri="{FF2B5EF4-FFF2-40B4-BE49-F238E27FC236}">
                <a16:creationId xmlns:a16="http://schemas.microsoft.com/office/drawing/2014/main" id="{9A6BB91A-F1BA-4AD5-A6E8-436B5601683F}"/>
              </a:ext>
            </a:extLst>
          </p:cNvPr>
          <p:cNvSpPr>
            <a:spLocks noGrp="1"/>
          </p:cNvSpPr>
          <p:nvPr>
            <p:ph idx="1"/>
          </p:nvPr>
        </p:nvSpPr>
        <p:spPr/>
        <p:txBody>
          <a:bodyPr/>
          <a:lstStyle/>
          <a:p>
            <a:r>
              <a:rPr lang="bg-BG" sz="2800" b="1" dirty="0">
                <a:effectLst/>
                <a:latin typeface="Calibri" panose="020F0502020204030204" pitchFamily="34" charset="0"/>
                <a:ea typeface="Times New Roman" panose="02020603050405020304" pitchFamily="18" charset="0"/>
              </a:rPr>
              <a:t>Търговските интереси на доставчиците не могат да служат като основание за отказ</a:t>
            </a:r>
            <a:r>
              <a:rPr lang="bg-BG" sz="2800" dirty="0">
                <a:effectLst/>
                <a:latin typeface="Calibri" panose="020F0502020204030204" pitchFamily="34" charset="0"/>
                <a:ea typeface="Times New Roman" panose="02020603050405020304" pitchFamily="18" charset="0"/>
              </a:rPr>
              <a:t> от изискваното съгласно чл. 5 оповестяване на основните параметри.</a:t>
            </a:r>
            <a:endParaRPr lang="bg-BG" sz="2800" dirty="0">
              <a:solidFill>
                <a:srgbClr val="000000"/>
              </a:solidFill>
              <a:effectLst/>
              <a:latin typeface="Calibri" panose="020F0502020204030204" pitchFamily="34" charset="0"/>
              <a:ea typeface="Times New Roman" panose="02020603050405020304" pitchFamily="18" charset="0"/>
            </a:endParaRPr>
          </a:p>
          <a:p>
            <a:r>
              <a:rPr lang="bg-BG" sz="2800" dirty="0">
                <a:solidFill>
                  <a:srgbClr val="000000"/>
                </a:solidFill>
                <a:effectLst/>
                <a:latin typeface="Calibri" panose="020F0502020204030204" pitchFamily="34" charset="0"/>
                <a:ea typeface="Times New Roman" panose="02020603050405020304" pitchFamily="18" charset="0"/>
              </a:rPr>
              <a:t>Насоки относно прозрачността на класирането съгласно Регламент (ЕС) 2019/1150 на Европейския парламент и на Съвета - </a:t>
            </a:r>
            <a:r>
              <a:rPr lang="bg-BG" sz="2800" u="sng" dirty="0">
                <a:solidFill>
                  <a:srgbClr val="000000"/>
                </a:solidFill>
                <a:effectLst/>
                <a:latin typeface="Calibri" panose="020F0502020204030204" pitchFamily="34" charset="0"/>
                <a:ea typeface="Times New Roman" panose="02020603050405020304" pitchFamily="18" charset="0"/>
                <a:hlinkClick r:id="rId2"/>
              </a:rPr>
              <a:t>https://eur-lex.europa.eu/legal-content/BG/TXT/HTML/?uri=CELEX:52020XC1208(01)&amp;from=EN</a:t>
            </a:r>
            <a:endParaRPr lang="bg-BG" dirty="0"/>
          </a:p>
          <a:p>
            <a:endParaRPr lang="bg-BG" dirty="0"/>
          </a:p>
        </p:txBody>
      </p:sp>
      <p:sp>
        <p:nvSpPr>
          <p:cNvPr id="4" name="Текстов контейнер 3">
            <a:extLst>
              <a:ext uri="{FF2B5EF4-FFF2-40B4-BE49-F238E27FC236}">
                <a16:creationId xmlns:a16="http://schemas.microsoft.com/office/drawing/2014/main" id="{4AFAA787-B722-4BEC-84C8-D5A8B5F3345E}"/>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54629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4D96BE3-F8AC-4A0B-A954-E5AA519C3851}"/>
              </a:ext>
            </a:extLst>
          </p:cNvPr>
          <p:cNvSpPr>
            <a:spLocks noGrp="1"/>
          </p:cNvSpPr>
          <p:nvPr>
            <p:ph type="title"/>
          </p:nvPr>
        </p:nvSpPr>
        <p:spPr/>
        <p:txBody>
          <a:bodyPr/>
          <a:lstStyle/>
          <a:p>
            <a:pPr algn="ctr"/>
            <a:r>
              <a:rPr lang="bg-BG" dirty="0"/>
              <a:t>ПРЕДМЕТЕН ОБХВАТ</a:t>
            </a:r>
          </a:p>
        </p:txBody>
      </p:sp>
      <p:sp>
        <p:nvSpPr>
          <p:cNvPr id="3" name="Текстов контейнер 2">
            <a:extLst>
              <a:ext uri="{FF2B5EF4-FFF2-40B4-BE49-F238E27FC236}">
                <a16:creationId xmlns:a16="http://schemas.microsoft.com/office/drawing/2014/main" id="{BEC4B109-1232-49C4-9973-59333ABC978E}"/>
              </a:ext>
            </a:extLst>
          </p:cNvPr>
          <p:cNvSpPr>
            <a:spLocks noGrp="1"/>
          </p:cNvSpPr>
          <p:nvPr>
            <p:ph type="body" idx="1"/>
          </p:nvPr>
        </p:nvSpPr>
        <p:spPr/>
        <p:txBody>
          <a:bodyPr/>
          <a:lstStyle/>
          <a:p>
            <a:r>
              <a:rPr lang="bg-BG" dirty="0"/>
              <a:t>Определения </a:t>
            </a:r>
          </a:p>
        </p:txBody>
      </p:sp>
      <p:sp>
        <p:nvSpPr>
          <p:cNvPr id="4" name="Контейнер за съдържание 3">
            <a:extLst>
              <a:ext uri="{FF2B5EF4-FFF2-40B4-BE49-F238E27FC236}">
                <a16:creationId xmlns:a16="http://schemas.microsoft.com/office/drawing/2014/main" id="{D5BBF8A0-D4AC-474E-A052-1BB8AC7BF768}"/>
              </a:ext>
            </a:extLst>
          </p:cNvPr>
          <p:cNvSpPr>
            <a:spLocks noGrp="1"/>
          </p:cNvSpPr>
          <p:nvPr>
            <p:ph sz="half" idx="2"/>
          </p:nvPr>
        </p:nvSpPr>
        <p:spPr/>
        <p:txBody>
          <a:bodyPr>
            <a:normAutofit fontScale="70000" lnSpcReduction="20000"/>
          </a:bodyPr>
          <a:lstStyle/>
          <a:p>
            <a:pPr marL="0" marR="0">
              <a:lnSpc>
                <a:spcPct val="107000"/>
              </a:lnSpc>
              <a:spcBef>
                <a:spcPts val="0"/>
              </a:spcBef>
              <a:spcAft>
                <a:spcPts val="0"/>
              </a:spcAft>
            </a:pPr>
            <a:r>
              <a:rPr lang="bg-BG"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Стока</a:t>
            </a:r>
            <a:r>
              <a:rPr lang="bg-BG"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bg-BG" sz="2400" dirty="0">
                <a:effectLst/>
                <a:latin typeface="Calibri" panose="020F0502020204030204" pitchFamily="34" charset="0"/>
                <a:ea typeface="Calibri" panose="020F0502020204030204" pitchFamily="34" charset="0"/>
                <a:cs typeface="Calibri" panose="020F0502020204030204" pitchFamily="34" charset="0"/>
              </a:rPr>
              <a:t>а) всяка движима материална вещ, стоки са и вода, газ и електрическа енергия, когато се предлагат за продажба, опаковани в ограничен обем или в определено количество;</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628650" algn="just">
              <a:lnSpc>
                <a:spcPct val="107000"/>
              </a:lnSpc>
              <a:spcBef>
                <a:spcPts val="0"/>
              </a:spcBef>
              <a:spcAft>
                <a:spcPts val="0"/>
              </a:spcAft>
            </a:pPr>
            <a:r>
              <a:rPr lang="bg-BG" sz="2400" dirty="0">
                <a:effectLst/>
                <a:latin typeface="Calibri" panose="020F0502020204030204" pitchFamily="34" charset="0"/>
                <a:ea typeface="Calibri" panose="020F0502020204030204" pitchFamily="34" charset="0"/>
                <a:cs typeface="Calibri" panose="020F0502020204030204" pitchFamily="34" charset="0"/>
              </a:rPr>
              <a:t>б) всяка движима материална вещ, която съдържа цифрово съдържание или цифрова услуга или е взаимосвързана с цифрово съдържание или с цифрова услуга по такъв начин, че липсата на цифровото съдържание или цифровата услуга би попречило на стоката да изпълнява своите функции ("стока, съдържаща цифрови елементи").</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5" name="Текстов контейнер 4">
            <a:extLst>
              <a:ext uri="{FF2B5EF4-FFF2-40B4-BE49-F238E27FC236}">
                <a16:creationId xmlns:a16="http://schemas.microsoft.com/office/drawing/2014/main" id="{0C8DF95F-2689-402E-8F23-2F82E882B7D5}"/>
              </a:ext>
            </a:extLst>
          </p:cNvPr>
          <p:cNvSpPr>
            <a:spLocks noGrp="1"/>
          </p:cNvSpPr>
          <p:nvPr>
            <p:ph type="body" sz="quarter" idx="3"/>
          </p:nvPr>
        </p:nvSpPr>
        <p:spPr/>
        <p:txBody>
          <a:bodyPr/>
          <a:lstStyle/>
          <a:p>
            <a:r>
              <a:rPr lang="bg-BG" dirty="0"/>
              <a:t>Определения</a:t>
            </a:r>
          </a:p>
          <a:p>
            <a:endParaRPr lang="bg-BG" dirty="0"/>
          </a:p>
        </p:txBody>
      </p:sp>
      <p:sp>
        <p:nvSpPr>
          <p:cNvPr id="6" name="Контейнер за съдържание 5">
            <a:extLst>
              <a:ext uri="{FF2B5EF4-FFF2-40B4-BE49-F238E27FC236}">
                <a16:creationId xmlns:a16="http://schemas.microsoft.com/office/drawing/2014/main" id="{ACFD942F-C430-4445-BF48-966EA2924721}"/>
              </a:ext>
            </a:extLst>
          </p:cNvPr>
          <p:cNvSpPr>
            <a:spLocks noGrp="1"/>
          </p:cNvSpPr>
          <p:nvPr>
            <p:ph sz="quarter" idx="4"/>
          </p:nvPr>
        </p:nvSpPr>
        <p:spPr/>
        <p:txBody>
          <a:bodyPr>
            <a:normAutofit fontScale="70000" lnSpcReduction="20000"/>
          </a:bodyPr>
          <a:lstStyle/>
          <a:p>
            <a:r>
              <a:rPr lang="bg-BG" sz="2400" dirty="0">
                <a:effectLst/>
                <a:latin typeface="Calibri" panose="020F0502020204030204" pitchFamily="34" charset="0"/>
                <a:ea typeface="Calibri" panose="020F0502020204030204" pitchFamily="34" charset="0"/>
                <a:cs typeface="Calibri" panose="020F0502020204030204" pitchFamily="34" charset="0"/>
              </a:rPr>
              <a:t>Когато стоката включва и цифрово съдържание или цифрова услуга ще се прилагат правилата на договора за продажба на стоки, а не за доставка на цифрово съдържание или цифрова услуга.</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Tree>
    <p:extLst>
      <p:ext uri="{BB962C8B-B14F-4D97-AF65-F5344CB8AC3E}">
        <p14:creationId xmlns:p14="http://schemas.microsoft.com/office/powerpoint/2010/main" val="5040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8828ED0-E3CA-45EF-8427-11EB2E42A3AE}"/>
              </a:ext>
            </a:extLst>
          </p:cNvPr>
          <p:cNvSpPr>
            <a:spLocks noGrp="1"/>
          </p:cNvSpPr>
          <p:nvPr>
            <p:ph type="title"/>
          </p:nvPr>
        </p:nvSpPr>
        <p:spPr/>
        <p:txBody>
          <a:bodyPr/>
          <a:lstStyle/>
          <a:p>
            <a:r>
              <a:rPr lang="bg-BG" b="1" u="sng" dirty="0"/>
              <a:t>Он-</a:t>
            </a:r>
            <a:r>
              <a:rPr lang="bg-BG" b="1" u="sng" dirty="0" err="1"/>
              <a:t>лайн</a:t>
            </a:r>
            <a:r>
              <a:rPr lang="bg-BG" b="1" u="sng" dirty="0"/>
              <a:t> търсачки – класиране -5</a:t>
            </a:r>
          </a:p>
        </p:txBody>
      </p:sp>
      <p:sp>
        <p:nvSpPr>
          <p:cNvPr id="3" name="Контейнер за съдържание 2">
            <a:extLst>
              <a:ext uri="{FF2B5EF4-FFF2-40B4-BE49-F238E27FC236}">
                <a16:creationId xmlns:a16="http://schemas.microsoft.com/office/drawing/2014/main" id="{2DACB6C6-12EF-450C-AFE7-563A46FBD5A6}"/>
              </a:ext>
            </a:extLst>
          </p:cNvPr>
          <p:cNvSpPr>
            <a:spLocks noGrp="1"/>
          </p:cNvSpPr>
          <p:nvPr>
            <p:ph idx="1"/>
          </p:nvPr>
        </p:nvSpPr>
        <p:spPr/>
        <p:txBody>
          <a:bodyPr>
            <a:normAutofit fontScale="77500" lnSpcReduction="20000"/>
          </a:bodyPr>
          <a:lstStyle/>
          <a:p>
            <a:pPr marL="0" marR="0" algn="just">
              <a:spcBef>
                <a:spcPts val="0"/>
              </a:spcBef>
              <a:spcAft>
                <a:spcPts val="0"/>
              </a:spcAft>
            </a:pPr>
            <a:r>
              <a:rPr lang="bg-BG" sz="2800" dirty="0">
                <a:effectLst/>
                <a:latin typeface="Calibri" panose="020F0502020204030204" pitchFamily="34" charset="0"/>
                <a:ea typeface="Times New Roman" panose="02020603050405020304" pitchFamily="18" charset="0"/>
                <a:cs typeface="Calibri" panose="020F0502020204030204" pitchFamily="34" charset="0"/>
              </a:rPr>
              <a:t>Примери за такива </a:t>
            </a:r>
            <a:r>
              <a:rPr lang="bg-BG" dirty="0">
                <a:latin typeface="Calibri" panose="020F0502020204030204" pitchFamily="34" charset="0"/>
                <a:ea typeface="Times New Roman" panose="02020603050405020304" pitchFamily="18" charset="0"/>
                <a:cs typeface="Calibri" panose="020F0502020204030204" pitchFamily="34" charset="0"/>
              </a:rPr>
              <a:t>параметри</a:t>
            </a:r>
            <a:r>
              <a:rPr lang="bg-BG" sz="2800" dirty="0">
                <a:effectLst/>
                <a:latin typeface="Calibri" panose="020F0502020204030204" pitchFamily="34" charset="0"/>
                <a:ea typeface="Times New Roman" panose="02020603050405020304" pitchFamily="18" charset="0"/>
                <a:cs typeface="Calibri" panose="020F0502020204030204" pitchFamily="34" charset="0"/>
              </a:rPr>
              <a:t>:</a:t>
            </a:r>
          </a:p>
          <a:p>
            <a:pPr marL="0" marR="0" algn="just">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bg-BG" sz="2800" dirty="0">
                <a:effectLst/>
                <a:latin typeface="Calibri" panose="020F0502020204030204" pitchFamily="34" charset="0"/>
                <a:ea typeface="Times New Roman" panose="02020603050405020304" pitchFamily="18" charset="0"/>
                <a:cs typeface="Calibri" panose="020F0502020204030204" pitchFamily="34" charset="0"/>
              </a:rPr>
              <a:t> стоки или услуги, които са </a:t>
            </a:r>
            <a:r>
              <a:rPr lang="bg-BG" sz="2800" b="1" dirty="0">
                <a:effectLst/>
                <a:latin typeface="Calibri" panose="020F0502020204030204" pitchFamily="34" charset="0"/>
                <a:ea typeface="Times New Roman" panose="02020603050405020304" pitchFamily="18" charset="0"/>
                <a:cs typeface="Calibri" panose="020F0502020204030204" pitchFamily="34" charset="0"/>
              </a:rPr>
              <a:t>местни, евтини, висококачествени;</a:t>
            </a:r>
            <a:endParaRPr lang="bg-BG"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bg-BG"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bg-BG" sz="2800" dirty="0">
                <a:effectLst/>
                <a:latin typeface="Calibri" panose="020F0502020204030204" pitchFamily="34" charset="0"/>
                <a:ea typeface="Times New Roman" panose="02020603050405020304" pitchFamily="18" charset="0"/>
                <a:cs typeface="Calibri" panose="020F0502020204030204" pitchFamily="34" charset="0"/>
              </a:rPr>
              <a:t>дизайн на използвания уебсайт и оптимизирането му за мобилни телекомуникационни устройства</a:t>
            </a:r>
            <a:r>
              <a:rPr lang="bg-BG" sz="2800" b="1" dirty="0">
                <a:effectLst/>
                <a:latin typeface="Calibri" panose="020F0502020204030204" pitchFamily="34" charset="0"/>
                <a:ea typeface="Times New Roman" panose="02020603050405020304" pitchFamily="18" charset="0"/>
                <a:cs typeface="Calibri" panose="020F0502020204030204" pitchFamily="34" charset="0"/>
              </a:rPr>
              <a:t>;</a:t>
            </a:r>
            <a:endParaRPr lang="bg-BG"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bg-BG"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-цена на стоката, отзиви от клиенти;</a:t>
            </a:r>
            <a:endParaRPr lang="bg-BG"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bg-BG"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bg-BG" sz="2800" b="1" dirty="0">
                <a:effectLst/>
                <a:latin typeface="Calibri" panose="020F0502020204030204" pitchFamily="34" charset="0"/>
                <a:ea typeface="Times New Roman" panose="02020603050405020304" pitchFamily="18" charset="0"/>
                <a:cs typeface="Calibri" panose="020F0502020204030204" pitchFamily="34" charset="0"/>
              </a:rPr>
              <a:t>категоризация (звезден рейтинг) на хотелите, </a:t>
            </a:r>
            <a:r>
              <a:rPr lang="bg-BG" sz="2800" dirty="0">
                <a:effectLst/>
                <a:latin typeface="Calibri" panose="020F0502020204030204" pitchFamily="34" charset="0"/>
                <a:ea typeface="Times New Roman" panose="02020603050405020304" pitchFamily="18" charset="0"/>
                <a:cs typeface="Calibri" panose="020F0502020204030204" pitchFamily="34" charset="0"/>
              </a:rPr>
              <a:t>„привлекателност на марката“, измерена чрез анкети на модни професионалисти, марки за доверие на трети страни, присъдени на собствения уебсайт за търговия на дребно на бизнес ползватели (например „доверен магазин“), или </a:t>
            </a:r>
            <a:r>
              <a:rPr lang="bg-BG" sz="2800" b="1" dirty="0">
                <a:effectLst/>
                <a:latin typeface="Calibri" panose="020F0502020204030204" pitchFamily="34" charset="0"/>
                <a:ea typeface="Times New Roman" panose="02020603050405020304" pitchFamily="18" charset="0"/>
                <a:cs typeface="Calibri" panose="020F0502020204030204" pitchFamily="34" charset="0"/>
              </a:rPr>
              <a:t>браншови награди</a:t>
            </a:r>
            <a:r>
              <a:rPr lang="bg-BG" sz="2800" dirty="0">
                <a:effectLst/>
                <a:latin typeface="Calibri" panose="020F0502020204030204" pitchFamily="34" charset="0"/>
                <a:ea typeface="Times New Roman" panose="02020603050405020304" pitchFamily="18" charset="0"/>
                <a:cs typeface="Calibri" panose="020F0502020204030204" pitchFamily="34" charset="0"/>
              </a:rPr>
              <a:t> (например „най-добро кафене в х“), или </a:t>
            </a:r>
            <a:r>
              <a:rPr lang="bg-BG" sz="2800" b="1" dirty="0">
                <a:effectLst/>
                <a:latin typeface="Calibri" panose="020F0502020204030204" pitchFamily="34" charset="0"/>
                <a:ea typeface="Times New Roman" panose="02020603050405020304" pitchFamily="18" charset="0"/>
                <a:cs typeface="Calibri" panose="020F0502020204030204" pitchFamily="34" charset="0"/>
              </a:rPr>
              <a:t>присъствие в медии на трети страни;</a:t>
            </a:r>
            <a:endParaRPr lang="bg-BG" sz="2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bg-BG" sz="2800" dirty="0">
                <a:effectLst/>
                <a:latin typeface="Calibri" panose="020F0502020204030204" pitchFamily="34" charset="0"/>
                <a:ea typeface="Times New Roman" panose="02020603050405020304" pitchFamily="18" charset="0"/>
                <a:cs typeface="Calibri" panose="020F0502020204030204" pitchFamily="34" charset="0"/>
              </a:rPr>
              <a:t>- етикети на храни на пазар, ориентиран към здравето;</a:t>
            </a:r>
          </a:p>
          <a:p>
            <a:pPr marL="0" marR="0" algn="just">
              <a:spcBef>
                <a:spcPts val="0"/>
              </a:spcBef>
              <a:spcAft>
                <a:spcPts val="0"/>
              </a:spcAft>
            </a:pPr>
            <a:r>
              <a:rPr lang="bg-BG" sz="2800" dirty="0">
                <a:effectLst/>
                <a:latin typeface="Calibri" panose="020F0502020204030204" pitchFamily="34" charset="0"/>
                <a:ea typeface="Times New Roman" panose="02020603050405020304" pitchFamily="18" charset="0"/>
                <a:cs typeface="Calibri" panose="020F0502020204030204" pitchFamily="34" charset="0"/>
              </a:rPr>
              <a:t>-ефектът от съпътстващи услуги;</a:t>
            </a:r>
          </a:p>
          <a:p>
            <a:pPr marL="0" marR="0" algn="just">
              <a:spcBef>
                <a:spcPts val="0"/>
              </a:spcBef>
              <a:spcAft>
                <a:spcPts val="0"/>
              </a:spcAft>
            </a:pPr>
            <a:r>
              <a:rPr lang="bg-BG" sz="2800" dirty="0">
                <a:effectLst/>
                <a:latin typeface="Calibri" panose="020F0502020204030204" pitchFamily="34" charset="0"/>
                <a:ea typeface="Calibri" panose="020F0502020204030204" pitchFamily="34" charset="0"/>
                <a:cs typeface="Calibri" panose="020F0502020204030204" pitchFamily="34" charset="0"/>
              </a:rPr>
              <a:t>-оценка на уебсайтове по отношение на доверието, което имат потребителите, безопасността на сайта, отзиви за дезинформация, какви мерки са взети при незаконно съдържание</a:t>
            </a:r>
            <a:endParaRPr lang="bg-BG" dirty="0">
              <a:latin typeface="Calibri" panose="020F0502020204030204" pitchFamily="34" charset="0"/>
              <a:cs typeface="Calibri" panose="020F0502020204030204" pitchFamily="34" charset="0"/>
            </a:endParaRPr>
          </a:p>
        </p:txBody>
      </p:sp>
      <p:sp>
        <p:nvSpPr>
          <p:cNvPr id="4" name="Текстов контейнер 3">
            <a:extLst>
              <a:ext uri="{FF2B5EF4-FFF2-40B4-BE49-F238E27FC236}">
                <a16:creationId xmlns:a16="http://schemas.microsoft.com/office/drawing/2014/main" id="{7EF0D655-BCE2-48C3-85A9-69AAABDCFE12}"/>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33156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5857A0D-2A25-4465-9AB4-FFBE3224DAF2}"/>
              </a:ext>
            </a:extLst>
          </p:cNvPr>
          <p:cNvSpPr>
            <a:spLocks noGrp="1"/>
          </p:cNvSpPr>
          <p:nvPr>
            <p:ph type="title"/>
          </p:nvPr>
        </p:nvSpPr>
        <p:spPr/>
        <p:txBody>
          <a:bodyPr/>
          <a:lstStyle/>
          <a:p>
            <a:r>
              <a:rPr lang="ru-RU" sz="3600" b="1" u="sng" dirty="0" err="1">
                <a:effectLst/>
                <a:latin typeface="Calibri" panose="020F0502020204030204" pitchFamily="34" charset="0"/>
                <a:ea typeface="Calibri" panose="020F0502020204030204" pitchFamily="34" charset="0"/>
                <a:cs typeface="Calibri" panose="020F0502020204030204" pitchFamily="34" charset="0"/>
              </a:rPr>
              <a:t>Вътрешна</a:t>
            </a:r>
            <a:r>
              <a:rPr lang="ru-RU" sz="3600" b="1" u="sng" dirty="0">
                <a:effectLst/>
                <a:latin typeface="Calibri" panose="020F0502020204030204" pitchFamily="34" charset="0"/>
                <a:ea typeface="Calibri" panose="020F0502020204030204" pitchFamily="34" charset="0"/>
                <a:cs typeface="Calibri" panose="020F0502020204030204" pitchFamily="34" charset="0"/>
              </a:rPr>
              <a:t> система за </a:t>
            </a:r>
            <a:r>
              <a:rPr lang="ru-RU" sz="3600" b="1" u="sng" dirty="0" err="1">
                <a:effectLst/>
                <a:latin typeface="Calibri" panose="020F0502020204030204" pitchFamily="34" charset="0"/>
                <a:ea typeface="Calibri" panose="020F0502020204030204" pitchFamily="34" charset="0"/>
                <a:cs typeface="Calibri" panose="020F0502020204030204" pitchFamily="34" charset="0"/>
              </a:rPr>
              <a:t>разглеждане</a:t>
            </a:r>
            <a:r>
              <a:rPr lang="ru-RU" sz="3600" b="1" u="sng" dirty="0">
                <a:effectLst/>
                <a:latin typeface="Calibri" panose="020F0502020204030204" pitchFamily="34" charset="0"/>
                <a:ea typeface="Calibri" panose="020F0502020204030204" pitchFamily="34" charset="0"/>
                <a:cs typeface="Calibri" panose="020F0502020204030204" pitchFamily="34" charset="0"/>
              </a:rPr>
              <a:t> на </a:t>
            </a:r>
            <a:r>
              <a:rPr lang="ru-RU" sz="3600" b="1" u="sng" dirty="0" err="1">
                <a:effectLst/>
                <a:latin typeface="Calibri" panose="020F0502020204030204" pitchFamily="34" charset="0"/>
                <a:ea typeface="Calibri" panose="020F0502020204030204" pitchFamily="34" charset="0"/>
                <a:cs typeface="Calibri" panose="020F0502020204030204" pitchFamily="34" charset="0"/>
              </a:rPr>
              <a:t>жалби</a:t>
            </a:r>
            <a:r>
              <a:rPr lang="en-US" sz="3600" b="1" u="sng" dirty="0">
                <a:effectLst/>
                <a:latin typeface="Calibri" panose="020F0502020204030204" pitchFamily="34" charset="0"/>
                <a:ea typeface="Calibri" panose="020F0502020204030204" pitchFamily="34" charset="0"/>
                <a:cs typeface="Calibri" panose="020F0502020204030204" pitchFamily="34" charset="0"/>
              </a:rPr>
              <a:t> - 1</a:t>
            </a:r>
            <a:r>
              <a:rPr lang="ru-RU" sz="3600" b="1" u="sng" dirty="0">
                <a:effectLst/>
                <a:latin typeface="Calibri" panose="020F0502020204030204" pitchFamily="34" charset="0"/>
                <a:ea typeface="Calibri" panose="020F0502020204030204" pitchFamily="34" charset="0"/>
                <a:cs typeface="Calibri" panose="020F0502020204030204" pitchFamily="34" charset="0"/>
              </a:rPr>
              <a:t/>
            </a:r>
            <a:br>
              <a:rPr lang="ru-RU" sz="3600" b="1" u="sng" dirty="0">
                <a:effectLst/>
                <a:latin typeface="Calibri" panose="020F0502020204030204" pitchFamily="34" charset="0"/>
                <a:ea typeface="Calibri" panose="020F0502020204030204" pitchFamily="34" charset="0"/>
                <a:cs typeface="Calibri" panose="020F0502020204030204" pitchFamily="34" charset="0"/>
              </a:rPr>
            </a:br>
            <a:endParaRPr lang="bg-BG" dirty="0"/>
          </a:p>
        </p:txBody>
      </p:sp>
      <p:sp>
        <p:nvSpPr>
          <p:cNvPr id="3" name="Контейнер за съдържание 2">
            <a:extLst>
              <a:ext uri="{FF2B5EF4-FFF2-40B4-BE49-F238E27FC236}">
                <a16:creationId xmlns:a16="http://schemas.microsoft.com/office/drawing/2014/main" id="{235BB631-9E6D-4138-A9E3-FCE5518ED22C}"/>
              </a:ext>
            </a:extLst>
          </p:cNvPr>
          <p:cNvSpPr>
            <a:spLocks noGrp="1"/>
          </p:cNvSpPr>
          <p:nvPr>
            <p:ph idx="1"/>
          </p:nvPr>
        </p:nvSpPr>
        <p:spPr/>
        <p:txBody>
          <a:bodyPr>
            <a:normAutofit/>
          </a:bodyPr>
          <a:lstStyle/>
          <a:p>
            <a:pPr marL="0" indent="180340" algn="just">
              <a:lnSpc>
                <a:spcPct val="107000"/>
              </a:lnSpc>
              <a:spcBef>
                <a:spcPts val="0"/>
              </a:spcBef>
            </a:pPr>
            <a:r>
              <a:rPr lang="bg-BG" sz="2400" dirty="0">
                <a:effectLst/>
                <a:latin typeface="Calibri" panose="020F0502020204030204" pitchFamily="34" charset="0"/>
                <a:ea typeface="Calibri" panose="020F0502020204030204" pitchFamily="34" charset="0"/>
              </a:rPr>
              <a:t>Регламентът изисква от платформите да изградят вътрешна система за разглеждане на жалби, както и да посочат имената на поне двама медиатори за извънсъдебно разрешаване на спорове и др. </a:t>
            </a:r>
          </a:p>
          <a:p>
            <a:pPr marL="0" indent="180340" algn="just">
              <a:lnSpc>
                <a:spcPct val="107000"/>
              </a:lnSpc>
              <a:spcBef>
                <a:spcPts val="0"/>
              </a:spcBef>
            </a:pPr>
            <a:r>
              <a:rPr lang="bg-BG" sz="2400" dirty="0">
                <a:effectLst/>
                <a:latin typeface="Calibri" panose="020F0502020204030204" pitchFamily="34" charset="0"/>
                <a:ea typeface="Calibri" panose="020F0502020204030204" pitchFamily="34" charset="0"/>
              </a:rPr>
              <a:t>Тези изисквания не се прилагат за малки предприятия</a:t>
            </a:r>
            <a:r>
              <a:rPr lang="ru-RU" sz="2400" b="1" dirty="0">
                <a:effectLst/>
                <a:latin typeface="Calibri" panose="020F0502020204030204" pitchFamily="34" charset="0"/>
                <a:ea typeface="Calibri" panose="020F0502020204030204" pitchFamily="34" charset="0"/>
              </a:rPr>
              <a:t> (кои предприятия </a:t>
            </a:r>
            <a:r>
              <a:rPr lang="ru-RU" sz="2400" b="1" dirty="0" err="1">
                <a:effectLst/>
                <a:latin typeface="Calibri" panose="020F0502020204030204" pitchFamily="34" charset="0"/>
                <a:ea typeface="Calibri" panose="020F0502020204030204" pitchFamily="34" charset="0"/>
              </a:rPr>
              <a:t>са</a:t>
            </a:r>
            <a:r>
              <a:rPr lang="ru-RU" sz="2400" b="1" dirty="0">
                <a:effectLst/>
                <a:latin typeface="Calibri" panose="020F0502020204030204" pitchFamily="34" charset="0"/>
                <a:ea typeface="Calibri" panose="020F0502020204030204" pitchFamily="34" charset="0"/>
              </a:rPr>
              <a:t> малки </a:t>
            </a:r>
            <a:r>
              <a:rPr lang="ru-RU" sz="2400" b="1" dirty="0" err="1">
                <a:effectLst/>
                <a:latin typeface="Calibri" panose="020F0502020204030204" pitchFamily="34" charset="0"/>
                <a:ea typeface="Calibri" panose="020F0502020204030204" pitchFamily="34" charset="0"/>
              </a:rPr>
              <a:t>вж</a:t>
            </a:r>
            <a:r>
              <a:rPr lang="ru-RU" sz="2400" b="1" dirty="0">
                <a:effectLst/>
                <a:latin typeface="Calibri" panose="020F0502020204030204" pitchFamily="34" charset="0"/>
                <a:ea typeface="Calibri" panose="020F0502020204030204" pitchFamily="34" charset="0"/>
              </a:rPr>
              <a:t>. </a:t>
            </a:r>
            <a:r>
              <a:rPr lang="bg-BG" sz="2400" b="1" dirty="0">
                <a:solidFill>
                  <a:srgbClr val="000000"/>
                </a:solidFill>
                <a:effectLst/>
                <a:latin typeface="Calibri" panose="020F0502020204030204" pitchFamily="34" charset="0"/>
                <a:ea typeface="Calibri" panose="020F0502020204030204" pitchFamily="34" charset="0"/>
              </a:rPr>
              <a:t>Препоръка 2003/361/ЕО</a:t>
            </a:r>
            <a:r>
              <a:rPr lang="bg-BG" sz="2400" dirty="0">
                <a:solidFill>
                  <a:srgbClr val="000000"/>
                </a:solidFill>
                <a:effectLst/>
                <a:latin typeface="Calibri" panose="020F0502020204030204" pitchFamily="34" charset="0"/>
                <a:ea typeface="Calibri" panose="020F0502020204030204" pitchFamily="34" charset="0"/>
              </a:rPr>
              <a:t> </a:t>
            </a:r>
            <a:r>
              <a:rPr lang="ru-RU" sz="2400" b="1" dirty="0">
                <a:solidFill>
                  <a:srgbClr val="000000"/>
                </a:solidFill>
                <a:effectLst/>
                <a:latin typeface="Calibri" panose="020F0502020204030204" pitchFamily="34" charset="0"/>
                <a:ea typeface="Calibri" panose="020F0502020204030204" pitchFamily="34" charset="0"/>
              </a:rPr>
              <a:t>)</a:t>
            </a:r>
            <a:endParaRPr lang="ru-RU" sz="2400" b="1" dirty="0">
              <a:latin typeface="Calibri" panose="020F0502020204030204" pitchFamily="34" charset="0"/>
              <a:ea typeface="Calibri" panose="020F0502020204030204" pitchFamily="34" charset="0"/>
            </a:endParaRPr>
          </a:p>
          <a:p>
            <a:pPr marL="0" marR="0" indent="180340" algn="just">
              <a:lnSpc>
                <a:spcPct val="107000"/>
              </a:lnSpc>
              <a:spcBef>
                <a:spcPts val="0"/>
              </a:spcBef>
              <a:spcAft>
                <a:spcPts val="0"/>
              </a:spcAft>
            </a:pPr>
            <a:r>
              <a:rPr lang="bg-BG" sz="2400" dirty="0">
                <a:solidFill>
                  <a:srgbClr val="000000"/>
                </a:solidFill>
                <a:effectLst/>
                <a:latin typeface="Calibri" panose="020F0502020204030204" pitchFamily="34" charset="0"/>
                <a:ea typeface="Times New Roman" panose="02020603050405020304" pitchFamily="18" charset="0"/>
              </a:rPr>
              <a:t>Системата за разглеждане на жалби трябва да е:</a:t>
            </a:r>
          </a:p>
          <a:p>
            <a:pPr marL="0" marR="0" indent="180340" algn="just">
              <a:lnSpc>
                <a:spcPct val="107000"/>
              </a:lnSpc>
              <a:spcBef>
                <a:spcPts val="0"/>
              </a:spcBef>
              <a:spcAft>
                <a:spcPts val="0"/>
              </a:spcAft>
            </a:pPr>
            <a:r>
              <a:rPr lang="bg-BG" sz="2400" dirty="0">
                <a:solidFill>
                  <a:srgbClr val="000000"/>
                </a:solidFill>
                <a:latin typeface="Calibri" panose="020F0502020204030204" pitchFamily="34" charset="0"/>
                <a:ea typeface="Times New Roman" panose="02020603050405020304" pitchFamily="18" charset="0"/>
              </a:rPr>
              <a:t>-</a:t>
            </a:r>
            <a:r>
              <a:rPr lang="bg-BG" sz="2400" dirty="0">
                <a:solidFill>
                  <a:srgbClr val="000000"/>
                </a:solidFill>
                <a:effectLst/>
                <a:latin typeface="Calibri" panose="020F0502020204030204" pitchFamily="34" charset="0"/>
                <a:ea typeface="Times New Roman" panose="02020603050405020304" pitchFamily="18" charset="0"/>
              </a:rPr>
              <a:t> </a:t>
            </a:r>
            <a:r>
              <a:rPr lang="bg-BG" sz="2400" b="1" dirty="0">
                <a:solidFill>
                  <a:srgbClr val="000000"/>
                </a:solidFill>
                <a:effectLst/>
                <a:latin typeface="Calibri" panose="020F0502020204030204" pitchFamily="34" charset="0"/>
                <a:ea typeface="Times New Roman" panose="02020603050405020304" pitchFamily="18" charset="0"/>
              </a:rPr>
              <a:t>лесно достъпна</a:t>
            </a:r>
            <a:r>
              <a:rPr lang="bg-BG" sz="2400" dirty="0">
                <a:solidFill>
                  <a:srgbClr val="000000"/>
                </a:solidFill>
                <a:effectLst/>
                <a:latin typeface="Calibri" panose="020F0502020204030204" pitchFamily="34" charset="0"/>
                <a:ea typeface="Times New Roman" panose="02020603050405020304" pitchFamily="18" charset="0"/>
              </a:rPr>
              <a:t>;</a:t>
            </a:r>
          </a:p>
          <a:p>
            <a:pPr marL="0" marR="0" indent="180340" algn="just">
              <a:lnSpc>
                <a:spcPct val="107000"/>
              </a:lnSpc>
              <a:spcBef>
                <a:spcPts val="0"/>
              </a:spcBef>
              <a:spcAft>
                <a:spcPts val="0"/>
              </a:spcAft>
            </a:pPr>
            <a:r>
              <a:rPr lang="bg-BG" sz="2400" dirty="0">
                <a:solidFill>
                  <a:srgbClr val="000000"/>
                </a:solidFill>
                <a:latin typeface="Calibri" panose="020F0502020204030204" pitchFamily="34" charset="0"/>
                <a:ea typeface="Times New Roman" panose="02020603050405020304" pitchFamily="18" charset="0"/>
              </a:rPr>
              <a:t>-</a:t>
            </a:r>
            <a:r>
              <a:rPr lang="bg-BG" sz="2400" dirty="0">
                <a:solidFill>
                  <a:srgbClr val="000000"/>
                </a:solidFill>
                <a:effectLst/>
                <a:latin typeface="Calibri" panose="020F0502020204030204" pitchFamily="34" charset="0"/>
                <a:ea typeface="Times New Roman" panose="02020603050405020304" pitchFamily="18" charset="0"/>
              </a:rPr>
              <a:t> </a:t>
            </a:r>
            <a:r>
              <a:rPr lang="bg-BG" sz="2400" b="1" dirty="0">
                <a:solidFill>
                  <a:srgbClr val="000000"/>
                </a:solidFill>
                <a:effectLst/>
                <a:latin typeface="Calibri" panose="020F0502020204030204" pitchFamily="34" charset="0"/>
                <a:ea typeface="Times New Roman" panose="02020603050405020304" pitchFamily="18" charset="0"/>
              </a:rPr>
              <a:t>безплатна</a:t>
            </a:r>
            <a:r>
              <a:rPr lang="bg-BG" sz="2400" dirty="0">
                <a:solidFill>
                  <a:srgbClr val="000000"/>
                </a:solidFill>
                <a:effectLst/>
                <a:latin typeface="Calibri" panose="020F0502020204030204" pitchFamily="34" charset="0"/>
                <a:ea typeface="Times New Roman" panose="02020603050405020304" pitchFamily="18" charset="0"/>
              </a:rPr>
              <a:t> за бизнес ползвателите и </a:t>
            </a:r>
          </a:p>
          <a:p>
            <a:pPr marL="0" marR="0" indent="180340" algn="just">
              <a:lnSpc>
                <a:spcPct val="107000"/>
              </a:lnSpc>
              <a:spcBef>
                <a:spcPts val="0"/>
              </a:spcBef>
              <a:spcAft>
                <a:spcPts val="0"/>
              </a:spcAft>
            </a:pPr>
            <a:r>
              <a:rPr lang="bg-BG" sz="2400" dirty="0">
                <a:solidFill>
                  <a:srgbClr val="000000"/>
                </a:solidFill>
                <a:effectLst/>
                <a:latin typeface="Calibri" panose="020F0502020204030204" pitchFamily="34" charset="0"/>
                <a:ea typeface="Times New Roman" panose="02020603050405020304" pitchFamily="18" charset="0"/>
              </a:rPr>
              <a:t>- да гарантира разглеждане на жалбите </a:t>
            </a:r>
            <a:r>
              <a:rPr lang="bg-BG" sz="2400" b="1" dirty="0">
                <a:solidFill>
                  <a:srgbClr val="000000"/>
                </a:solidFill>
                <a:effectLst/>
                <a:latin typeface="Calibri" panose="020F0502020204030204" pitchFamily="34" charset="0"/>
                <a:ea typeface="Times New Roman" panose="02020603050405020304" pitchFamily="18" charset="0"/>
              </a:rPr>
              <a:t>в разумен срок</a:t>
            </a:r>
            <a:r>
              <a:rPr lang="bg-BG" sz="2400" dirty="0">
                <a:solidFill>
                  <a:srgbClr val="000000"/>
                </a:solidFill>
                <a:effectLst/>
                <a:latin typeface="Calibri" panose="020F0502020204030204" pitchFamily="34" charset="0"/>
                <a:ea typeface="Times New Roman" panose="02020603050405020304" pitchFamily="18" charset="0"/>
              </a:rPr>
              <a:t>.</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800" b="1" dirty="0">
              <a:effectLst/>
              <a:latin typeface="Calibri" panose="020F0502020204030204" pitchFamily="34" charset="0"/>
              <a:ea typeface="Calibri" panose="020F0502020204030204" pitchFamily="34" charset="0"/>
            </a:endParaRPr>
          </a:p>
        </p:txBody>
      </p:sp>
      <p:sp>
        <p:nvSpPr>
          <p:cNvPr id="4" name="Текстов контейнер 3">
            <a:extLst>
              <a:ext uri="{FF2B5EF4-FFF2-40B4-BE49-F238E27FC236}">
                <a16:creationId xmlns:a16="http://schemas.microsoft.com/office/drawing/2014/main" id="{1D31AA2D-57A8-44D6-BD53-1B176A3E76C3}"/>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27839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9BDE11F-DD5E-4D0F-BA21-ACDB8D8CCE98}"/>
              </a:ext>
            </a:extLst>
          </p:cNvPr>
          <p:cNvSpPr>
            <a:spLocks noGrp="1"/>
          </p:cNvSpPr>
          <p:nvPr>
            <p:ph type="title"/>
          </p:nvPr>
        </p:nvSpPr>
        <p:spPr/>
        <p:txBody>
          <a:bodyPr/>
          <a:lstStyle/>
          <a:p>
            <a:r>
              <a:rPr lang="ru-RU" sz="3600" b="1" u="sng" dirty="0" err="1">
                <a:effectLst/>
                <a:latin typeface="Calibri" panose="020F0502020204030204" pitchFamily="34" charset="0"/>
                <a:ea typeface="Calibri" panose="020F0502020204030204" pitchFamily="34" charset="0"/>
                <a:cs typeface="Calibri" panose="020F0502020204030204" pitchFamily="34" charset="0"/>
              </a:rPr>
              <a:t>Вътрешна</a:t>
            </a:r>
            <a:r>
              <a:rPr lang="ru-RU" sz="3600" b="1" u="sng" dirty="0">
                <a:effectLst/>
                <a:latin typeface="Calibri" panose="020F0502020204030204" pitchFamily="34" charset="0"/>
                <a:ea typeface="Calibri" panose="020F0502020204030204" pitchFamily="34" charset="0"/>
                <a:cs typeface="Calibri" panose="020F0502020204030204" pitchFamily="34" charset="0"/>
              </a:rPr>
              <a:t> система за </a:t>
            </a:r>
            <a:r>
              <a:rPr lang="ru-RU" sz="3600" b="1" u="sng" dirty="0" err="1">
                <a:effectLst/>
                <a:latin typeface="Calibri" panose="020F0502020204030204" pitchFamily="34" charset="0"/>
                <a:ea typeface="Calibri" panose="020F0502020204030204" pitchFamily="34" charset="0"/>
                <a:cs typeface="Calibri" panose="020F0502020204030204" pitchFamily="34" charset="0"/>
              </a:rPr>
              <a:t>разглеждане</a:t>
            </a:r>
            <a:r>
              <a:rPr lang="ru-RU" sz="3600" b="1" u="sng" dirty="0">
                <a:effectLst/>
                <a:latin typeface="Calibri" panose="020F0502020204030204" pitchFamily="34" charset="0"/>
                <a:ea typeface="Calibri" panose="020F0502020204030204" pitchFamily="34" charset="0"/>
                <a:cs typeface="Calibri" panose="020F0502020204030204" pitchFamily="34" charset="0"/>
              </a:rPr>
              <a:t> на </a:t>
            </a:r>
            <a:r>
              <a:rPr lang="ru-RU" sz="3600" b="1" u="sng" dirty="0" err="1">
                <a:effectLst/>
                <a:latin typeface="Calibri" panose="020F0502020204030204" pitchFamily="34" charset="0"/>
                <a:ea typeface="Calibri" panose="020F0502020204030204" pitchFamily="34" charset="0"/>
                <a:cs typeface="Calibri" panose="020F0502020204030204" pitchFamily="34" charset="0"/>
              </a:rPr>
              <a:t>жалби</a:t>
            </a:r>
            <a:r>
              <a:rPr lang="en-US" sz="3600" b="1" u="sng" dirty="0">
                <a:effectLst/>
                <a:latin typeface="Calibri" panose="020F0502020204030204" pitchFamily="34" charset="0"/>
                <a:ea typeface="Calibri" panose="020F0502020204030204" pitchFamily="34" charset="0"/>
                <a:cs typeface="Calibri" panose="020F0502020204030204" pitchFamily="34" charset="0"/>
              </a:rPr>
              <a:t> - 2</a:t>
            </a:r>
            <a:endParaRPr lang="bg-BG" dirty="0"/>
          </a:p>
        </p:txBody>
      </p:sp>
      <p:sp>
        <p:nvSpPr>
          <p:cNvPr id="3" name="Контейнер за съдържание 2">
            <a:extLst>
              <a:ext uri="{FF2B5EF4-FFF2-40B4-BE49-F238E27FC236}">
                <a16:creationId xmlns:a16="http://schemas.microsoft.com/office/drawing/2014/main" id="{0B58D5FD-ED91-4C4B-86F7-368F18F507A9}"/>
              </a:ext>
            </a:extLst>
          </p:cNvPr>
          <p:cNvSpPr>
            <a:spLocks noGrp="1"/>
          </p:cNvSpPr>
          <p:nvPr>
            <p:ph idx="1"/>
          </p:nvPr>
        </p:nvSpPr>
        <p:spPr/>
        <p:txBody>
          <a:bodyPr>
            <a:normAutofit lnSpcReduction="10000"/>
          </a:bodyPr>
          <a:lstStyle/>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bg-BG"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Основания за подаване на жалба директно до доставчика на посреднически услуги:</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bg-BG"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 предполагаемо неизпълнение от страна на доставчика на някое от задълженията, определени в настоящия регламент, което води до последствия за бизнес ползвателя, който подава на жалба („жалбоподателят“);</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bg-BG"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 технологични проблеми, които са пряко свързани с предоставянето на посреднически онлайн услуги и които водят до последствия за жалбоподателя</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bg-BG"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 мерки или поведение на съответния доставчик, които са пряко свързани с предоставянето на посреднически онлайн услуги и които водят до последствия за жалбоподателя</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3C850FC9-DAB4-4F6C-8585-AAC207B7807A}"/>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12144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045C6B5-731B-48A8-87B5-DC8063DD7237}"/>
              </a:ext>
            </a:extLst>
          </p:cNvPr>
          <p:cNvSpPr>
            <a:spLocks noGrp="1"/>
          </p:cNvSpPr>
          <p:nvPr>
            <p:ph type="title"/>
          </p:nvPr>
        </p:nvSpPr>
        <p:spPr/>
        <p:txBody>
          <a:bodyPr/>
          <a:lstStyle/>
          <a:p>
            <a:r>
              <a:rPr lang="ru-RU" sz="3600" b="1" u="sng" dirty="0" err="1">
                <a:effectLst/>
                <a:latin typeface="Calibri" panose="020F0502020204030204" pitchFamily="34" charset="0"/>
                <a:ea typeface="Calibri" panose="020F0502020204030204" pitchFamily="34" charset="0"/>
                <a:cs typeface="Calibri" panose="020F0502020204030204" pitchFamily="34" charset="0"/>
              </a:rPr>
              <a:t>Вътрешна</a:t>
            </a:r>
            <a:r>
              <a:rPr lang="ru-RU" sz="3600" b="1" u="sng" dirty="0">
                <a:effectLst/>
                <a:latin typeface="Calibri" panose="020F0502020204030204" pitchFamily="34" charset="0"/>
                <a:ea typeface="Calibri" panose="020F0502020204030204" pitchFamily="34" charset="0"/>
                <a:cs typeface="Calibri" panose="020F0502020204030204" pitchFamily="34" charset="0"/>
              </a:rPr>
              <a:t> система за </a:t>
            </a:r>
            <a:r>
              <a:rPr lang="ru-RU" sz="3600" b="1" u="sng" dirty="0" err="1">
                <a:effectLst/>
                <a:latin typeface="Calibri" panose="020F0502020204030204" pitchFamily="34" charset="0"/>
                <a:ea typeface="Calibri" panose="020F0502020204030204" pitchFamily="34" charset="0"/>
                <a:cs typeface="Calibri" panose="020F0502020204030204" pitchFamily="34" charset="0"/>
              </a:rPr>
              <a:t>разглеждане</a:t>
            </a:r>
            <a:r>
              <a:rPr lang="ru-RU" sz="3600" b="1" u="sng" dirty="0">
                <a:effectLst/>
                <a:latin typeface="Calibri" panose="020F0502020204030204" pitchFamily="34" charset="0"/>
                <a:ea typeface="Calibri" panose="020F0502020204030204" pitchFamily="34" charset="0"/>
                <a:cs typeface="Calibri" panose="020F0502020204030204" pitchFamily="34" charset="0"/>
              </a:rPr>
              <a:t> на </a:t>
            </a:r>
            <a:r>
              <a:rPr lang="ru-RU" sz="3600" b="1" u="sng" dirty="0" err="1">
                <a:effectLst/>
                <a:latin typeface="Calibri" panose="020F0502020204030204" pitchFamily="34" charset="0"/>
                <a:ea typeface="Calibri" panose="020F0502020204030204" pitchFamily="34" charset="0"/>
                <a:cs typeface="Calibri" panose="020F0502020204030204" pitchFamily="34" charset="0"/>
              </a:rPr>
              <a:t>жалби</a:t>
            </a:r>
            <a:r>
              <a:rPr lang="en-US" sz="3600" b="1" u="sng" dirty="0">
                <a:effectLst/>
                <a:latin typeface="Calibri" panose="020F0502020204030204" pitchFamily="34" charset="0"/>
                <a:ea typeface="Calibri" panose="020F0502020204030204" pitchFamily="34" charset="0"/>
                <a:cs typeface="Calibri" panose="020F0502020204030204" pitchFamily="34" charset="0"/>
              </a:rPr>
              <a:t> - 3</a:t>
            </a:r>
            <a:endParaRPr lang="bg-BG" dirty="0"/>
          </a:p>
        </p:txBody>
      </p:sp>
      <p:sp>
        <p:nvSpPr>
          <p:cNvPr id="3" name="Контейнер за съдържание 2">
            <a:extLst>
              <a:ext uri="{FF2B5EF4-FFF2-40B4-BE49-F238E27FC236}">
                <a16:creationId xmlns:a16="http://schemas.microsoft.com/office/drawing/2014/main" id="{02ACB87D-F7BA-4642-936E-4EF519AC72A5}"/>
              </a:ext>
            </a:extLst>
          </p:cNvPr>
          <p:cNvSpPr>
            <a:spLocks noGrp="1"/>
          </p:cNvSpPr>
          <p:nvPr>
            <p:ph idx="1"/>
          </p:nvPr>
        </p:nvSpPr>
        <p:spPr/>
        <p:txBody>
          <a:bodyPr>
            <a:normAutofit fontScale="85000" lnSpcReduction="20000"/>
          </a:bodyPr>
          <a:lstStyle/>
          <a:p>
            <a:pPr marL="0" marR="0">
              <a:lnSpc>
                <a:spcPct val="107000"/>
              </a:lnSpc>
              <a:spcBef>
                <a:spcPts val="0"/>
              </a:spcBef>
              <a:spcAft>
                <a:spcPts val="800"/>
              </a:spcAft>
            </a:pPr>
            <a:r>
              <a:rPr lang="bg-BG"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 рамките на своята вътрешна система за разглеждане на жалби доставчиците на посреднически онлайн услуги</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bg-BG"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А) надлежно разглеждат подадените жалби и последващите действия, които може да се наложи да предприемат по отношение на съответната жалба, за да намерят подходящо решение на съобщения проблем;</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bg-BG"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 разглеждат жалбите бързо и ефикасно, като вземат под внимание значимостта и сложността на съобщения проблем;</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bg-BG"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 съобщават на жалбоподателя резултата от вътрешната процедура за разглеждане на жалби, като прилагат индивидуален подход и използват ясен и разбираем език.</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endParaRPr lang="bg-BG" dirty="0"/>
          </a:p>
        </p:txBody>
      </p:sp>
      <p:sp>
        <p:nvSpPr>
          <p:cNvPr id="4" name="Текстов контейнер 3">
            <a:extLst>
              <a:ext uri="{FF2B5EF4-FFF2-40B4-BE49-F238E27FC236}">
                <a16:creationId xmlns:a16="http://schemas.microsoft.com/office/drawing/2014/main" id="{358604F2-ABF0-4CCD-89DE-389B39D878A5}"/>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341502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1AB5103-DF4F-4D4C-BBF4-FFFDF9E75B18}"/>
              </a:ext>
            </a:extLst>
          </p:cNvPr>
          <p:cNvSpPr>
            <a:spLocks noGrp="1"/>
          </p:cNvSpPr>
          <p:nvPr>
            <p:ph type="title"/>
          </p:nvPr>
        </p:nvSpPr>
        <p:spPr/>
        <p:txBody>
          <a:bodyPr/>
          <a:lstStyle/>
          <a:p>
            <a:r>
              <a:rPr lang="bg-BG" b="1" dirty="0">
                <a:solidFill>
                  <a:srgbClr val="000000"/>
                </a:solidFill>
                <a:latin typeface="Calibri" panose="020F0502020204030204" pitchFamily="34" charset="0"/>
                <a:ea typeface="Calibri" panose="020F0502020204030204" pitchFamily="34" charset="0"/>
                <a:cs typeface="Calibri" panose="020F0502020204030204" pitchFamily="34" charset="0"/>
              </a:rPr>
              <a:t>Медиация</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bg-BG" dirty="0"/>
          </a:p>
        </p:txBody>
      </p:sp>
      <p:sp>
        <p:nvSpPr>
          <p:cNvPr id="3" name="Контейнер за съдържание 2">
            <a:extLst>
              <a:ext uri="{FF2B5EF4-FFF2-40B4-BE49-F238E27FC236}">
                <a16:creationId xmlns:a16="http://schemas.microsoft.com/office/drawing/2014/main" id="{7FAB207F-15BB-42B8-90B2-6861173F32F8}"/>
              </a:ext>
            </a:extLst>
          </p:cNvPr>
          <p:cNvSpPr>
            <a:spLocks noGrp="1"/>
          </p:cNvSpPr>
          <p:nvPr>
            <p:ph idx="1"/>
          </p:nvPr>
        </p:nvSpPr>
        <p:spPr/>
        <p:txBody>
          <a:bodyPr>
            <a:normAutofit fontScale="77500" lnSpcReduction="20000"/>
          </a:bodyPr>
          <a:lstStyle/>
          <a:p>
            <a:pPr marL="0" marR="0" indent="180340" algn="just">
              <a:lnSpc>
                <a:spcPct val="107000"/>
              </a:lnSpc>
              <a:spcBef>
                <a:spcPts val="0"/>
              </a:spcBef>
              <a:spcAft>
                <a:spcPts val="0"/>
              </a:spcAft>
            </a:pPr>
            <a:r>
              <a:rPr lang="bg-BG" sz="3600" b="1" dirty="0">
                <a:solidFill>
                  <a:srgbClr val="000000"/>
                </a:solidFill>
                <a:latin typeface="Calibri" panose="020F0502020204030204" pitchFamily="34" charset="0"/>
                <a:ea typeface="Calibri" panose="020F0502020204030204" pitchFamily="34" charset="0"/>
                <a:cs typeface="Calibri" panose="020F0502020204030204" pitchFamily="34" charset="0"/>
              </a:rPr>
              <a:t>Медиация </a:t>
            </a:r>
            <a:r>
              <a:rPr lang="bg-BG" sz="3600" dirty="0">
                <a:solidFill>
                  <a:srgbClr val="000000"/>
                </a:solidFill>
                <a:latin typeface="Calibri" panose="020F0502020204030204" pitchFamily="34" charset="0"/>
                <a:ea typeface="Calibri" panose="020F0502020204030204" pitchFamily="34" charset="0"/>
                <a:cs typeface="Calibri" panose="020F0502020204030204" pitchFamily="34" charset="0"/>
              </a:rPr>
              <a:t>- в</a:t>
            </a:r>
            <a:r>
              <a:rPr lang="bg-BG"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сяка структурирана процедура по смисъла на чл</a:t>
            </a:r>
            <a:r>
              <a:rPr lang="bg-BG"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bg-BG"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буква а) от Директива 2008/52/ЕО</a:t>
            </a:r>
          </a:p>
          <a:p>
            <a:pPr marL="0" marR="0" indent="180340" algn="just">
              <a:lnSpc>
                <a:spcPct val="107000"/>
              </a:lnSpc>
              <a:spcBef>
                <a:spcPts val="0"/>
              </a:spcBef>
              <a:spcAft>
                <a:spcPts val="0"/>
              </a:spcAft>
            </a:pP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r>
              <a:rPr lang="bg-BG" sz="3600" dirty="0">
                <a:effectLst/>
                <a:latin typeface="Calibri" panose="020F0502020204030204" pitchFamily="34" charset="0"/>
                <a:ea typeface="Calibri" panose="020F0502020204030204" pitchFamily="34" charset="0"/>
                <a:cs typeface="Calibri" panose="020F0502020204030204" pitchFamily="34" charset="0"/>
              </a:rPr>
              <a:t>Платформите поемат разумен дял от разходите за медиация, които се определят по предложение на медиатора.</a:t>
            </a:r>
          </a:p>
          <a:p>
            <a:pPr marL="0" marR="0" indent="180340" algn="just">
              <a:lnSpc>
                <a:spcPct val="107000"/>
              </a:lnSpc>
              <a:spcBef>
                <a:spcPts val="0"/>
              </a:spcBef>
              <a:spcAft>
                <a:spcPts val="0"/>
              </a:spcAft>
            </a:pP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bg-BG" sz="3600" dirty="0">
                <a:effectLst/>
                <a:latin typeface="Calibri" panose="020F0502020204030204" pitchFamily="34" charset="0"/>
                <a:ea typeface="Calibri" panose="020F0502020204030204" pitchFamily="34" charset="0"/>
                <a:cs typeface="Calibri" panose="020F0502020204030204" pitchFamily="34" charset="0"/>
              </a:rPr>
              <a:t>Наличието на медиация не е пречка за предявяване на иск от засегнатата страна</a:t>
            </a:r>
          </a:p>
          <a:p>
            <a:pPr marL="0" marR="0">
              <a:lnSpc>
                <a:spcPct val="107000"/>
              </a:lnSpc>
              <a:spcBef>
                <a:spcPts val="0"/>
              </a:spcBef>
              <a:spcAft>
                <a:spcPts val="800"/>
              </a:spcAft>
            </a:pPr>
            <a:r>
              <a:rPr lang="bg-BG" sz="3600" dirty="0">
                <a:latin typeface="Calibri" panose="020F0502020204030204" pitchFamily="34" charset="0"/>
                <a:ea typeface="Calibri" panose="020F0502020204030204" pitchFamily="34" charset="0"/>
                <a:cs typeface="Calibri" panose="020F0502020204030204" pitchFamily="34" charset="0"/>
              </a:rPr>
              <a:t>Чл.22д от Закона за електронната търговия</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gn="just">
              <a:lnSpc>
                <a:spcPct val="107000"/>
              </a:lnSpc>
              <a:spcBef>
                <a:spcPts val="0"/>
              </a:spcBef>
              <a:spcAft>
                <a:spcPts val="0"/>
              </a:spcAft>
            </a:pP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DEDAA5F4-ED7C-4805-8781-9D1DFCDAE85D}"/>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7158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92C53FE-B8F8-4324-8C26-C3ADCE832331}"/>
              </a:ext>
            </a:extLst>
          </p:cNvPr>
          <p:cNvSpPr>
            <a:spLocks noGrp="1"/>
          </p:cNvSpPr>
          <p:nvPr>
            <p:ph type="title"/>
          </p:nvPr>
        </p:nvSpPr>
        <p:spPr/>
        <p:txBody>
          <a:bodyPr/>
          <a:lstStyle/>
          <a:p>
            <a:r>
              <a:rPr lang="bg-BG" dirty="0"/>
              <a:t>Медиация</a:t>
            </a:r>
          </a:p>
        </p:txBody>
      </p:sp>
      <p:sp>
        <p:nvSpPr>
          <p:cNvPr id="3" name="Контейнер за съдържание 2">
            <a:extLst>
              <a:ext uri="{FF2B5EF4-FFF2-40B4-BE49-F238E27FC236}">
                <a16:creationId xmlns:a16="http://schemas.microsoft.com/office/drawing/2014/main" id="{97927F70-89C7-4032-BB31-DA6C36B7AD29}"/>
              </a:ext>
            </a:extLst>
          </p:cNvPr>
          <p:cNvSpPr>
            <a:spLocks noGrp="1"/>
          </p:cNvSpPr>
          <p:nvPr>
            <p:ph idx="1"/>
          </p:nvPr>
        </p:nvSpPr>
        <p:spPr/>
        <p:txBody>
          <a:bodyPr>
            <a:normAutofit/>
          </a:bodyPr>
          <a:lstStyle/>
          <a:p>
            <a:pPr marL="0" marR="0">
              <a:lnSpc>
                <a:spcPct val="107000"/>
              </a:lnSpc>
              <a:spcBef>
                <a:spcPts val="0"/>
              </a:spcBef>
              <a:spcAft>
                <a:spcPts val="800"/>
              </a:spcAft>
            </a:pPr>
            <a:r>
              <a:rPr lang="ru-RU" dirty="0" err="1">
                <a:solidFill>
                  <a:srgbClr val="002060"/>
                </a:solidFill>
                <a:effectLst/>
                <a:latin typeface="Calibri" panose="020F0502020204030204" pitchFamily="34" charset="0"/>
                <a:ea typeface="Calibri" panose="020F0502020204030204" pitchFamily="34" charset="0"/>
              </a:rPr>
              <a:t>Платформите</a:t>
            </a:r>
            <a:r>
              <a:rPr lang="ru-RU" dirty="0">
                <a:solidFill>
                  <a:srgbClr val="002060"/>
                </a:solidFill>
                <a:effectLst/>
                <a:latin typeface="Calibri" panose="020F0502020204030204" pitchFamily="34" charset="0"/>
                <a:ea typeface="Calibri" panose="020F0502020204030204" pitchFamily="34" charset="0"/>
              </a:rPr>
              <a:t> </a:t>
            </a:r>
            <a:r>
              <a:rPr lang="ru-RU" dirty="0" err="1">
                <a:solidFill>
                  <a:srgbClr val="002060"/>
                </a:solidFill>
                <a:effectLst/>
                <a:latin typeface="Calibri" panose="020F0502020204030204" pitchFamily="34" charset="0"/>
                <a:ea typeface="Calibri" panose="020F0502020204030204" pitchFamily="34" charset="0"/>
              </a:rPr>
              <a:t>са</a:t>
            </a:r>
            <a:r>
              <a:rPr lang="ru-RU" dirty="0">
                <a:solidFill>
                  <a:srgbClr val="002060"/>
                </a:solidFill>
                <a:effectLst/>
                <a:latin typeface="Calibri" panose="020F0502020204030204" pitchFamily="34" charset="0"/>
                <a:ea typeface="Calibri" panose="020F0502020204030204" pitchFamily="34" charset="0"/>
              </a:rPr>
              <a:t> </a:t>
            </a:r>
            <a:r>
              <a:rPr lang="ru-RU" dirty="0" err="1">
                <a:solidFill>
                  <a:srgbClr val="002060"/>
                </a:solidFill>
                <a:effectLst/>
                <a:latin typeface="Calibri" panose="020F0502020204030204" pitchFamily="34" charset="0"/>
                <a:ea typeface="Calibri" panose="020F0502020204030204" pitchFamily="34" charset="0"/>
              </a:rPr>
              <a:t>длъжни</a:t>
            </a:r>
            <a:r>
              <a:rPr lang="ru-RU" dirty="0">
                <a:solidFill>
                  <a:srgbClr val="002060"/>
                </a:solidFill>
                <a:effectLst/>
                <a:latin typeface="Calibri" panose="020F0502020204030204" pitchFamily="34" charset="0"/>
                <a:ea typeface="Calibri" panose="020F0502020204030204" pitchFamily="34" charset="0"/>
              </a:rPr>
              <a:t> да </a:t>
            </a:r>
            <a:r>
              <a:rPr lang="ru-RU" dirty="0" err="1">
                <a:solidFill>
                  <a:srgbClr val="002060"/>
                </a:solidFill>
                <a:effectLst/>
                <a:latin typeface="Calibri" panose="020F0502020204030204" pitchFamily="34" charset="0"/>
                <a:ea typeface="Calibri" panose="020F0502020204030204" pitchFamily="34" charset="0"/>
              </a:rPr>
              <a:t>посочат</a:t>
            </a:r>
            <a:r>
              <a:rPr lang="ru-RU" dirty="0">
                <a:solidFill>
                  <a:srgbClr val="002060"/>
                </a:solidFill>
                <a:effectLst/>
                <a:latin typeface="Calibri" panose="020F0502020204030204" pitchFamily="34" charset="0"/>
                <a:ea typeface="Calibri" panose="020F0502020204030204" pitchFamily="34" charset="0"/>
              </a:rPr>
              <a:t> в </a:t>
            </a:r>
            <a:r>
              <a:rPr lang="ru-RU" dirty="0" err="1">
                <a:solidFill>
                  <a:srgbClr val="002060"/>
                </a:solidFill>
                <a:effectLst/>
                <a:latin typeface="Calibri" panose="020F0502020204030204" pitchFamily="34" charset="0"/>
                <a:ea typeface="Calibri" panose="020F0502020204030204" pitchFamily="34" charset="0"/>
              </a:rPr>
              <a:t>Общите</a:t>
            </a:r>
            <a:r>
              <a:rPr lang="ru-RU" dirty="0">
                <a:solidFill>
                  <a:srgbClr val="002060"/>
                </a:solidFill>
                <a:effectLst/>
                <a:latin typeface="Calibri" panose="020F0502020204030204" pitchFamily="34" charset="0"/>
                <a:ea typeface="Calibri" panose="020F0502020204030204" pitchFamily="34" charset="0"/>
              </a:rPr>
              <a:t> условия </a:t>
            </a:r>
            <a:r>
              <a:rPr lang="ru-RU" dirty="0" err="1">
                <a:solidFill>
                  <a:srgbClr val="002060"/>
                </a:solidFill>
                <a:effectLst/>
                <a:latin typeface="Calibri" panose="020F0502020204030204" pitchFamily="34" charset="0"/>
                <a:ea typeface="Calibri" panose="020F0502020204030204" pitchFamily="34" charset="0"/>
              </a:rPr>
              <a:t>поне</a:t>
            </a:r>
            <a:r>
              <a:rPr lang="ru-RU" dirty="0">
                <a:solidFill>
                  <a:srgbClr val="002060"/>
                </a:solidFill>
                <a:effectLst/>
                <a:latin typeface="Calibri" panose="020F0502020204030204" pitchFamily="34" charset="0"/>
                <a:ea typeface="Calibri" panose="020F0502020204030204" pitchFamily="34" charset="0"/>
              </a:rPr>
              <a:t> </a:t>
            </a:r>
            <a:r>
              <a:rPr lang="ru-RU" dirty="0" err="1">
                <a:solidFill>
                  <a:srgbClr val="002060"/>
                </a:solidFill>
                <a:effectLst/>
                <a:latin typeface="Calibri" panose="020F0502020204030204" pitchFamily="34" charset="0"/>
                <a:ea typeface="Calibri" panose="020F0502020204030204" pitchFamily="34" charset="0"/>
              </a:rPr>
              <a:t>двама</a:t>
            </a:r>
            <a:r>
              <a:rPr lang="ru-RU" dirty="0">
                <a:solidFill>
                  <a:srgbClr val="002060"/>
                </a:solidFill>
                <a:effectLst/>
                <a:latin typeface="Calibri" panose="020F0502020204030204" pitchFamily="34" charset="0"/>
                <a:ea typeface="Calibri" panose="020F0502020204030204" pitchFamily="34" charset="0"/>
              </a:rPr>
              <a:t> </a:t>
            </a:r>
            <a:r>
              <a:rPr lang="ru-RU" dirty="0" err="1">
                <a:solidFill>
                  <a:srgbClr val="002060"/>
                </a:solidFill>
                <a:effectLst/>
                <a:latin typeface="Calibri" panose="020F0502020204030204" pitchFamily="34" charset="0"/>
                <a:ea typeface="Calibri" panose="020F0502020204030204" pitchFamily="34" charset="0"/>
              </a:rPr>
              <a:t>медиатори</a:t>
            </a:r>
            <a:r>
              <a:rPr lang="ru-RU" dirty="0">
                <a:solidFill>
                  <a:srgbClr val="002060"/>
                </a:solidFill>
                <a:effectLst/>
                <a:latin typeface="Calibri" panose="020F0502020204030204" pitchFamily="34" charset="0"/>
                <a:ea typeface="Calibri" panose="020F0502020204030204" pitchFamily="34" charset="0"/>
              </a:rPr>
              <a:t>, </a:t>
            </a:r>
            <a:r>
              <a:rPr lang="ru-RU" dirty="0" err="1">
                <a:solidFill>
                  <a:srgbClr val="002060"/>
                </a:solidFill>
                <a:effectLst/>
                <a:latin typeface="Calibri" panose="020F0502020204030204" pitchFamily="34" charset="0"/>
                <a:ea typeface="Calibri" panose="020F0502020204030204" pitchFamily="34" charset="0"/>
              </a:rPr>
              <a:t>към</a:t>
            </a:r>
            <a:r>
              <a:rPr lang="ru-RU" dirty="0">
                <a:solidFill>
                  <a:srgbClr val="002060"/>
                </a:solidFill>
                <a:effectLst/>
                <a:latin typeface="Calibri" panose="020F0502020204030204" pitchFamily="34" charset="0"/>
                <a:ea typeface="Calibri" panose="020F0502020204030204" pitchFamily="34" charset="0"/>
              </a:rPr>
              <a:t> </a:t>
            </a:r>
            <a:r>
              <a:rPr lang="ru-RU" dirty="0" err="1">
                <a:solidFill>
                  <a:srgbClr val="002060"/>
                </a:solidFill>
                <a:effectLst/>
                <a:latin typeface="Calibri" panose="020F0502020204030204" pitchFamily="34" charset="0"/>
                <a:ea typeface="Calibri" panose="020F0502020204030204" pitchFamily="34" charset="0"/>
              </a:rPr>
              <a:t>които</a:t>
            </a:r>
            <a:r>
              <a:rPr lang="ru-RU" dirty="0">
                <a:solidFill>
                  <a:srgbClr val="002060"/>
                </a:solidFill>
                <a:effectLst/>
                <a:latin typeface="Calibri" panose="020F0502020204030204" pitchFamily="34" charset="0"/>
                <a:ea typeface="Calibri" panose="020F0502020204030204" pitchFamily="34" charset="0"/>
              </a:rPr>
              <a:t> да се </a:t>
            </a:r>
            <a:r>
              <a:rPr lang="ru-RU" dirty="0" err="1">
                <a:solidFill>
                  <a:srgbClr val="002060"/>
                </a:solidFill>
                <a:effectLst/>
                <a:latin typeface="Calibri" panose="020F0502020204030204" pitchFamily="34" charset="0"/>
                <a:ea typeface="Calibri" panose="020F0502020204030204" pitchFamily="34" charset="0"/>
              </a:rPr>
              <a:t>обърнат</a:t>
            </a:r>
            <a:r>
              <a:rPr lang="ru-RU" dirty="0">
                <a:solidFill>
                  <a:srgbClr val="002060"/>
                </a:solidFill>
                <a:effectLst/>
                <a:latin typeface="Calibri" panose="020F0502020204030204" pitchFamily="34" charset="0"/>
                <a:ea typeface="Calibri" panose="020F0502020204030204" pitchFamily="34" charset="0"/>
              </a:rPr>
              <a:t> за </a:t>
            </a:r>
            <a:r>
              <a:rPr lang="ru-RU" dirty="0" err="1">
                <a:solidFill>
                  <a:srgbClr val="002060"/>
                </a:solidFill>
                <a:effectLst/>
                <a:latin typeface="Calibri" panose="020F0502020204030204" pitchFamily="34" charset="0"/>
                <a:ea typeface="Calibri" panose="020F0502020204030204" pitchFamily="34" charset="0"/>
              </a:rPr>
              <a:t>извънсъдебно</a:t>
            </a:r>
            <a:r>
              <a:rPr lang="ru-RU" dirty="0">
                <a:solidFill>
                  <a:srgbClr val="002060"/>
                </a:solidFill>
                <a:effectLst/>
                <a:latin typeface="Calibri" panose="020F0502020204030204" pitchFamily="34" charset="0"/>
                <a:ea typeface="Calibri" panose="020F0502020204030204" pitchFamily="34" charset="0"/>
              </a:rPr>
              <a:t> </a:t>
            </a:r>
            <a:r>
              <a:rPr lang="ru-RU" dirty="0" err="1">
                <a:solidFill>
                  <a:srgbClr val="002060"/>
                </a:solidFill>
                <a:effectLst/>
                <a:latin typeface="Calibri" panose="020F0502020204030204" pitchFamily="34" charset="0"/>
                <a:ea typeface="Calibri" panose="020F0502020204030204" pitchFamily="34" charset="0"/>
              </a:rPr>
              <a:t>решаване</a:t>
            </a:r>
            <a:r>
              <a:rPr lang="ru-RU" dirty="0">
                <a:solidFill>
                  <a:srgbClr val="002060"/>
                </a:solidFill>
                <a:effectLst/>
                <a:latin typeface="Calibri" panose="020F0502020204030204" pitchFamily="34" charset="0"/>
                <a:ea typeface="Calibri" panose="020F0502020204030204" pitchFamily="34" charset="0"/>
              </a:rPr>
              <a:t> на </a:t>
            </a:r>
            <a:r>
              <a:rPr lang="ru-RU" dirty="0" err="1">
                <a:solidFill>
                  <a:srgbClr val="002060"/>
                </a:solidFill>
                <a:effectLst/>
                <a:latin typeface="Calibri" panose="020F0502020204030204" pitchFamily="34" charset="0"/>
                <a:ea typeface="Calibri" panose="020F0502020204030204" pitchFamily="34" charset="0"/>
              </a:rPr>
              <a:t>спорове</a:t>
            </a:r>
            <a:r>
              <a:rPr lang="ru-RU" dirty="0">
                <a:solidFill>
                  <a:srgbClr val="002060"/>
                </a:solidFill>
                <a:effectLst/>
                <a:latin typeface="Calibri" panose="020F0502020204030204" pitchFamily="34" charset="0"/>
                <a:ea typeface="Calibri" panose="020F0502020204030204" pitchFamily="34" charset="0"/>
              </a:rPr>
              <a:t>, </a:t>
            </a:r>
            <a:r>
              <a:rPr lang="ru-RU" dirty="0" err="1">
                <a:solidFill>
                  <a:srgbClr val="002060"/>
                </a:solidFill>
                <a:effectLst/>
                <a:latin typeface="Calibri" panose="020F0502020204030204" pitchFamily="34" charset="0"/>
                <a:ea typeface="Calibri" panose="020F0502020204030204" pitchFamily="34" charset="0"/>
              </a:rPr>
              <a:t>включително</a:t>
            </a:r>
            <a:r>
              <a:rPr lang="ru-RU" dirty="0">
                <a:solidFill>
                  <a:srgbClr val="002060"/>
                </a:solidFill>
                <a:effectLst/>
                <a:latin typeface="Calibri" panose="020F0502020204030204" pitchFamily="34" charset="0"/>
                <a:ea typeface="Calibri" panose="020F0502020204030204" pitchFamily="34" charset="0"/>
              </a:rPr>
              <a:t> при </a:t>
            </a:r>
            <a:r>
              <a:rPr lang="ru-RU" dirty="0" err="1">
                <a:solidFill>
                  <a:srgbClr val="002060"/>
                </a:solidFill>
                <a:effectLst/>
                <a:latin typeface="Calibri" panose="020F0502020204030204" pitchFamily="34" charset="0"/>
                <a:ea typeface="Calibri" panose="020F0502020204030204" pitchFamily="34" charset="0"/>
              </a:rPr>
              <a:t>наличието</a:t>
            </a:r>
            <a:r>
              <a:rPr lang="ru-RU" dirty="0">
                <a:solidFill>
                  <a:srgbClr val="002060"/>
                </a:solidFill>
                <a:effectLst/>
                <a:latin typeface="Calibri" panose="020F0502020204030204" pitchFamily="34" charset="0"/>
                <a:ea typeface="Calibri" panose="020F0502020204030204" pitchFamily="34" charset="0"/>
              </a:rPr>
              <a:t> на </a:t>
            </a:r>
            <a:r>
              <a:rPr lang="ru-RU" dirty="0" err="1">
                <a:solidFill>
                  <a:srgbClr val="002060"/>
                </a:solidFill>
                <a:effectLst/>
                <a:latin typeface="Calibri" panose="020F0502020204030204" pitchFamily="34" charset="0"/>
                <a:ea typeface="Calibri" panose="020F0502020204030204" pitchFamily="34" charset="0"/>
              </a:rPr>
              <a:t>жалби</a:t>
            </a:r>
            <a:r>
              <a:rPr lang="ru-RU" dirty="0">
                <a:solidFill>
                  <a:srgbClr val="002060"/>
                </a:solidFill>
                <a:effectLst/>
                <a:latin typeface="Calibri" panose="020F0502020204030204" pitchFamily="34" charset="0"/>
                <a:ea typeface="Calibri" panose="020F0502020204030204" pitchFamily="34" charset="0"/>
              </a:rPr>
              <a:t>. </a:t>
            </a:r>
            <a:endParaRPr lang="bg-BG" b="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bg-B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Изисквания по отношение на медиаторите – чл.12, §2</a:t>
            </a:r>
            <a:endParaRPr lang="bg-B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Текстов контейнер 3">
            <a:extLst>
              <a:ext uri="{FF2B5EF4-FFF2-40B4-BE49-F238E27FC236}">
                <a16:creationId xmlns:a16="http://schemas.microsoft.com/office/drawing/2014/main" id="{23ED2298-1C1A-4F4F-AFD9-27902589BD9B}"/>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420655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8C88060-378F-49DB-AEF2-B413B7B4E4EE}"/>
              </a:ext>
            </a:extLst>
          </p:cNvPr>
          <p:cNvSpPr>
            <a:spLocks noGrp="1"/>
          </p:cNvSpPr>
          <p:nvPr>
            <p:ph type="title"/>
          </p:nvPr>
        </p:nvSpPr>
        <p:spPr/>
        <p:txBody>
          <a:bodyPr/>
          <a:lstStyle/>
          <a:p>
            <a:r>
              <a:rPr lang="bg-BG" b="1" u="sng" dirty="0"/>
              <a:t>Надзор за изпълнение на Регламента</a:t>
            </a:r>
            <a:br>
              <a:rPr lang="bg-BG" b="1" u="sng" dirty="0"/>
            </a:br>
            <a:endParaRPr lang="bg-BG" dirty="0"/>
          </a:p>
        </p:txBody>
      </p:sp>
      <p:sp>
        <p:nvSpPr>
          <p:cNvPr id="3" name="Контейнер за съдържание 2">
            <a:extLst>
              <a:ext uri="{FF2B5EF4-FFF2-40B4-BE49-F238E27FC236}">
                <a16:creationId xmlns:a16="http://schemas.microsoft.com/office/drawing/2014/main" id="{87DB547F-026E-497D-841E-DB795DFE63A4}"/>
              </a:ext>
            </a:extLst>
          </p:cNvPr>
          <p:cNvSpPr>
            <a:spLocks noGrp="1"/>
          </p:cNvSpPr>
          <p:nvPr>
            <p:ph idx="1"/>
          </p:nvPr>
        </p:nvSpPr>
        <p:spPr>
          <a:xfrm>
            <a:off x="4876640" y="723900"/>
            <a:ext cx="6704171" cy="5486400"/>
          </a:xfrm>
        </p:spPr>
        <p:txBody>
          <a:bodyPr>
            <a:normAutofit/>
          </a:bodyPr>
          <a:lstStyle/>
          <a:p>
            <a:pPr marL="0" marR="0" algn="just">
              <a:lnSpc>
                <a:spcPct val="107000"/>
              </a:lnSpc>
              <a:spcBef>
                <a:spcPts val="0"/>
              </a:spcBef>
              <a:spcAft>
                <a:spcPts val="0"/>
              </a:spcAft>
            </a:pPr>
            <a:r>
              <a:rPr lang="ru-RU" sz="2800" dirty="0">
                <a:solidFill>
                  <a:srgbClr val="000000"/>
                </a:solidFill>
                <a:effectLst/>
                <a:ea typeface="Times New Roman" panose="02020603050405020304" pitchFamily="18" charset="0"/>
                <a:cs typeface="Calibri" panose="020F0502020204030204" pitchFamily="34" charset="0"/>
              </a:rPr>
              <a:t>Чл.15 -</a:t>
            </a:r>
            <a:r>
              <a:rPr lang="bg-BG" sz="2800" dirty="0">
                <a:solidFill>
                  <a:srgbClr val="000000"/>
                </a:solidFill>
                <a:effectLst/>
                <a:ea typeface="Times New Roman" panose="02020603050405020304" pitchFamily="18" charset="0"/>
                <a:cs typeface="Calibri" panose="020F0502020204030204" pitchFamily="34" charset="0"/>
              </a:rPr>
              <a:t>Всяка държава членка гарантира адекватното и ефективно прилагане на настоящия регламент.</a:t>
            </a:r>
            <a:endParaRPr lang="bg-BG" sz="2800" dirty="0">
              <a:effectLst/>
              <a:ea typeface="Calibri" panose="020F0502020204030204" pitchFamily="34" charset="0"/>
              <a:cs typeface="Times New Roman" panose="02020603050405020304" pitchFamily="18" charset="0"/>
            </a:endParaRPr>
          </a:p>
          <a:p>
            <a:r>
              <a:rPr lang="bg-BG" dirty="0">
                <a:ea typeface="Calibri" panose="020F0502020204030204" pitchFamily="34" charset="0"/>
              </a:rPr>
              <a:t>Мониторинг – чл.16</a:t>
            </a:r>
            <a:endParaRPr lang="bg-BG" sz="2800" dirty="0">
              <a:effectLst/>
              <a:ea typeface="Calibri" panose="020F0502020204030204" pitchFamily="34" charset="0"/>
            </a:endParaRPr>
          </a:p>
          <a:p>
            <a:r>
              <a:rPr lang="bg-BG" sz="2800" dirty="0">
                <a:effectLst/>
                <a:ea typeface="Calibri" panose="020F0502020204030204" pitchFamily="34" charset="0"/>
              </a:rPr>
              <a:t>С измененията на Закона за електронна търговия беше въведена нова глава 7а в ЗЕТ – </a:t>
            </a:r>
            <a:r>
              <a:rPr lang="bg-BG" sz="2800" b="1" dirty="0">
                <a:effectLst/>
                <a:ea typeface="Times New Roman" panose="02020603050405020304" pitchFamily="18" charset="0"/>
              </a:rPr>
              <a:t>Гражданскоправна защита срещу нарушения на Регламент 2019/1150 и извънсъдебно уреждане на спорове</a:t>
            </a:r>
          </a:p>
          <a:p>
            <a:r>
              <a:rPr lang="bg-BG" dirty="0"/>
              <a:t>И чл.24 ЗЕТ беше допълнен</a:t>
            </a:r>
            <a:endParaRPr lang="bg-BG" sz="2800" dirty="0"/>
          </a:p>
          <a:p>
            <a:endParaRPr lang="bg-BG" dirty="0"/>
          </a:p>
        </p:txBody>
      </p:sp>
      <p:sp>
        <p:nvSpPr>
          <p:cNvPr id="4" name="Текстов контейнер 3">
            <a:extLst>
              <a:ext uri="{FF2B5EF4-FFF2-40B4-BE49-F238E27FC236}">
                <a16:creationId xmlns:a16="http://schemas.microsoft.com/office/drawing/2014/main" id="{C5F5095F-8F2D-419A-AF87-92082AB57DB7}"/>
              </a:ext>
            </a:extLst>
          </p:cNvPr>
          <p:cNvSpPr>
            <a:spLocks noGrp="1"/>
          </p:cNvSpPr>
          <p:nvPr>
            <p:ph type="body" sz="half" idx="2"/>
          </p:nvPr>
        </p:nvSpPr>
        <p:spPr/>
        <p:txBody>
          <a:bodyPr/>
          <a:lstStyle/>
          <a:p>
            <a:r>
              <a:rPr lang="bg-BG" sz="2000" dirty="0">
                <a:solidFill>
                  <a:srgbClr val="002060"/>
                </a:solidFill>
              </a:rPr>
              <a:t>РЕГЛАМЕНТ №2019/1150</a:t>
            </a:r>
          </a:p>
          <a:p>
            <a:endParaRPr lang="bg-BG" dirty="0"/>
          </a:p>
        </p:txBody>
      </p:sp>
    </p:spTree>
    <p:extLst>
      <p:ext uri="{BB962C8B-B14F-4D97-AF65-F5344CB8AC3E}">
        <p14:creationId xmlns:p14="http://schemas.microsoft.com/office/powerpoint/2010/main" val="27161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8F64794-F80D-4BD3-962F-04480D767BB0}"/>
              </a:ext>
            </a:extLst>
          </p:cNvPr>
          <p:cNvSpPr>
            <a:spLocks noGrp="1"/>
          </p:cNvSpPr>
          <p:nvPr>
            <p:ph type="title"/>
          </p:nvPr>
        </p:nvSpPr>
        <p:spPr/>
        <p:txBody>
          <a:bodyPr/>
          <a:lstStyle/>
          <a:p>
            <a:pPr algn="ctr"/>
            <a:r>
              <a:rPr lang="bg-BG" dirty="0"/>
              <a:t>ПЕРСОНАЛЕН ОБХВАТ – ОТНОШЕНИЯ БИЗНЕС-КЪМ-ПОТРЕБИТЕЛ</a:t>
            </a:r>
          </a:p>
        </p:txBody>
      </p:sp>
      <p:sp>
        <p:nvSpPr>
          <p:cNvPr id="3" name="Текстов контейнер 2">
            <a:extLst>
              <a:ext uri="{FF2B5EF4-FFF2-40B4-BE49-F238E27FC236}">
                <a16:creationId xmlns:a16="http://schemas.microsoft.com/office/drawing/2014/main" id="{491C0FBB-C945-4D70-816C-249EDC7C8216}"/>
              </a:ext>
            </a:extLst>
          </p:cNvPr>
          <p:cNvSpPr>
            <a:spLocks noGrp="1"/>
          </p:cNvSpPr>
          <p:nvPr>
            <p:ph type="body" idx="1"/>
          </p:nvPr>
        </p:nvSpPr>
        <p:spPr/>
        <p:txBody>
          <a:bodyPr/>
          <a:lstStyle/>
          <a:p>
            <a:r>
              <a:rPr lang="bg-BG" dirty="0"/>
              <a:t>Определения</a:t>
            </a:r>
          </a:p>
        </p:txBody>
      </p:sp>
      <p:sp>
        <p:nvSpPr>
          <p:cNvPr id="4" name="Контейнер за съдържание 3">
            <a:extLst>
              <a:ext uri="{FF2B5EF4-FFF2-40B4-BE49-F238E27FC236}">
                <a16:creationId xmlns:a16="http://schemas.microsoft.com/office/drawing/2014/main" id="{C8836052-25E0-4200-BB49-088CA209212D}"/>
              </a:ext>
            </a:extLst>
          </p:cNvPr>
          <p:cNvSpPr>
            <a:spLocks noGrp="1"/>
          </p:cNvSpPr>
          <p:nvPr>
            <p:ph sz="half" idx="2"/>
          </p:nvPr>
        </p:nvSpPr>
        <p:spPr/>
        <p:txBody>
          <a:bodyPr>
            <a:normAutofit fontScale="62500" lnSpcReduction="20000"/>
          </a:bodyPr>
          <a:lstStyle/>
          <a:p>
            <a:r>
              <a:rPr lang="bg-BG" sz="2400" b="1" dirty="0">
                <a:effectLst/>
                <a:latin typeface="Calibri" panose="020F0502020204030204" pitchFamily="34" charset="0"/>
                <a:ea typeface="Calibri" panose="020F0502020204030204" pitchFamily="34" charset="0"/>
                <a:cs typeface="Calibri" panose="020F0502020204030204" pitchFamily="34" charset="0"/>
              </a:rPr>
              <a:t>"Потребител"</a:t>
            </a:r>
            <a:r>
              <a:rPr lang="bg-BG" sz="2400" dirty="0">
                <a:effectLst/>
                <a:latin typeface="Calibri" panose="020F0502020204030204" pitchFamily="34" charset="0"/>
                <a:ea typeface="Calibri" panose="020F0502020204030204" pitchFamily="34" charset="0"/>
                <a:cs typeface="Calibri" panose="020F0502020204030204" pitchFamily="34" charset="0"/>
              </a:rPr>
              <a:t> е всяко физическо лице, което във връзка с договорите за предоставяне на цифрово съдържание и цифрови услуги и на договорите за продажба на стоки действа извън рамките на неговата търговска или стопанска дейност, занаят или професия.</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5" name="Текстов контейнер 4">
            <a:extLst>
              <a:ext uri="{FF2B5EF4-FFF2-40B4-BE49-F238E27FC236}">
                <a16:creationId xmlns:a16="http://schemas.microsoft.com/office/drawing/2014/main" id="{EAC61C1D-0D2C-4BB9-BFF6-DDBB418E31C9}"/>
              </a:ext>
            </a:extLst>
          </p:cNvPr>
          <p:cNvSpPr>
            <a:spLocks noGrp="1"/>
          </p:cNvSpPr>
          <p:nvPr>
            <p:ph type="body" sz="quarter" idx="3"/>
          </p:nvPr>
        </p:nvSpPr>
        <p:spPr/>
        <p:txBody>
          <a:bodyPr/>
          <a:lstStyle/>
          <a:p>
            <a:r>
              <a:rPr lang="bg-BG" dirty="0"/>
              <a:t>Определения</a:t>
            </a:r>
          </a:p>
        </p:txBody>
      </p:sp>
      <p:sp>
        <p:nvSpPr>
          <p:cNvPr id="6" name="Контейнер за съдържание 5">
            <a:extLst>
              <a:ext uri="{FF2B5EF4-FFF2-40B4-BE49-F238E27FC236}">
                <a16:creationId xmlns:a16="http://schemas.microsoft.com/office/drawing/2014/main" id="{9D43E093-5925-4AEB-958A-9E998841A887}"/>
              </a:ext>
            </a:extLst>
          </p:cNvPr>
          <p:cNvSpPr>
            <a:spLocks noGrp="1"/>
          </p:cNvSpPr>
          <p:nvPr>
            <p:ph sz="quarter" idx="4"/>
          </p:nvPr>
        </p:nvSpPr>
        <p:spPr/>
        <p:txBody>
          <a:bodyPr>
            <a:normAutofit fontScale="62500" lnSpcReduction="20000"/>
          </a:bodyPr>
          <a:lstStyle/>
          <a:p>
            <a:pPr marL="0" marR="0" indent="449580">
              <a:lnSpc>
                <a:spcPct val="107000"/>
              </a:lnSpc>
              <a:spcBef>
                <a:spcPts val="0"/>
              </a:spcBef>
              <a:spcAft>
                <a:spcPts val="0"/>
              </a:spcAft>
            </a:pPr>
            <a:r>
              <a:rPr lang="bg-BG" sz="2400" b="1" dirty="0">
                <a:effectLst/>
                <a:latin typeface="Calibri" panose="020F0502020204030204" pitchFamily="34" charset="0"/>
                <a:ea typeface="Calibri" panose="020F0502020204030204" pitchFamily="34" charset="0"/>
                <a:cs typeface="Calibri" panose="020F0502020204030204" pitchFamily="34" charset="0"/>
              </a:rPr>
              <a:t>"Търговец"</a:t>
            </a:r>
            <a:r>
              <a:rPr lang="bg-BG" sz="2400" dirty="0">
                <a:effectLst/>
                <a:latin typeface="Calibri" panose="020F0502020204030204" pitchFamily="34" charset="0"/>
                <a:ea typeface="Calibri" panose="020F0502020204030204" pitchFamily="34" charset="0"/>
                <a:cs typeface="Calibri" panose="020F0502020204030204" pitchFamily="34" charset="0"/>
              </a:rPr>
              <a:t> е всяко физическо или юридическо лице, което действа в рамките на своята търговска или стопанска дейност, занаят или професия в публичния или в частния сектор, както и всяко лице, което действа от негово име и за негова сметка по отношение на договори за предоставяне на цифрово съдържание и цифрови услуги. </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49580">
              <a:lnSpc>
                <a:spcPct val="107000"/>
              </a:lnSpc>
              <a:spcBef>
                <a:spcPts val="0"/>
              </a:spcBef>
              <a:spcAft>
                <a:spcPts val="0"/>
              </a:spcAft>
            </a:pPr>
            <a:r>
              <a:rPr lang="bg-BG" sz="2400" b="1" dirty="0">
                <a:effectLst/>
                <a:latin typeface="Calibri" panose="020F0502020204030204" pitchFamily="34" charset="0"/>
                <a:ea typeface="Calibri" panose="020F0502020204030204" pitchFamily="34" charset="0"/>
                <a:cs typeface="Calibri" panose="020F0502020204030204" pitchFamily="34" charset="0"/>
              </a:rPr>
              <a:t>"Продавач"</a:t>
            </a:r>
            <a:r>
              <a:rPr lang="bg-BG" sz="2400" dirty="0">
                <a:effectLst/>
                <a:latin typeface="Calibri" panose="020F0502020204030204" pitchFamily="34" charset="0"/>
                <a:ea typeface="Calibri" panose="020F0502020204030204" pitchFamily="34" charset="0"/>
                <a:cs typeface="Calibri" panose="020F0502020204030204" pitchFamily="34" charset="0"/>
              </a:rPr>
              <a:t> е всяко физическо или юридическо лице, което действа в рамките на своята търговска или стопанска дейност, занаят или професия в публичния или в частния сектор, както и всяко лице, което действа от негово име и за негова сметка по отношение на договори за продажба на стоки.</a:t>
            </a:r>
            <a:endParaRPr lang="bg-BG"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Tree>
    <p:extLst>
      <p:ext uri="{BB962C8B-B14F-4D97-AF65-F5344CB8AC3E}">
        <p14:creationId xmlns:p14="http://schemas.microsoft.com/office/powerpoint/2010/main" val="200777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p>
            <a:pPr marL="0" marR="0" indent="449580" algn="just">
              <a:lnSpc>
                <a:spcPct val="107000"/>
              </a:lnSpc>
              <a:spcBef>
                <a:spcPts val="0"/>
              </a:spcBef>
              <a:spcAft>
                <a:spcPts val="0"/>
              </a:spcAft>
            </a:pPr>
            <a:r>
              <a:rPr lang="bg-BG" sz="3600" b="1" u="sng" dirty="0">
                <a:effectLst/>
                <a:latin typeface="Calibri" panose="020F0502020204030204" pitchFamily="34" charset="0"/>
                <a:ea typeface="Calibri" panose="020F0502020204030204" pitchFamily="34" charset="0"/>
                <a:cs typeface="Calibri" panose="020F0502020204030204" pitchFamily="34" charset="0"/>
              </a:rPr>
              <a:t>Изключения от приложното поле на закона - 1</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Контейнер за съдържание 2"/>
          <p:cNvSpPr>
            <a:spLocks noGrp="1"/>
          </p:cNvSpPr>
          <p:nvPr>
            <p:ph idx="1"/>
          </p:nvPr>
        </p:nvSpPr>
        <p:spPr/>
        <p:txBody>
          <a:bodyPr rtlCol="0">
            <a:normAutofit fontScale="85000" lnSpcReduction="20000"/>
          </a:bodyPr>
          <a:lstStyle/>
          <a:p>
            <a:pPr marL="0" marR="0" algn="just">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Calibri" panose="020F0502020204030204" pitchFamily="34" charset="0"/>
              </a:rPr>
              <a:t>1. договори за предоставяне на услуги, различни от цифровите услуги, независимо от това дали търговецът използва цифров формат или цифрови средства, за да създаде крайния резултат от услугата или за да го достави или предаде на потребителя;</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Calibri" panose="020F0502020204030204" pitchFamily="34" charset="0"/>
              </a:rPr>
              <a:t>2. договори за електронни съобщителни услуги с изключение на междуличностните съобщителни услуги без номер;</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Calibri" panose="020F0502020204030204" pitchFamily="34" charset="0"/>
              </a:rPr>
              <a:t>3. договори за здравно обслужване;</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Calibri" panose="020F0502020204030204" pitchFamily="34" charset="0"/>
              </a:rPr>
              <a:t>4. договори за услуги в областта на хазарта, осъществявани електронно или чрез използване на други технологични средства за улесняване на комуникацията по искане на получателя на такива услуги;</a:t>
            </a:r>
          </a:p>
          <a:p>
            <a:pPr marL="0" indent="0" rtl="0">
              <a:buNone/>
            </a:pPr>
            <a:endParaRPr lang="bg-BG" dirty="0"/>
          </a:p>
        </p:txBody>
      </p:sp>
      <p:sp>
        <p:nvSpPr>
          <p:cNvPr id="4" name="Контейнер за текст 3"/>
          <p:cNvSpPr>
            <a:spLocks noGrp="1"/>
          </p:cNvSpPr>
          <p:nvPr>
            <p:ph type="body" sz="half" idx="2"/>
          </p:nvPr>
        </p:nvSpPr>
        <p:spPr/>
        <p:txBody>
          <a:bodyPr rtlCol="0">
            <a:normAutofit fontScale="92500" lnSpcReduction="20000"/>
          </a:bodyPr>
          <a:lstStyle/>
          <a:p>
            <a:pPr rtl="0"/>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93334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B10BCE7-73F4-4A74-A057-31F20AB6A536}"/>
              </a:ext>
            </a:extLst>
          </p:cNvPr>
          <p:cNvSpPr>
            <a:spLocks noGrp="1"/>
          </p:cNvSpPr>
          <p:nvPr>
            <p:ph type="title"/>
          </p:nvPr>
        </p:nvSpPr>
        <p:spPr/>
        <p:txBody>
          <a:bodyPr/>
          <a:lstStyle/>
          <a:p>
            <a:r>
              <a:rPr lang="bg-BG" sz="3600" b="1" u="sng" dirty="0">
                <a:effectLst/>
                <a:latin typeface="Calibri" panose="020F0502020204030204" pitchFamily="34" charset="0"/>
                <a:ea typeface="Calibri" panose="020F0502020204030204" pitchFamily="34" charset="0"/>
                <a:cs typeface="Calibri" panose="020F0502020204030204" pitchFamily="34" charset="0"/>
              </a:rPr>
              <a:t>Изключения от приложното поле на закона - 2</a:t>
            </a:r>
            <a:endParaRPr lang="bg-BG" dirty="0"/>
          </a:p>
        </p:txBody>
      </p:sp>
      <p:sp>
        <p:nvSpPr>
          <p:cNvPr id="3" name="Контейнер за съдържание 2">
            <a:extLst>
              <a:ext uri="{FF2B5EF4-FFF2-40B4-BE49-F238E27FC236}">
                <a16:creationId xmlns:a16="http://schemas.microsoft.com/office/drawing/2014/main" id="{0E76B8C8-06EF-473C-A157-4FE4BF61D595}"/>
              </a:ext>
            </a:extLst>
          </p:cNvPr>
          <p:cNvSpPr>
            <a:spLocks noGrp="1"/>
          </p:cNvSpPr>
          <p:nvPr>
            <p:ph idx="1"/>
          </p:nvPr>
        </p:nvSpPr>
        <p:spPr/>
        <p:txBody>
          <a:bodyPr>
            <a:normAutofit fontScale="70000" lnSpcReduction="20000"/>
          </a:bodyPr>
          <a:lstStyle/>
          <a:p>
            <a:pPr marL="0" marR="0" algn="just">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Calibri" panose="020F0502020204030204" pitchFamily="34" charset="0"/>
              </a:rPr>
              <a:t>5. договори за финансови услуги по смисъла на Закона за предоставяне на финансови услуги от разстояние;</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Calibri" panose="020F0502020204030204" pitchFamily="34" charset="0"/>
              </a:rPr>
              <a:t>6. договори за софтуер, предлагани от търговец чрез лиценз с отворен код, когато потребителят не заплаща цена и личните данни, предоставени от потребителя, се обработват от търговеца изключително с цел подобряване на сигурността, съвместимостта или оперативната съвместимост на конкретния софтуер;</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bg-BG" sz="2800" dirty="0">
                <a:effectLst/>
                <a:latin typeface="Calibri" panose="020F0502020204030204" pitchFamily="34" charset="0"/>
                <a:ea typeface="Calibri" panose="020F0502020204030204" pitchFamily="34" charset="0"/>
                <a:cs typeface="Calibri" panose="020F0502020204030204" pitchFamily="34" charset="0"/>
              </a:rPr>
              <a:t>7. договори за предоставяне на цифрово съдържание, когато цифровото съдържание се предоставя на широката общественост по начин, различен от предаването на сигнали, като част от творческо представление или събитие, например цифрови филмови прожекции;</a:t>
            </a: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a:p>
            <a:r>
              <a:rPr lang="bg-BG" sz="2800" dirty="0">
                <a:effectLst/>
                <a:latin typeface="Calibri" panose="020F0502020204030204" pitchFamily="34" charset="0"/>
                <a:ea typeface="Calibri" panose="020F0502020204030204" pitchFamily="34" charset="0"/>
              </a:rPr>
              <a:t>8. договори за цифрово съдържание, предоставено в съответствие със Закона за достъп до обществена информация.</a:t>
            </a:r>
            <a:endParaRPr lang="bg-BG" sz="2800" dirty="0"/>
          </a:p>
          <a:p>
            <a:endParaRPr lang="bg-BG" dirty="0"/>
          </a:p>
        </p:txBody>
      </p:sp>
      <p:sp>
        <p:nvSpPr>
          <p:cNvPr id="4" name="Текстов контейнер 3">
            <a:extLst>
              <a:ext uri="{FF2B5EF4-FFF2-40B4-BE49-F238E27FC236}">
                <a16:creationId xmlns:a16="http://schemas.microsoft.com/office/drawing/2014/main" id="{FF0E0C1C-450A-40A3-B5D9-BCAD21980D4D}"/>
              </a:ext>
            </a:extLst>
          </p:cNvPr>
          <p:cNvSpPr>
            <a:spLocks noGrp="1"/>
          </p:cNvSpPr>
          <p:nvPr>
            <p:ph type="body" sz="half" idx="2"/>
          </p:nvPr>
        </p:nvSpPr>
        <p:spPr/>
        <p:txBody>
          <a:bodyPr>
            <a:normAutofit fontScale="92500" lnSpcReduction="20000"/>
          </a:bodyPr>
          <a:lstStyle/>
          <a:p>
            <a:r>
              <a:rPr lang="bg-BG" sz="2000" dirty="0">
                <a:effectLst/>
                <a:latin typeface="Calibri" panose="020F0502020204030204" pitchFamily="34" charset="0"/>
                <a:ea typeface="Calibri" panose="020F0502020204030204" pitchFamily="34" charset="0"/>
                <a:cs typeface="Times New Roman" panose="02020603050405020304" pitchFamily="18" charset="0"/>
              </a:rPr>
              <a:t>Закон за предоставяне на цифрово съдържание и цифрови услуги и за продажба на стоки</a:t>
            </a:r>
            <a:endParaRPr lang="bg-BG" dirty="0"/>
          </a:p>
        </p:txBody>
      </p:sp>
    </p:spTree>
    <p:extLst>
      <p:ext uri="{BB962C8B-B14F-4D97-AF65-F5344CB8AC3E}">
        <p14:creationId xmlns:p14="http://schemas.microsoft.com/office/powerpoint/2010/main" val="327905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Маркетинг 16: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extLst>
    <a:ext uri="{05A4C25C-085E-4340-85A3-A5531E510DB2}">
      <thm15:themeFamily xmlns:thm15="http://schemas.microsoft.com/office/thememl/2012/main" name="Office_13665298_TF02801084" id="{2E1AFBA4-26BF-438C-9BBF-325B6CC3A57A}" vid="{8A58D29A-C23F-41B0-AB17-C0E809051173}"/>
    </a:ext>
  </a:extLst>
</a:theme>
</file>

<file path=ppt/theme/theme2.xml><?xml version="1.0" encoding="utf-8"?>
<a:theme xmlns:a="http://schemas.openxmlformats.org/drawingml/2006/main" name="Тема на Offic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Тема на Offic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CCB2C71-1ED8-4540-B003-293B5E75C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B8BCC-BF24-4800-92E1-9F891BBB27E6}">
  <ds:schemaRefs>
    <ds:schemaRef ds:uri="http://schemas.microsoft.com/sharepoint/v3/contenttype/forms"/>
  </ds:schemaRefs>
</ds:datastoreItem>
</file>

<file path=customXml/itemProps3.xml><?xml version="1.0" encoding="utf-8"?>
<ds:datastoreItem xmlns:ds="http://schemas.openxmlformats.org/officeDocument/2006/customXml" ds:itemID="{50AACE6D-8EB6-447A-8DFD-C2C0C52916AC}">
  <ds:schemaRefs>
    <ds:schemaRef ds:uri="http://schemas.openxmlformats.org/package/2006/metadata/core-properties"/>
    <ds:schemaRef ds:uri="http://purl.org/dc/dcmitype/"/>
    <ds:schemaRef ds:uri="http://schemas.microsoft.com/office/2006/metadata/properties"/>
    <ds:schemaRef ds:uri="40262f94-9f35-4ac3-9a90-690165a166b7"/>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a4f35948-e619-41b3-aa29-22878b09cfd2"/>
  </ds:schemaRefs>
</ds:datastoreItem>
</file>

<file path=docProps/app.xml><?xml version="1.0" encoding="utf-8"?>
<Properties xmlns="http://schemas.openxmlformats.org/officeDocument/2006/extended-properties" xmlns:vt="http://schemas.openxmlformats.org/officeDocument/2006/docPropsVTypes">
  <Template>Бизнес маркетингова презентация със стъклен куб (широк екран)</Template>
  <TotalTime>3769</TotalTime>
  <Words>6231</Words>
  <Application>Microsoft Office PowerPoint</Application>
  <PresentationFormat>По избор</PresentationFormat>
  <Paragraphs>370</Paragraphs>
  <Slides>66</Slides>
  <Notes>5</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66</vt:i4>
      </vt:variant>
    </vt:vector>
  </HeadingPairs>
  <TitlesOfParts>
    <vt:vector size="71" baseType="lpstr">
      <vt:lpstr>Arial</vt:lpstr>
      <vt:lpstr>Calibri</vt:lpstr>
      <vt:lpstr>Corbel</vt:lpstr>
      <vt:lpstr>Times New Roman</vt:lpstr>
      <vt:lpstr>Маркетинг 16:9</vt:lpstr>
      <vt:lpstr>ПРАВНИ АСПЕКТИ НА ЕЛЕКТРОННАТА ТЪРГОВИЯ</vt:lpstr>
      <vt:lpstr>ПРАВНИ АСПЕКТИ НА ЕЛЕКТРОННАТА ТЪРГОВИЯ </vt:lpstr>
      <vt:lpstr>Закон за предоставяне на цифрово съдържание и цифрови услуги и за продажба на стоки </vt:lpstr>
      <vt:lpstr>Закон за предоставяне на цифрово съдържание и цифрови услуги и за продажба на стоки </vt:lpstr>
      <vt:lpstr>ПРЕДМЕТЕН ОБХВАТ</vt:lpstr>
      <vt:lpstr>ПРЕДМЕТЕН ОБХВАТ</vt:lpstr>
      <vt:lpstr>ПЕРСОНАЛЕН ОБХВАТ – ОТНОШЕНИЯ БИЗНЕС-КЪМ-ПОТРЕБИТЕЛ</vt:lpstr>
      <vt:lpstr>Изключения от приложното поле на закона - 1</vt:lpstr>
      <vt:lpstr>Изключения от приложното поле на закона - 2</vt:lpstr>
      <vt:lpstr>Задължения на търговеца/ продавача –  чл.8-11</vt:lpstr>
      <vt:lpstr>Актуализации на цифровите стоки и услуги – чл.11, ал.2 и 3 </vt:lpstr>
      <vt:lpstr>Актуализации на цифровите стоки и услуги – чл.11, ал.2 и 3 </vt:lpstr>
      <vt:lpstr>Отговорност на търговеца -1 </vt:lpstr>
      <vt:lpstr>Отговорност на търговеца - 2 </vt:lpstr>
      <vt:lpstr>ДИРЕКТИВА (ЕС) 2019/770 НА ЕВРОПЕЙСКИЯ ПАРЛАМЕНТ И НА СЪВЕТА от 20 май 2019 година за някои аспекти на договорите за предоставяне на цифрово съдържание и цифрови услуги </vt:lpstr>
      <vt:lpstr>Отговорност на търговеца - 3 </vt:lpstr>
      <vt:lpstr>Законна гаранция - срокове  </vt:lpstr>
      <vt:lpstr>Законна гаранция - срокове</vt:lpstr>
      <vt:lpstr>Тежест на доказване – чл.15 </vt:lpstr>
      <vt:lpstr>Средства за защита на потребителя – Раздел III  (чл.16-20) </vt:lpstr>
      <vt:lpstr>Право на рекламация – чл.17, ал.2 и 3 </vt:lpstr>
      <vt:lpstr>Пропорционално намаляване на цената – чл.17, ал.4 и 5</vt:lpstr>
      <vt:lpstr>Право на разваляне -1</vt:lpstr>
      <vt:lpstr>Право на разваляне -2</vt:lpstr>
      <vt:lpstr>Право на разваляне -3</vt:lpstr>
      <vt:lpstr>Право на разваляне -4</vt:lpstr>
      <vt:lpstr>Право на разваляне -5</vt:lpstr>
      <vt:lpstr>Право на разваляне - 6</vt:lpstr>
      <vt:lpstr>Право на разваляне -7</vt:lpstr>
      <vt:lpstr>Изменение на ЦС/ЦУ </vt:lpstr>
      <vt:lpstr>Продажба на стоки (глава 3)</vt:lpstr>
      <vt:lpstr>Продажба на стоки</vt:lpstr>
      <vt:lpstr>Продажба на стоки</vt:lpstr>
      <vt:lpstr>Продажба на стоки</vt:lpstr>
      <vt:lpstr>ОН-ЛАЙН ПЛАТФОРМИ</vt:lpstr>
      <vt:lpstr>Видове платформи  </vt:lpstr>
      <vt:lpstr>Механизми на сключване на договора чрез он-лайн платформи</vt:lpstr>
      <vt:lpstr>РЕГЛАМЕНТ №2019/1150</vt:lpstr>
      <vt:lpstr>РЕГЛАМЕНТ №2019/1150</vt:lpstr>
      <vt:lpstr>РЕГЛАМЕНТ №2019/1150</vt:lpstr>
      <vt:lpstr>Приложно поле на Регламент № 2019/1150 -1</vt:lpstr>
      <vt:lpstr>Приложно поле на Регламент № 2019/1150 -2</vt:lpstr>
      <vt:lpstr>Приложно поле на Регламент № 2019/1150 - 3</vt:lpstr>
      <vt:lpstr>Изключения от приложното поле на Регламента</vt:lpstr>
      <vt:lpstr>Общи условия  на он-лайн платформите -1</vt:lpstr>
      <vt:lpstr>Общи условия  на он-лайн платформите -2 </vt:lpstr>
      <vt:lpstr>Общи условия  на он-лайн платформите -3 </vt:lpstr>
      <vt:lpstr>Общи условия  на он-лайн платформите -4 </vt:lpstr>
      <vt:lpstr>Общи условия  на он-лайн платформите - 5 </vt:lpstr>
      <vt:lpstr>Общи условия  на он-лайн платформите - 6 </vt:lpstr>
      <vt:lpstr>Общи условия  на он-лайн платформите - 7 </vt:lpstr>
      <vt:lpstr>Ограничаване, спиране и прекратяване на достъпа на бизнес ползвател - 1 </vt:lpstr>
      <vt:lpstr>Ограничаване, спиране и прекратяване на достъпа на бизнес ползвател - 2 </vt:lpstr>
      <vt:lpstr>Ограничаване, спиране и прекратяване на достъпа на бизнес ползвател - 3 </vt:lpstr>
      <vt:lpstr>Ограничаване, спиране и прекратяване на достъпа на бизнес ползвател - 4 </vt:lpstr>
      <vt:lpstr>Он-лайн търсачки – класиране -1</vt:lpstr>
      <vt:lpstr>Он-лайн търсачки – класиране -2</vt:lpstr>
      <vt:lpstr>Он-лайн търсачки – класиране -3</vt:lpstr>
      <vt:lpstr>Он-лайн търсачки – класиране -4</vt:lpstr>
      <vt:lpstr>Он-лайн търсачки – класиране -5</vt:lpstr>
      <vt:lpstr>Вътрешна система за разглеждане на жалби - 1 </vt:lpstr>
      <vt:lpstr>Вътрешна система за разглеждане на жалби - 2</vt:lpstr>
      <vt:lpstr>Вътрешна система за разглеждане на жалби - 3</vt:lpstr>
      <vt:lpstr>Медиация </vt:lpstr>
      <vt:lpstr>Медиация</vt:lpstr>
      <vt:lpstr>Надзор за изпълнение на Регламента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ПРАВНИ АСПЕКТИ НА ЕЛЕКТРОННАТА ТЪРГОВИЯ</dc:title>
  <dc:creator>taniai@unwe.bg</dc:creator>
  <cp:lastModifiedBy>taniai@unwe.bg</cp:lastModifiedBy>
  <cp:revision>109</cp:revision>
  <dcterms:created xsi:type="dcterms:W3CDTF">2022-01-24T07:45:23Z</dcterms:created>
  <dcterms:modified xsi:type="dcterms:W3CDTF">2025-01-15T16:25:09Z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