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4" r:id="rId3"/>
    <p:sldId id="284" r:id="rId4"/>
    <p:sldId id="355" r:id="rId5"/>
    <p:sldId id="349" r:id="rId6"/>
    <p:sldId id="286" r:id="rId7"/>
    <p:sldId id="287" r:id="rId8"/>
    <p:sldId id="288" r:id="rId9"/>
    <p:sldId id="345" r:id="rId10"/>
    <p:sldId id="291" r:id="rId11"/>
    <p:sldId id="292" r:id="rId12"/>
    <p:sldId id="298" r:id="rId13"/>
    <p:sldId id="290" r:id="rId14"/>
    <p:sldId id="293" r:id="rId15"/>
    <p:sldId id="294" r:id="rId16"/>
    <p:sldId id="357" r:id="rId17"/>
    <p:sldId id="358" r:id="rId18"/>
    <p:sldId id="359" r:id="rId19"/>
    <p:sldId id="346" r:id="rId20"/>
    <p:sldId id="356" r:id="rId21"/>
    <p:sldId id="347" r:id="rId22"/>
    <p:sldId id="348" r:id="rId23"/>
    <p:sldId id="350" r:id="rId24"/>
    <p:sldId id="360" r:id="rId25"/>
    <p:sldId id="297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11" r:id="rId35"/>
    <p:sldId id="325" r:id="rId36"/>
    <p:sldId id="326" r:id="rId37"/>
    <p:sldId id="327" r:id="rId38"/>
    <p:sldId id="328" r:id="rId39"/>
    <p:sldId id="329" r:id="rId40"/>
    <p:sldId id="330" r:id="rId41"/>
    <p:sldId id="331" r:id="rId42"/>
    <p:sldId id="332" r:id="rId43"/>
    <p:sldId id="333" r:id="rId44"/>
    <p:sldId id="334" r:id="rId45"/>
    <p:sldId id="335" r:id="rId46"/>
    <p:sldId id="336" r:id="rId47"/>
    <p:sldId id="361" r:id="rId48"/>
    <p:sldId id="362" r:id="rId49"/>
    <p:sldId id="363" r:id="rId50"/>
    <p:sldId id="337" r:id="rId51"/>
    <p:sldId id="338" r:id="rId52"/>
    <p:sldId id="339" r:id="rId53"/>
    <p:sldId id="340" r:id="rId54"/>
    <p:sldId id="324" r:id="rId55"/>
  </p:sldIdLst>
  <p:sldSz cx="9144000" cy="6858000" type="screen4x3"/>
  <p:notesSz cx="6797675" cy="9928225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60"/>
  </p:normalViewPr>
  <p:slideViewPr>
    <p:cSldViewPr>
      <p:cViewPr varScale="1">
        <p:scale>
          <a:sx n="109" d="100"/>
          <a:sy n="109" d="100"/>
        </p:scale>
        <p:origin x="195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B73-C5A1-4065-A375-69A9CD2EF742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0895-030D-4396-8A2D-78535F8355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303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B73-C5A1-4065-A375-69A9CD2EF742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0895-030D-4396-8A2D-78535F8355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70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B73-C5A1-4065-A375-69A9CD2EF742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0895-030D-4396-8A2D-78535F8355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4886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B73-C5A1-4065-A375-69A9CD2EF742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0895-030D-4396-8A2D-78535F8355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7564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B73-C5A1-4065-A375-69A9CD2EF742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0895-030D-4396-8A2D-78535F8355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366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B73-C5A1-4065-A375-69A9CD2EF742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0895-030D-4396-8A2D-78535F8355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939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B73-C5A1-4065-A375-69A9CD2EF742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0895-030D-4396-8A2D-78535F8355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3644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B73-C5A1-4065-A375-69A9CD2EF742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0895-030D-4396-8A2D-78535F8355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9668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B73-C5A1-4065-A375-69A9CD2EF742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0895-030D-4396-8A2D-78535F8355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140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B73-C5A1-4065-A375-69A9CD2EF742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0895-030D-4396-8A2D-78535F8355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861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B73-C5A1-4065-A375-69A9CD2EF742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0895-030D-4396-8A2D-78535F8355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848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17B73-C5A1-4065-A375-69A9CD2EF742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50895-030D-4396-8A2D-78535F8355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689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mailto:shekerdjiev@gmai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ПРАКТИКА НА ВКС ПО ВЪПРОСИ, СВЪРЗАНИ СЪС СЪБИРАНЕ НА ДОКАЗАТЕЛСТВА В ДОСЪДЕБНАТА ФАЗА НА НАКАЗАТЕЛНОТО  ПРОИЗВОДСТВО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752600"/>
          </a:xfrm>
        </p:spPr>
        <p:txBody>
          <a:bodyPr/>
          <a:lstStyle/>
          <a:p>
            <a:r>
              <a:rPr lang="bg-BG" dirty="0" smtClean="0"/>
              <a:t>Красимир </a:t>
            </a:r>
            <a:r>
              <a:rPr lang="bg-BG" dirty="0" err="1" smtClean="0"/>
              <a:t>Шекерджиев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8202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Показания на свидетели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№327/1982 г. 2 НО</a:t>
            </a:r>
          </a:p>
          <a:p>
            <a:pPr marL="0" indent="0" algn="just">
              <a:buNone/>
            </a:pPr>
            <a:r>
              <a:rPr lang="bg-BG" dirty="0" smtClean="0"/>
              <a:t>Не могат да бъдат свидетели педагог или психолог, участвали в разпит на обвиняем или свидетел.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№504/2003 г. 3 НО, Р №371/2011 г. 3 НО, Р № 179/2004 г. 1 НО</a:t>
            </a:r>
          </a:p>
          <a:p>
            <a:pPr marL="0" indent="0" algn="just">
              <a:buNone/>
            </a:pPr>
            <a:r>
              <a:rPr lang="bg-BG" dirty="0" smtClean="0"/>
              <a:t>Не могат да бъдат свидетели специалисти- технически сътрудници, участвали при изготвянето на ВДС, съставени във връзка с използване на СРС, тъй като същите са взели участие в процеса в друго процесуално качество.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64532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Показания на свидетели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№226/1990 г. 2 НО, Р №272/2010 г. 2 НО, Р №202/2010 г. 2 НО</a:t>
            </a:r>
          </a:p>
          <a:p>
            <a:pPr marL="0" indent="0" algn="just">
              <a:buNone/>
            </a:pPr>
            <a:r>
              <a:rPr lang="bg-BG" dirty="0" smtClean="0"/>
              <a:t>Ако не бъде разяснена възможността лицето да откаже да свидетелства на основание чл.119 НПК е допуснато СПН и показанията му не могат да бъдат ползвани.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№557/2010 г. 3 НО, Р №461/2008 г. 2 НО</a:t>
            </a:r>
          </a:p>
          <a:p>
            <a:pPr marL="0" indent="0" algn="just">
              <a:buNone/>
            </a:pPr>
            <a:r>
              <a:rPr lang="bg-BG" dirty="0" smtClean="0"/>
              <a:t>Във всеки един момент лицето може да се откаже да свидетелства на основание чл.119 НПК или напротив да реши да депозира показания.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№448/1982 г. ВК, Р №115/2010 г. 3 НО, Р №354/2008 г. 3 НО</a:t>
            </a:r>
          </a:p>
          <a:p>
            <a:pPr marL="0" indent="0" algn="just">
              <a:buNone/>
            </a:pPr>
            <a:r>
              <a:rPr lang="bg-BG" dirty="0" smtClean="0"/>
              <a:t>Ако лицето е разпитано като свидетел, но впоследствие се откаже да свидетелства- не могат да бъдат ползвани показанията му.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95078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Показания на свидетели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№664/2003 г.  3 НО</a:t>
            </a:r>
          </a:p>
          <a:p>
            <a:pPr marL="0" indent="0" algn="just">
              <a:buNone/>
            </a:pPr>
            <a:r>
              <a:rPr lang="bg-BG" dirty="0" smtClean="0"/>
              <a:t>Ако при разпит на свидетел по реда на чл.223 НПК не бъде призован обвиняемия и неговия защитник е допуснато СПН и този разпит не може да бъде ползван.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№529/2009 г. 3 НО</a:t>
            </a:r>
          </a:p>
          <a:p>
            <a:pPr marL="0" indent="0" algn="just">
              <a:buNone/>
            </a:pPr>
            <a:r>
              <a:rPr lang="bg-BG" dirty="0" smtClean="0"/>
              <a:t>Ако е бил проведен разпит пред съдия на свидетел в момент, когато обвиняемият е бил задържан е </a:t>
            </a:r>
            <a:r>
              <a:rPr lang="bg-BG" dirty="0" err="1" smtClean="0"/>
              <a:t>допусното</a:t>
            </a:r>
            <a:r>
              <a:rPr lang="bg-BG" dirty="0" smtClean="0"/>
              <a:t> СПН.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№365/2011 г. 2 НО, Р №496/2011 г. 3 НО, Р №228/2009 г. 2 НО</a:t>
            </a:r>
          </a:p>
          <a:p>
            <a:pPr marL="0" indent="0" algn="just">
              <a:buNone/>
            </a:pPr>
            <a:r>
              <a:rPr lang="bg-BG" dirty="0" smtClean="0"/>
              <a:t>Ако е проведен разпит пред съдия преди да е установена фигурата на обвиняемия (преди повдигане на обвинение) не е допуснато СПН.</a:t>
            </a:r>
          </a:p>
          <a:p>
            <a:pPr marL="0" indent="0" algn="just">
              <a:buNone/>
            </a:pPr>
            <a:r>
              <a:rPr lang="bg-BG" b="1" dirty="0" smtClean="0"/>
              <a:t>Р 336/2023 г. по НД 537/2023 г. 2 НО</a:t>
            </a:r>
          </a:p>
          <a:p>
            <a:pPr marL="0" indent="0" algn="just">
              <a:buNone/>
            </a:pPr>
            <a:r>
              <a:rPr lang="bg-BG" dirty="0" smtClean="0"/>
              <a:t>- установяването на фигурата на обвиняем след провеждането на разпити на ключови свидетели, които са били поставени под угрозата да бъдат привлечени в качеството на обвиняеми е довело до това, че обвиняемият е бил лишен от възможност да участва в разпита (включително в проведените разпити пред съдия) и да се конфронтира с тях. Това обстоятелство следва да бъде отчетено при преценка на депозираните свидетелски показания.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29825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Писмени доказателства и </a:t>
            </a:r>
            <a:r>
              <a:rPr lang="bg-BG" dirty="0" err="1" smtClean="0"/>
              <a:t>доказателствени</a:t>
            </a:r>
            <a:r>
              <a:rPr lang="bg-BG" dirty="0" smtClean="0"/>
              <a:t> средства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№79/1990 г. ВК, Р № 526/1994 г. 1 НО, Р № 166/2010 г. 3 НО</a:t>
            </a:r>
          </a:p>
          <a:p>
            <a:pPr marL="0" indent="0" algn="just">
              <a:buNone/>
            </a:pPr>
            <a:r>
              <a:rPr lang="bg-BG" dirty="0" smtClean="0"/>
              <a:t>Ако протоколът не е подписан е допуснато СПН, тъй като има съмнение относно компетентността на неговия съставител.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№37/2000 г. 1 НО</a:t>
            </a:r>
          </a:p>
          <a:p>
            <a:pPr marL="0" indent="0" algn="just">
              <a:buNone/>
            </a:pPr>
            <a:r>
              <a:rPr lang="bg-BG" dirty="0" smtClean="0"/>
              <a:t>Ако протоколът не е подписан, но липсващите данни могат да бъдат почерпени от други безопасни източници е допуснато нарушение, но то не е съществено.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№549/1981 г. 2 НО</a:t>
            </a:r>
          </a:p>
          <a:p>
            <a:pPr marL="0" indent="0" algn="just">
              <a:buNone/>
            </a:pPr>
            <a:r>
              <a:rPr lang="bg-BG" dirty="0" smtClean="0"/>
              <a:t>Протоколът за разпит на свидетел трябва да бъде подписан на всяка страница- ако не е </a:t>
            </a:r>
            <a:r>
              <a:rPr lang="bg-BG" dirty="0" err="1" smtClean="0"/>
              <a:t>е</a:t>
            </a:r>
            <a:r>
              <a:rPr lang="bg-BG" dirty="0" smtClean="0"/>
              <a:t> налице СПН.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19192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Писмени доказателства и </a:t>
            </a:r>
            <a:r>
              <a:rPr lang="bg-BG" dirty="0" err="1"/>
              <a:t>доказателствени</a:t>
            </a:r>
            <a:r>
              <a:rPr lang="bg-BG" dirty="0"/>
              <a:t> средства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№166/2010 г. 3 НО</a:t>
            </a:r>
          </a:p>
          <a:p>
            <a:pPr marL="0" indent="0" algn="just">
              <a:buNone/>
            </a:pPr>
            <a:r>
              <a:rPr lang="bg-BG" dirty="0" smtClean="0"/>
              <a:t>Липсата на подпис от незадължителен участник в процесуалното действие (експерт, технически помощник и т.н.) не е СПН.</a:t>
            </a:r>
          </a:p>
          <a:p>
            <a:pPr marL="0" indent="0" algn="just">
              <a:buNone/>
            </a:pPr>
            <a:r>
              <a:rPr lang="bg-BG" dirty="0" smtClean="0"/>
              <a:t>Подписът на това лице може да бъде положен и по късно, след съставянето на съответния протокол (в случая протокол за оглед)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№192/2009 г. 1 НО</a:t>
            </a:r>
          </a:p>
          <a:p>
            <a:pPr marL="0" indent="0" algn="just">
              <a:buNone/>
            </a:pPr>
            <a:r>
              <a:rPr lang="bg-BG" dirty="0" smtClean="0"/>
              <a:t>Всяка поправка в протокола следва да бъде удостоверена по предвидения в чл.129, ал.2 НПК (сега 130 НПК) начин. Ако това е пропуснато- налице е СПН.</a:t>
            </a:r>
          </a:p>
          <a:p>
            <a:pPr marL="0" indent="0" algn="just">
              <a:buNone/>
            </a:pPr>
            <a:r>
              <a:rPr lang="bg-BG" b="1" dirty="0" smtClean="0"/>
              <a:t>НД 740/2021 г. 1 НО</a:t>
            </a:r>
          </a:p>
          <a:p>
            <a:pPr marL="0" indent="0" algn="just">
              <a:buNone/>
            </a:pPr>
            <a:r>
              <a:rPr lang="bg-BG" dirty="0" smtClean="0"/>
              <a:t>Липсата на удостоверяване на поправка в протокола не води до автоматичното му изключване от </a:t>
            </a:r>
            <a:r>
              <a:rPr lang="bg-BG" dirty="0" err="1" smtClean="0"/>
              <a:t>доказателствената</a:t>
            </a:r>
            <a:r>
              <a:rPr lang="bg-BG" dirty="0" smtClean="0"/>
              <a:t> съвкупност поради негова негодност. Допуснатото нарушение се отнася само до информацията, отразена в протокола където е направена поправката. По отношение на други данни, отразени в него протокола може да бъде ползван.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№63/2011 г. 3 НО</a:t>
            </a:r>
          </a:p>
          <a:p>
            <a:pPr marL="0" indent="0" algn="just">
              <a:buNone/>
            </a:pPr>
            <a:r>
              <a:rPr lang="bg-BG" dirty="0" smtClean="0"/>
              <a:t>Ако е налице непълнота в протокола </a:t>
            </a:r>
            <a:r>
              <a:rPr lang="bg-BG" dirty="0"/>
              <a:t>(</a:t>
            </a:r>
            <a:r>
              <a:rPr lang="bg-BG" dirty="0" smtClean="0"/>
              <a:t>липсва информация от къде са иззети </a:t>
            </a:r>
            <a:r>
              <a:rPr lang="bg-BG" dirty="0" err="1" smtClean="0"/>
              <a:t>дактилоскопни</a:t>
            </a:r>
            <a:r>
              <a:rPr lang="bg-BG" dirty="0" smtClean="0"/>
              <a:t> следи в протокол за оглед) е налице невъзможност </a:t>
            </a:r>
            <a:r>
              <a:rPr lang="bg-BG" dirty="0" err="1" smtClean="0"/>
              <a:t>доказателственото</a:t>
            </a:r>
            <a:r>
              <a:rPr lang="bg-BG" dirty="0" smtClean="0"/>
              <a:t> средство да бъде ползвано.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35447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Писмени доказателства и </a:t>
            </a:r>
            <a:r>
              <a:rPr lang="bg-BG" dirty="0" err="1"/>
              <a:t>доказателствени</a:t>
            </a:r>
            <a:r>
              <a:rPr lang="bg-BG" dirty="0"/>
              <a:t> средства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№426/2011 г. 3 НО</a:t>
            </a:r>
          </a:p>
          <a:p>
            <a:pPr marL="0" indent="0" algn="just">
              <a:buNone/>
            </a:pPr>
            <a:r>
              <a:rPr lang="bg-BG" dirty="0" smtClean="0"/>
              <a:t>Ако има грешка в изписване на името на </a:t>
            </a:r>
            <a:r>
              <a:rPr lang="bg-BG" dirty="0" err="1" smtClean="0"/>
              <a:t>поемното</a:t>
            </a:r>
            <a:r>
              <a:rPr lang="bg-BG" dirty="0" smtClean="0"/>
              <a:t> лице и същото заяви, че подписа под протокола е негов не е допуснато СПН.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№166/2009 г. 3 НО</a:t>
            </a:r>
          </a:p>
          <a:p>
            <a:pPr marL="0" indent="0" algn="just">
              <a:buNone/>
            </a:pPr>
            <a:r>
              <a:rPr lang="bg-BG" dirty="0" smtClean="0"/>
              <a:t>Ако не са разяснени правата на </a:t>
            </a:r>
            <a:r>
              <a:rPr lang="bg-BG" dirty="0" err="1" smtClean="0"/>
              <a:t>поемните</a:t>
            </a:r>
            <a:r>
              <a:rPr lang="bg-BG" dirty="0" smtClean="0"/>
              <a:t> лица- не е допуснато СПН.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№548/2009 г. 3 НО</a:t>
            </a:r>
          </a:p>
          <a:p>
            <a:pPr marL="0" indent="0" algn="just">
              <a:buNone/>
            </a:pPr>
            <a:r>
              <a:rPr lang="bg-BG" dirty="0" smtClean="0"/>
              <a:t>Ако </a:t>
            </a:r>
            <a:r>
              <a:rPr lang="bg-BG" dirty="0" err="1" smtClean="0"/>
              <a:t>поемното</a:t>
            </a:r>
            <a:r>
              <a:rPr lang="bg-BG" dirty="0" smtClean="0"/>
              <a:t> лице не участвало и не е възприело извършването на действието е допуснато СПН.</a:t>
            </a:r>
          </a:p>
          <a:p>
            <a:pPr marL="0" indent="0" algn="just">
              <a:buNone/>
            </a:pPr>
            <a:r>
              <a:rPr lang="bg-BG" b="1" dirty="0" smtClean="0"/>
              <a:t>Р 572/2005 г., 1 НО, Р 983/2005 г. 3 НО</a:t>
            </a:r>
          </a:p>
          <a:p>
            <a:pPr marL="0" indent="0" algn="just">
              <a:buNone/>
            </a:pPr>
            <a:r>
              <a:rPr lang="bg-BG" dirty="0" smtClean="0"/>
              <a:t>Когато е установен порок в писмено </a:t>
            </a:r>
            <a:r>
              <a:rPr lang="bg-BG" dirty="0" err="1" smtClean="0"/>
              <a:t>доказателствено</a:t>
            </a:r>
            <a:r>
              <a:rPr lang="bg-BG" dirty="0" smtClean="0"/>
              <a:t> средство, в което е отразено приобщаването на веществени доказателства, тяхната </a:t>
            </a:r>
            <a:r>
              <a:rPr lang="bg-BG" dirty="0" err="1" smtClean="0"/>
              <a:t>относимост</a:t>
            </a:r>
            <a:r>
              <a:rPr lang="bg-BG" dirty="0" smtClean="0"/>
              <a:t> към предмета на доказване не винаги може да бъде установена чрез свидетелски показания.</a:t>
            </a:r>
          </a:p>
          <a:p>
            <a:pPr marL="0" indent="0" algn="just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19033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900" dirty="0">
                <a:solidFill>
                  <a:prstClr val="black"/>
                </a:solidFill>
              </a:rPr>
              <a:t>Негодност на протокол за оглед или невъзможност да се ползват </a:t>
            </a:r>
            <a:r>
              <a:rPr lang="bg-BG" sz="2900" dirty="0" err="1">
                <a:solidFill>
                  <a:prstClr val="black"/>
                </a:solidFill>
              </a:rPr>
              <a:t>доказателствените</a:t>
            </a:r>
            <a:r>
              <a:rPr lang="bg-BG" sz="2900" dirty="0">
                <a:solidFill>
                  <a:prstClr val="black"/>
                </a:solidFill>
              </a:rPr>
              <a:t> му резултати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Р 9/2021 </a:t>
            </a:r>
            <a:r>
              <a:rPr lang="ru-RU" b="1" dirty="0"/>
              <a:t>г. по </a:t>
            </a:r>
            <a:r>
              <a:rPr lang="ru-RU" b="1" dirty="0" smtClean="0"/>
              <a:t>НД 887/2020 </a:t>
            </a:r>
            <a:r>
              <a:rPr lang="ru-RU" b="1" dirty="0"/>
              <a:t>г., І </a:t>
            </a:r>
            <a:r>
              <a:rPr lang="ru-RU" b="1" dirty="0" smtClean="0"/>
              <a:t>НО</a:t>
            </a:r>
          </a:p>
          <a:p>
            <a:pPr marL="0" indent="0" algn="just">
              <a:buNone/>
            </a:pPr>
            <a:r>
              <a:rPr lang="ru-RU" dirty="0" err="1" smtClean="0"/>
              <a:t>Констатираните</a:t>
            </a:r>
            <a:r>
              <a:rPr lang="ru-RU" dirty="0" smtClean="0"/>
              <a:t> </a:t>
            </a:r>
            <a:r>
              <a:rPr lang="ru-RU" dirty="0" err="1"/>
              <a:t>непълноти</a:t>
            </a:r>
            <a:r>
              <a:rPr lang="ru-RU" dirty="0"/>
              <a:t> в протокола за </a:t>
            </a:r>
            <a:r>
              <a:rPr lang="ru-RU" dirty="0" err="1"/>
              <a:t>оглед</a:t>
            </a:r>
            <a:r>
              <a:rPr lang="ru-RU" dirty="0"/>
              <a:t> на </a:t>
            </a:r>
            <a:r>
              <a:rPr lang="ru-RU" dirty="0" err="1"/>
              <a:t>местопроизшествие</a:t>
            </a:r>
            <a:r>
              <a:rPr lang="ru-RU" dirty="0"/>
              <a:t>, </a:t>
            </a:r>
            <a:r>
              <a:rPr lang="ru-RU" dirty="0" err="1"/>
              <a:t>изразили</a:t>
            </a:r>
            <a:r>
              <a:rPr lang="ru-RU" dirty="0"/>
              <a:t> се в </a:t>
            </a:r>
            <a:r>
              <a:rPr lang="ru-RU" dirty="0" err="1"/>
              <a:t>липса</a:t>
            </a:r>
            <a:r>
              <a:rPr lang="ru-RU" dirty="0"/>
              <a:t> на </a:t>
            </a:r>
            <a:r>
              <a:rPr lang="ru-RU" dirty="0" err="1"/>
              <a:t>отразяване</a:t>
            </a:r>
            <a:r>
              <a:rPr lang="ru-RU" dirty="0"/>
              <a:t> на следи от </a:t>
            </a:r>
            <a:r>
              <a:rPr lang="ru-RU" dirty="0" err="1"/>
              <a:t>течности</a:t>
            </a:r>
            <a:r>
              <a:rPr lang="ru-RU" dirty="0"/>
              <a:t>- масло, антифриз и </a:t>
            </a:r>
            <a:r>
              <a:rPr lang="ru-RU" dirty="0" err="1"/>
              <a:t>спирачна</a:t>
            </a:r>
            <a:r>
              <a:rPr lang="ru-RU" dirty="0"/>
              <a:t> </a:t>
            </a:r>
            <a:r>
              <a:rPr lang="ru-RU" dirty="0" err="1"/>
              <a:t>течност</a:t>
            </a:r>
            <a:r>
              <a:rPr lang="ru-RU" dirty="0"/>
              <a:t>, не </a:t>
            </a:r>
            <a:r>
              <a:rPr lang="ru-RU" dirty="0" err="1"/>
              <a:t>могат</a:t>
            </a:r>
            <a:r>
              <a:rPr lang="ru-RU" dirty="0"/>
              <a:t> да </a:t>
            </a:r>
            <a:r>
              <a:rPr lang="ru-RU" dirty="0" err="1"/>
              <a:t>доведат</a:t>
            </a:r>
            <a:r>
              <a:rPr lang="ru-RU" dirty="0"/>
              <a:t> до извод за </a:t>
            </a:r>
            <a:r>
              <a:rPr lang="ru-RU" dirty="0" err="1"/>
              <a:t>изцяло</a:t>
            </a:r>
            <a:r>
              <a:rPr lang="ru-RU" dirty="0"/>
              <a:t> опорочено действие по </a:t>
            </a:r>
            <a:r>
              <a:rPr lang="ru-RU" dirty="0" err="1"/>
              <a:t>разследване</a:t>
            </a:r>
            <a:r>
              <a:rPr lang="ru-RU" dirty="0"/>
              <a:t> или </a:t>
            </a:r>
            <a:r>
              <a:rPr lang="ru-RU" dirty="0" err="1"/>
              <a:t>негодност</a:t>
            </a:r>
            <a:r>
              <a:rPr lang="ru-RU" dirty="0"/>
              <a:t> на протокола, </a:t>
            </a:r>
            <a:r>
              <a:rPr lang="ru-RU" dirty="0" err="1"/>
              <a:t>тъй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той е бил </a:t>
            </a:r>
            <a:r>
              <a:rPr lang="ru-RU" dirty="0" err="1"/>
              <a:t>съставен</a:t>
            </a:r>
            <a:r>
              <a:rPr lang="ru-RU" dirty="0"/>
              <a:t> при </a:t>
            </a:r>
            <a:r>
              <a:rPr lang="ru-RU" dirty="0" err="1"/>
              <a:t>спазване</a:t>
            </a:r>
            <a:r>
              <a:rPr lang="ru-RU" dirty="0"/>
              <a:t> </a:t>
            </a:r>
            <a:r>
              <a:rPr lang="ru-RU" dirty="0" err="1"/>
              <a:t>нормите</a:t>
            </a:r>
            <a:r>
              <a:rPr lang="ru-RU" dirty="0"/>
              <a:t> на чл.155 и чл.156 НПК, в </a:t>
            </a:r>
            <a:r>
              <a:rPr lang="ru-RU" dirty="0" err="1"/>
              <a:t>присъствие</a:t>
            </a:r>
            <a:r>
              <a:rPr lang="ru-RU" dirty="0"/>
              <a:t> на </a:t>
            </a:r>
            <a:r>
              <a:rPr lang="ru-RU" dirty="0" err="1"/>
              <a:t>поемни</a:t>
            </a:r>
            <a:r>
              <a:rPr lang="ru-RU" dirty="0"/>
              <a:t> лица и е </a:t>
            </a:r>
            <a:r>
              <a:rPr lang="ru-RU" dirty="0" err="1"/>
              <a:t>съдържал</a:t>
            </a:r>
            <a:r>
              <a:rPr lang="ru-RU" dirty="0"/>
              <a:t> </a:t>
            </a:r>
            <a:r>
              <a:rPr lang="ru-RU" dirty="0" err="1"/>
              <a:t>предвидените</a:t>
            </a:r>
            <a:r>
              <a:rPr lang="ru-RU" dirty="0"/>
              <a:t> в закона </a:t>
            </a:r>
            <a:r>
              <a:rPr lang="ru-RU" dirty="0" err="1"/>
              <a:t>реквизити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err="1" smtClean="0"/>
              <a:t>Тези</a:t>
            </a:r>
            <a:r>
              <a:rPr lang="ru-RU" dirty="0" smtClean="0"/>
              <a:t> </a:t>
            </a:r>
            <a:r>
              <a:rPr lang="ru-RU" dirty="0" err="1"/>
              <a:t>непълноти</a:t>
            </a:r>
            <a:r>
              <a:rPr lang="ru-RU" dirty="0"/>
              <a:t> в протокола </a:t>
            </a:r>
            <a:r>
              <a:rPr lang="ru-RU" dirty="0" err="1"/>
              <a:t>са</a:t>
            </a:r>
            <a:r>
              <a:rPr lang="ru-RU" dirty="0"/>
              <a:t> били </a:t>
            </a:r>
            <a:r>
              <a:rPr lang="ru-RU" dirty="0" err="1"/>
              <a:t>правилно</a:t>
            </a:r>
            <a:r>
              <a:rPr lang="ru-RU" dirty="0"/>
              <a:t> </a:t>
            </a:r>
            <a:r>
              <a:rPr lang="ru-RU" dirty="0" err="1"/>
              <a:t>преодолени</a:t>
            </a:r>
            <a:r>
              <a:rPr lang="ru-RU" dirty="0"/>
              <a:t> чрез </a:t>
            </a:r>
            <a:r>
              <a:rPr lang="ru-RU" dirty="0" err="1"/>
              <a:t>приобщаването</a:t>
            </a:r>
            <a:r>
              <a:rPr lang="ru-RU" dirty="0"/>
              <a:t> на </a:t>
            </a:r>
            <a:r>
              <a:rPr lang="ru-RU" dirty="0" err="1"/>
              <a:t>други</a:t>
            </a:r>
            <a:r>
              <a:rPr lang="ru-RU" dirty="0"/>
              <a:t> </a:t>
            </a:r>
            <a:r>
              <a:rPr lang="ru-RU" dirty="0" err="1"/>
              <a:t>доказателства</a:t>
            </a:r>
            <a:r>
              <a:rPr lang="ru-RU" dirty="0"/>
              <a:t>- в случая </a:t>
            </a:r>
            <a:r>
              <a:rPr lang="ru-RU" dirty="0" err="1"/>
              <a:t>показанията</a:t>
            </a:r>
            <a:r>
              <a:rPr lang="ru-RU" dirty="0"/>
              <a:t> на свидетели и </a:t>
            </a:r>
            <a:r>
              <a:rPr lang="ru-RU" dirty="0" err="1"/>
              <a:t>изготвения</a:t>
            </a:r>
            <a:r>
              <a:rPr lang="ru-RU" dirty="0"/>
              <a:t> </a:t>
            </a:r>
            <a:r>
              <a:rPr lang="ru-RU" dirty="0" err="1"/>
              <a:t>фотоалбум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В </a:t>
            </a:r>
            <a:r>
              <a:rPr lang="ru-RU" dirty="0" err="1"/>
              <a:t>същото</a:t>
            </a:r>
            <a:r>
              <a:rPr lang="ru-RU" dirty="0"/>
              <a:t> решение </a:t>
            </a:r>
            <a:r>
              <a:rPr lang="ru-RU" dirty="0" err="1"/>
              <a:t>съдът</a:t>
            </a:r>
            <a:r>
              <a:rPr lang="ru-RU" dirty="0"/>
              <a:t> е отговорил и на </a:t>
            </a:r>
            <a:r>
              <a:rPr lang="ru-RU" dirty="0" err="1"/>
              <a:t>оплакване</a:t>
            </a:r>
            <a:r>
              <a:rPr lang="ru-RU" dirty="0"/>
              <a:t> за </a:t>
            </a:r>
            <a:r>
              <a:rPr lang="ru-RU" dirty="0" err="1"/>
              <a:t>допуснато</a:t>
            </a:r>
            <a:r>
              <a:rPr lang="ru-RU" dirty="0"/>
              <a:t> </a:t>
            </a:r>
            <a:r>
              <a:rPr lang="ru-RU" dirty="0" err="1"/>
              <a:t>съществено</a:t>
            </a:r>
            <a:r>
              <a:rPr lang="ru-RU" dirty="0"/>
              <a:t> </a:t>
            </a:r>
            <a:r>
              <a:rPr lang="ru-RU" dirty="0" err="1"/>
              <a:t>процесуално</a:t>
            </a:r>
            <a:r>
              <a:rPr lang="ru-RU" dirty="0"/>
              <a:t> нарушение </a:t>
            </a:r>
            <a:r>
              <a:rPr lang="ru-RU" dirty="0" err="1"/>
              <a:t>във</a:t>
            </a:r>
            <a:r>
              <a:rPr lang="ru-RU" dirty="0"/>
              <a:t> </a:t>
            </a:r>
            <a:r>
              <a:rPr lang="ru-RU" dirty="0" err="1"/>
              <a:t>връзка</a:t>
            </a:r>
            <a:r>
              <a:rPr lang="ru-RU" dirty="0"/>
              <a:t> с отказ да </a:t>
            </a:r>
            <a:r>
              <a:rPr lang="ru-RU" dirty="0" err="1"/>
              <a:t>бъде</a:t>
            </a:r>
            <a:r>
              <a:rPr lang="ru-RU" dirty="0"/>
              <a:t> удовлетворено </a:t>
            </a:r>
            <a:r>
              <a:rPr lang="ru-RU" dirty="0" err="1"/>
              <a:t>доказателствено</a:t>
            </a:r>
            <a:r>
              <a:rPr lang="ru-RU" dirty="0"/>
              <a:t> </a:t>
            </a:r>
            <a:r>
              <a:rPr lang="ru-RU" dirty="0" err="1"/>
              <a:t>искане</a:t>
            </a:r>
            <a:r>
              <a:rPr lang="ru-RU" dirty="0"/>
              <a:t> за </a:t>
            </a:r>
            <a:r>
              <a:rPr lang="ru-RU" dirty="0" err="1"/>
              <a:t>приемане</a:t>
            </a:r>
            <a:r>
              <a:rPr lang="ru-RU" dirty="0"/>
              <a:t> по </a:t>
            </a:r>
            <a:r>
              <a:rPr lang="ru-RU" dirty="0" err="1"/>
              <a:t>делото</a:t>
            </a:r>
            <a:r>
              <a:rPr lang="ru-RU" dirty="0"/>
              <a:t>  на </a:t>
            </a:r>
            <a:r>
              <a:rPr lang="ru-RU" dirty="0" err="1"/>
              <a:t>видеозапис</a:t>
            </a:r>
            <a:r>
              <a:rPr lang="ru-RU" dirty="0"/>
              <a:t> (репортаж от </a:t>
            </a:r>
            <a:r>
              <a:rPr lang="ru-RU" dirty="0" err="1"/>
              <a:t>национална</a:t>
            </a:r>
            <a:r>
              <a:rPr lang="ru-RU" dirty="0"/>
              <a:t> </a:t>
            </a:r>
            <a:r>
              <a:rPr lang="ru-RU" dirty="0" err="1"/>
              <a:t>телевизия</a:t>
            </a:r>
            <a:r>
              <a:rPr lang="ru-RU" dirty="0"/>
              <a:t>), с </a:t>
            </a:r>
            <a:r>
              <a:rPr lang="ru-RU" dirty="0" err="1"/>
              <a:t>който</a:t>
            </a:r>
            <a:r>
              <a:rPr lang="ru-RU" dirty="0"/>
              <a:t> се е </a:t>
            </a:r>
            <a:r>
              <a:rPr lang="ru-RU" dirty="0" err="1"/>
              <a:t>целяла</a:t>
            </a:r>
            <a:r>
              <a:rPr lang="ru-RU" dirty="0"/>
              <a:t> проверка на </a:t>
            </a:r>
            <a:r>
              <a:rPr lang="ru-RU" dirty="0" err="1"/>
              <a:t>изготвеното</a:t>
            </a:r>
            <a:r>
              <a:rPr lang="ru-RU" dirty="0"/>
              <a:t> </a:t>
            </a:r>
            <a:r>
              <a:rPr lang="ru-RU" dirty="0" err="1"/>
              <a:t>писмено</a:t>
            </a:r>
            <a:r>
              <a:rPr lang="ru-RU" dirty="0"/>
              <a:t> </a:t>
            </a:r>
            <a:r>
              <a:rPr lang="ru-RU" dirty="0" err="1"/>
              <a:t>доказателствено</a:t>
            </a:r>
            <a:r>
              <a:rPr lang="ru-RU" dirty="0"/>
              <a:t> средство. </a:t>
            </a:r>
            <a:r>
              <a:rPr lang="ru-RU" dirty="0" err="1"/>
              <a:t>Съдът</a:t>
            </a:r>
            <a:r>
              <a:rPr lang="ru-RU" dirty="0"/>
              <a:t> е </a:t>
            </a:r>
            <a:r>
              <a:rPr lang="ru-RU" dirty="0" err="1"/>
              <a:t>приел</a:t>
            </a:r>
            <a:r>
              <a:rPr lang="ru-RU" dirty="0"/>
              <a:t>, че с </a:t>
            </a:r>
            <a:r>
              <a:rPr lang="ru-RU" dirty="0" err="1"/>
              <a:t>такъв</a:t>
            </a:r>
            <a:r>
              <a:rPr lang="ru-RU" dirty="0"/>
              <a:t> (</a:t>
            </a:r>
            <a:r>
              <a:rPr lang="ru-RU" dirty="0" err="1"/>
              <a:t>съществуващ</a:t>
            </a:r>
            <a:r>
              <a:rPr lang="ru-RU" dirty="0"/>
              <a:t> или не) </a:t>
            </a:r>
            <a:r>
              <a:rPr lang="ru-RU" dirty="0" err="1"/>
              <a:t>видеозапис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бъде</a:t>
            </a:r>
            <a:r>
              <a:rPr lang="ru-RU" dirty="0"/>
              <a:t> проверена </a:t>
            </a:r>
            <a:r>
              <a:rPr lang="ru-RU" dirty="0" err="1"/>
              <a:t>достоверността</a:t>
            </a:r>
            <a:r>
              <a:rPr lang="ru-RU" dirty="0"/>
              <a:t> на </a:t>
            </a:r>
            <a:r>
              <a:rPr lang="ru-RU" dirty="0" err="1"/>
              <a:t>писменото</a:t>
            </a:r>
            <a:r>
              <a:rPr lang="ru-RU" dirty="0"/>
              <a:t> </a:t>
            </a:r>
            <a:r>
              <a:rPr lang="ru-RU" dirty="0" err="1"/>
              <a:t>доказателствено</a:t>
            </a:r>
            <a:r>
              <a:rPr lang="ru-RU" dirty="0"/>
              <a:t> средство, </a:t>
            </a:r>
            <a:r>
              <a:rPr lang="ru-RU" dirty="0" err="1"/>
              <a:t>което</a:t>
            </a:r>
            <a:r>
              <a:rPr lang="ru-RU" dirty="0"/>
              <a:t> е </a:t>
            </a:r>
            <a:r>
              <a:rPr lang="ru-RU" dirty="0" err="1"/>
              <a:t>изготвено</a:t>
            </a:r>
            <a:r>
              <a:rPr lang="ru-RU" dirty="0"/>
              <a:t> по </a:t>
            </a:r>
            <a:r>
              <a:rPr lang="ru-RU" dirty="0" err="1"/>
              <a:t>реда</a:t>
            </a:r>
            <a:r>
              <a:rPr lang="ru-RU" dirty="0"/>
              <a:t> на НПК.</a:t>
            </a:r>
          </a:p>
          <a:p>
            <a:pPr marL="0" indent="0" algn="just">
              <a:buNone/>
            </a:pPr>
            <a:r>
              <a:rPr lang="ru-RU" b="1" dirty="0"/>
              <a:t>В Р№179/2020 г. по </a:t>
            </a:r>
            <a:r>
              <a:rPr lang="ru-RU" b="1" dirty="0" smtClean="0"/>
              <a:t>НД 747/2020 </a:t>
            </a:r>
            <a:r>
              <a:rPr lang="ru-RU" b="1" dirty="0"/>
              <a:t>г., ІІІ </a:t>
            </a:r>
            <a:r>
              <a:rPr lang="ru-RU" b="1" dirty="0" smtClean="0"/>
              <a:t>НО</a:t>
            </a:r>
          </a:p>
          <a:p>
            <a:pPr marL="0" indent="0" algn="just">
              <a:buNone/>
            </a:pPr>
            <a:r>
              <a:rPr lang="ru-RU" dirty="0" err="1" smtClean="0"/>
              <a:t>Оплакване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негодност</a:t>
            </a:r>
            <a:r>
              <a:rPr lang="ru-RU" dirty="0"/>
              <a:t> </a:t>
            </a:r>
            <a:r>
              <a:rPr lang="ru-RU" dirty="0" err="1"/>
              <a:t>снимките</a:t>
            </a:r>
            <a:r>
              <a:rPr lang="ru-RU" dirty="0"/>
              <a:t>, </a:t>
            </a:r>
            <a:r>
              <a:rPr lang="ru-RU" dirty="0" err="1"/>
              <a:t>включени</a:t>
            </a:r>
            <a:r>
              <a:rPr lang="ru-RU" dirty="0"/>
              <a:t> </a:t>
            </a:r>
            <a:r>
              <a:rPr lang="ru-RU" dirty="0" err="1"/>
              <a:t>във</a:t>
            </a:r>
            <a:r>
              <a:rPr lang="ru-RU" dirty="0"/>
              <a:t> </a:t>
            </a:r>
            <a:r>
              <a:rPr lang="ru-RU" dirty="0" err="1"/>
              <a:t>фотоалбум</a:t>
            </a:r>
            <a:r>
              <a:rPr lang="ru-RU" dirty="0"/>
              <a:t>, </a:t>
            </a:r>
            <a:r>
              <a:rPr lang="ru-RU" dirty="0" err="1"/>
              <a:t>съставен</a:t>
            </a:r>
            <a:r>
              <a:rPr lang="ru-RU" dirty="0"/>
              <a:t> </a:t>
            </a:r>
            <a:r>
              <a:rPr lang="ru-RU" dirty="0" err="1"/>
              <a:t>едновременно</a:t>
            </a:r>
            <a:r>
              <a:rPr lang="ru-RU" dirty="0"/>
              <a:t> с протокол за </a:t>
            </a:r>
            <a:r>
              <a:rPr lang="ru-RU" dirty="0" err="1"/>
              <a:t>оглед</a:t>
            </a:r>
            <a:r>
              <a:rPr lang="ru-RU" dirty="0"/>
              <a:t> на </a:t>
            </a:r>
            <a:r>
              <a:rPr lang="ru-RU" dirty="0" err="1"/>
              <a:t>местопроизшествие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в протокола за </a:t>
            </a:r>
            <a:r>
              <a:rPr lang="ru-RU" dirty="0" err="1"/>
              <a:t>оглед</a:t>
            </a:r>
            <a:r>
              <a:rPr lang="ru-RU" dirty="0"/>
              <a:t> </a:t>
            </a:r>
            <a:r>
              <a:rPr lang="ru-RU" dirty="0" err="1"/>
              <a:t>разследващият</a:t>
            </a:r>
            <a:r>
              <a:rPr lang="ru-RU" dirty="0"/>
              <a:t> орган е </a:t>
            </a:r>
            <a:r>
              <a:rPr lang="ru-RU" dirty="0" err="1"/>
              <a:t>пропуснал</a:t>
            </a:r>
            <a:r>
              <a:rPr lang="ru-RU" dirty="0"/>
              <a:t> да </a:t>
            </a:r>
            <a:r>
              <a:rPr lang="ru-RU" dirty="0" err="1"/>
              <a:t>отбележи</a:t>
            </a:r>
            <a:r>
              <a:rPr lang="ru-RU" dirty="0"/>
              <a:t>, че </a:t>
            </a:r>
            <a:r>
              <a:rPr lang="ru-RU" dirty="0" err="1"/>
              <a:t>са</a:t>
            </a:r>
            <a:r>
              <a:rPr lang="ru-RU" dirty="0"/>
              <a:t>  </a:t>
            </a:r>
            <a:r>
              <a:rPr lang="ru-RU" dirty="0" err="1"/>
              <a:t>направени</a:t>
            </a:r>
            <a:r>
              <a:rPr lang="ru-RU" dirty="0"/>
              <a:t> снимки и е </a:t>
            </a:r>
            <a:r>
              <a:rPr lang="ru-RU" dirty="0" err="1"/>
              <a:t>изготвена</a:t>
            </a:r>
            <a:r>
              <a:rPr lang="ru-RU" dirty="0"/>
              <a:t> </a:t>
            </a:r>
            <a:r>
              <a:rPr lang="ru-RU" dirty="0" err="1"/>
              <a:t>скица</a:t>
            </a:r>
            <a:r>
              <a:rPr lang="ru-RU" dirty="0"/>
              <a:t>. </a:t>
            </a:r>
            <a:r>
              <a:rPr lang="ru-RU" dirty="0" err="1"/>
              <a:t>Съдът</a:t>
            </a:r>
            <a:r>
              <a:rPr lang="ru-RU" dirty="0"/>
              <a:t> е </a:t>
            </a:r>
            <a:r>
              <a:rPr lang="ru-RU" dirty="0" err="1"/>
              <a:t>приел</a:t>
            </a:r>
            <a:r>
              <a:rPr lang="ru-RU" dirty="0"/>
              <a:t>, че след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снимките</a:t>
            </a:r>
            <a:r>
              <a:rPr lang="ru-RU" dirty="0"/>
              <a:t> носят </a:t>
            </a:r>
            <a:r>
              <a:rPr lang="ru-RU" dirty="0" err="1"/>
              <a:t>датата</a:t>
            </a:r>
            <a:r>
              <a:rPr lang="ru-RU" dirty="0"/>
              <a:t> на </a:t>
            </a:r>
            <a:r>
              <a:rPr lang="ru-RU" dirty="0" err="1"/>
              <a:t>пътнотранспортното</a:t>
            </a:r>
            <a:r>
              <a:rPr lang="ru-RU" dirty="0"/>
              <a:t> </a:t>
            </a:r>
            <a:r>
              <a:rPr lang="ru-RU" dirty="0" err="1"/>
              <a:t>произшествие</a:t>
            </a:r>
            <a:r>
              <a:rPr lang="ru-RU" dirty="0"/>
              <a:t> и в </a:t>
            </a:r>
            <a:r>
              <a:rPr lang="ru-RU" dirty="0" err="1"/>
              <a:t>тях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фиксирани</a:t>
            </a:r>
            <a:r>
              <a:rPr lang="ru-RU" dirty="0"/>
              <a:t> </a:t>
            </a:r>
            <a:r>
              <a:rPr lang="ru-RU" dirty="0" err="1"/>
              <a:t>участвалите</a:t>
            </a:r>
            <a:r>
              <a:rPr lang="ru-RU" dirty="0"/>
              <a:t> в него </a:t>
            </a:r>
            <a:r>
              <a:rPr lang="ru-RU" dirty="0" err="1"/>
              <a:t>превозни</a:t>
            </a:r>
            <a:r>
              <a:rPr lang="ru-RU" dirty="0"/>
              <a:t> средства и е </a:t>
            </a:r>
            <a:r>
              <a:rPr lang="ru-RU" dirty="0" err="1"/>
              <a:t>налице</a:t>
            </a:r>
            <a:r>
              <a:rPr lang="ru-RU" dirty="0"/>
              <a:t> </a:t>
            </a:r>
            <a:r>
              <a:rPr lang="ru-RU" dirty="0" err="1"/>
              <a:t>пълно</a:t>
            </a:r>
            <a:r>
              <a:rPr lang="ru-RU" dirty="0"/>
              <a:t> </a:t>
            </a:r>
            <a:r>
              <a:rPr lang="ru-RU" dirty="0" err="1"/>
              <a:t>съответствие</a:t>
            </a:r>
            <a:r>
              <a:rPr lang="ru-RU" dirty="0"/>
              <a:t> между </a:t>
            </a:r>
            <a:r>
              <a:rPr lang="ru-RU" dirty="0" err="1"/>
              <a:t>графичните</a:t>
            </a:r>
            <a:r>
              <a:rPr lang="ru-RU" dirty="0"/>
              <a:t> изображения в </a:t>
            </a:r>
            <a:r>
              <a:rPr lang="ru-RU" dirty="0" err="1"/>
              <a:t>скицата</a:t>
            </a:r>
            <a:r>
              <a:rPr lang="ru-RU" dirty="0"/>
              <a:t> и </a:t>
            </a:r>
            <a:r>
              <a:rPr lang="ru-RU" dirty="0" err="1"/>
              <a:t>констатациите</a:t>
            </a:r>
            <a:r>
              <a:rPr lang="ru-RU" dirty="0"/>
              <a:t>, </a:t>
            </a:r>
            <a:r>
              <a:rPr lang="ru-RU" dirty="0" err="1"/>
              <a:t>отразени</a:t>
            </a:r>
            <a:r>
              <a:rPr lang="ru-RU" dirty="0"/>
              <a:t> в протокола за </a:t>
            </a:r>
            <a:r>
              <a:rPr lang="ru-RU" dirty="0" err="1"/>
              <a:t>оглед</a:t>
            </a:r>
            <a:r>
              <a:rPr lang="ru-RU" dirty="0"/>
              <a:t>, </a:t>
            </a:r>
            <a:r>
              <a:rPr lang="ru-RU" dirty="0" err="1"/>
              <a:t>следва</a:t>
            </a:r>
            <a:r>
              <a:rPr lang="ru-RU" dirty="0"/>
              <a:t> извод, че </a:t>
            </a:r>
            <a:r>
              <a:rPr lang="ru-RU" dirty="0" err="1"/>
              <a:t>посочените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</a:t>
            </a:r>
            <a:r>
              <a:rPr lang="ru-RU" dirty="0" err="1"/>
              <a:t>могат</a:t>
            </a:r>
            <a:r>
              <a:rPr lang="ru-RU" dirty="0"/>
              <a:t> да </a:t>
            </a:r>
            <a:r>
              <a:rPr lang="ru-RU" dirty="0" err="1"/>
              <a:t>бъдат</a:t>
            </a:r>
            <a:r>
              <a:rPr lang="ru-RU" dirty="0"/>
              <a:t> </a:t>
            </a:r>
            <a:r>
              <a:rPr lang="ru-RU" dirty="0" err="1"/>
              <a:t>ползвани</a:t>
            </a:r>
            <a:r>
              <a:rPr lang="ru-RU" dirty="0"/>
              <a:t> и </a:t>
            </a:r>
            <a:r>
              <a:rPr lang="ru-RU" dirty="0" err="1"/>
              <a:t>констатациите</a:t>
            </a:r>
            <a:r>
              <a:rPr lang="ru-RU" dirty="0"/>
              <a:t>, </a:t>
            </a:r>
            <a:r>
              <a:rPr lang="ru-RU" dirty="0" err="1"/>
              <a:t>отразени</a:t>
            </a:r>
            <a:r>
              <a:rPr lang="ru-RU" dirty="0"/>
              <a:t> в </a:t>
            </a:r>
            <a:r>
              <a:rPr lang="ru-RU" dirty="0" err="1"/>
              <a:t>тях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достоверни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19709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900" dirty="0">
                <a:solidFill>
                  <a:prstClr val="black"/>
                </a:solidFill>
              </a:rPr>
              <a:t>Негодност на протокол за оглед или невъзможност да се ползват </a:t>
            </a:r>
            <a:r>
              <a:rPr lang="bg-BG" sz="2900" dirty="0" err="1">
                <a:solidFill>
                  <a:prstClr val="black"/>
                </a:solidFill>
              </a:rPr>
              <a:t>доказателствените</a:t>
            </a:r>
            <a:r>
              <a:rPr lang="bg-BG" sz="2900" dirty="0">
                <a:solidFill>
                  <a:prstClr val="black"/>
                </a:solidFill>
              </a:rPr>
              <a:t> му резултати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Р 60113/2021 </a:t>
            </a:r>
            <a:r>
              <a:rPr lang="ru-RU" b="1" dirty="0"/>
              <a:t>г. по </a:t>
            </a:r>
            <a:r>
              <a:rPr lang="ru-RU" b="1" dirty="0" smtClean="0"/>
              <a:t>НД 421/2021 </a:t>
            </a:r>
            <a:r>
              <a:rPr lang="ru-RU" b="1" dirty="0"/>
              <a:t>г., ІІІ </a:t>
            </a:r>
            <a:r>
              <a:rPr lang="ru-RU" b="1" dirty="0" smtClean="0"/>
              <a:t>НО</a:t>
            </a:r>
          </a:p>
          <a:p>
            <a:pPr marL="0" indent="0" algn="just">
              <a:buNone/>
            </a:pPr>
            <a:r>
              <a:rPr lang="ru-RU" dirty="0" err="1" smtClean="0"/>
              <a:t>Оплакване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неправилно</a:t>
            </a:r>
            <a:r>
              <a:rPr lang="ru-RU" dirty="0"/>
              <a:t> </a:t>
            </a:r>
            <a:r>
              <a:rPr lang="ru-RU" dirty="0" err="1"/>
              <a:t>кредитиране</a:t>
            </a:r>
            <a:r>
              <a:rPr lang="ru-RU" dirty="0"/>
              <a:t> на </a:t>
            </a:r>
            <a:r>
              <a:rPr lang="ru-RU" dirty="0" err="1"/>
              <a:t>автотехническа</a:t>
            </a:r>
            <a:r>
              <a:rPr lang="ru-RU" dirty="0"/>
              <a:t> </a:t>
            </a:r>
            <a:r>
              <a:rPr lang="ru-RU" dirty="0" err="1"/>
              <a:t>експертиза</a:t>
            </a:r>
            <a:r>
              <a:rPr lang="ru-RU" dirty="0"/>
              <a:t>, за </a:t>
            </a:r>
            <a:r>
              <a:rPr lang="ru-RU" dirty="0" err="1"/>
              <a:t>която</a:t>
            </a:r>
            <a:r>
              <a:rPr lang="ru-RU" dirty="0"/>
              <a:t> </a:t>
            </a:r>
            <a:r>
              <a:rPr lang="ru-RU" dirty="0" smtClean="0"/>
              <a:t>се </a:t>
            </a:r>
            <a:r>
              <a:rPr lang="ru-RU" dirty="0" err="1" smtClean="0"/>
              <a:t>твърди</a:t>
            </a:r>
            <a:r>
              <a:rPr lang="ru-RU" dirty="0" smtClean="0"/>
              <a:t>, </a:t>
            </a:r>
            <a:r>
              <a:rPr lang="ru-RU" dirty="0"/>
              <a:t>че се е </a:t>
            </a:r>
            <a:r>
              <a:rPr lang="ru-RU" dirty="0" err="1"/>
              <a:t>базирала</a:t>
            </a:r>
            <a:r>
              <a:rPr lang="ru-RU" dirty="0"/>
              <a:t> на предположения, </a:t>
            </a:r>
            <a:r>
              <a:rPr lang="ru-RU" dirty="0" err="1" smtClean="0"/>
              <a:t>предвид</a:t>
            </a:r>
            <a:r>
              <a:rPr lang="ru-RU" dirty="0" smtClean="0"/>
              <a:t> </a:t>
            </a:r>
            <a:r>
              <a:rPr lang="ru-RU" dirty="0"/>
              <a:t>негоден протокол за </a:t>
            </a:r>
            <a:r>
              <a:rPr lang="ru-RU" dirty="0" err="1"/>
              <a:t>оглед</a:t>
            </a:r>
            <a:r>
              <a:rPr lang="ru-RU" dirty="0"/>
              <a:t> на </a:t>
            </a:r>
            <a:r>
              <a:rPr lang="ru-RU" dirty="0" err="1" smtClean="0"/>
              <a:t>местопроизшествие</a:t>
            </a:r>
            <a:r>
              <a:rPr lang="ru-RU" dirty="0" smtClean="0"/>
              <a:t>. </a:t>
            </a:r>
            <a:r>
              <a:rPr lang="ru-RU" dirty="0" err="1" smtClean="0"/>
              <a:t>Съдът</a:t>
            </a:r>
            <a:r>
              <a:rPr lang="ru-RU" dirty="0" smtClean="0"/>
              <a:t> </a:t>
            </a:r>
            <a:r>
              <a:rPr lang="ru-RU" dirty="0"/>
              <a:t>е </a:t>
            </a:r>
            <a:r>
              <a:rPr lang="ru-RU" dirty="0" err="1"/>
              <a:t>преценил</a:t>
            </a:r>
            <a:r>
              <a:rPr lang="ru-RU" dirty="0"/>
              <a:t>, че не е </a:t>
            </a:r>
            <a:r>
              <a:rPr lang="ru-RU" dirty="0" err="1"/>
              <a:t>допуснато</a:t>
            </a:r>
            <a:r>
              <a:rPr lang="ru-RU" dirty="0"/>
              <a:t> </a:t>
            </a:r>
            <a:r>
              <a:rPr lang="ru-RU" dirty="0" err="1"/>
              <a:t>съществено</a:t>
            </a:r>
            <a:r>
              <a:rPr lang="ru-RU" dirty="0"/>
              <a:t> нарушение на </a:t>
            </a:r>
            <a:r>
              <a:rPr lang="ru-RU" dirty="0" err="1"/>
              <a:t>процесуални</a:t>
            </a:r>
            <a:r>
              <a:rPr lang="ru-RU" dirty="0"/>
              <a:t> правила, </a:t>
            </a:r>
            <a:r>
              <a:rPr lang="ru-RU" dirty="0" err="1"/>
              <a:t>тъй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по </a:t>
            </a:r>
            <a:r>
              <a:rPr lang="ru-RU" dirty="0" err="1"/>
              <a:t>делото</a:t>
            </a:r>
            <a:r>
              <a:rPr lang="ru-RU" dirty="0"/>
              <a:t> е </a:t>
            </a:r>
            <a:r>
              <a:rPr lang="ru-RU" dirty="0" err="1"/>
              <a:t>кредитирано</a:t>
            </a:r>
            <a:r>
              <a:rPr lang="ru-RU" dirty="0"/>
              <a:t> само </a:t>
            </a:r>
            <a:r>
              <a:rPr lang="ru-RU" dirty="0" smtClean="0"/>
              <a:t>заключение </a:t>
            </a:r>
            <a:r>
              <a:rPr lang="ru-RU" dirty="0"/>
              <a:t>на </a:t>
            </a:r>
            <a:r>
              <a:rPr lang="ru-RU" dirty="0" err="1" smtClean="0"/>
              <a:t>експертиза</a:t>
            </a:r>
            <a:r>
              <a:rPr lang="ru-RU" dirty="0"/>
              <a:t>, </a:t>
            </a:r>
            <a:r>
              <a:rPr lang="ru-RU" dirty="0" smtClean="0"/>
              <a:t>в </a:t>
            </a:r>
            <a:r>
              <a:rPr lang="ru-RU" dirty="0" err="1" smtClean="0"/>
              <a:t>което</a:t>
            </a:r>
            <a:r>
              <a:rPr lang="ru-RU" dirty="0" smtClean="0"/>
              <a:t> </a:t>
            </a:r>
            <a:r>
              <a:rPr lang="ru-RU" dirty="0"/>
              <a:t>не е </a:t>
            </a:r>
            <a:r>
              <a:rPr lang="ru-RU" dirty="0" err="1"/>
              <a:t>ползвана</a:t>
            </a:r>
            <a:r>
              <a:rPr lang="ru-RU" dirty="0"/>
              <a:t> </a:t>
            </a:r>
            <a:r>
              <a:rPr lang="ru-RU" dirty="0" err="1"/>
              <a:t>информацията</a:t>
            </a:r>
            <a:r>
              <a:rPr lang="ru-RU" dirty="0"/>
              <a:t>, </a:t>
            </a:r>
            <a:r>
              <a:rPr lang="ru-RU" dirty="0" err="1"/>
              <a:t>отразена</a:t>
            </a:r>
            <a:r>
              <a:rPr lang="ru-RU" dirty="0"/>
              <a:t> в </a:t>
            </a:r>
            <a:r>
              <a:rPr lang="ru-RU" dirty="0" err="1"/>
              <a:t>негодния</a:t>
            </a:r>
            <a:r>
              <a:rPr lang="ru-RU" dirty="0"/>
              <a:t> протокол. </a:t>
            </a:r>
            <a:r>
              <a:rPr lang="ru-RU" dirty="0" err="1" smtClean="0"/>
              <a:t>Установените</a:t>
            </a:r>
            <a:r>
              <a:rPr lang="ru-RU" dirty="0" smtClean="0"/>
              <a:t> </a:t>
            </a:r>
            <a:r>
              <a:rPr lang="ru-RU" dirty="0" err="1" smtClean="0"/>
              <a:t>спирачни</a:t>
            </a:r>
            <a:r>
              <a:rPr lang="ru-RU" dirty="0" smtClean="0"/>
              <a:t> </a:t>
            </a:r>
            <a:r>
              <a:rPr lang="ru-RU" dirty="0"/>
              <a:t>следи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smtClean="0"/>
              <a:t>се </a:t>
            </a:r>
            <a:r>
              <a:rPr lang="ru-RU" dirty="0" err="1" smtClean="0"/>
              <a:t>съдържали</a:t>
            </a:r>
            <a:r>
              <a:rPr lang="ru-RU" dirty="0" smtClean="0"/>
              <a:t> в </a:t>
            </a:r>
            <a:r>
              <a:rPr lang="ru-RU" dirty="0" err="1"/>
              <a:t>други</a:t>
            </a:r>
            <a:r>
              <a:rPr lang="ru-RU" dirty="0"/>
              <a:t> </a:t>
            </a:r>
            <a:r>
              <a:rPr lang="ru-RU" dirty="0" err="1"/>
              <a:t>доказателствени</a:t>
            </a:r>
            <a:r>
              <a:rPr lang="ru-RU" dirty="0"/>
              <a:t> </a:t>
            </a:r>
            <a:r>
              <a:rPr lang="ru-RU" dirty="0" err="1"/>
              <a:t>източници</a:t>
            </a:r>
            <a:r>
              <a:rPr lang="ru-RU" dirty="0"/>
              <a:t> и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установени</a:t>
            </a:r>
            <a:r>
              <a:rPr lang="ru-RU" dirty="0" smtClean="0"/>
              <a:t> чрез </a:t>
            </a:r>
            <a:r>
              <a:rPr lang="ru-RU" dirty="0" err="1" smtClean="0"/>
              <a:t>други</a:t>
            </a:r>
            <a:r>
              <a:rPr lang="ru-RU" dirty="0" smtClean="0"/>
              <a:t> </a:t>
            </a:r>
            <a:r>
              <a:rPr lang="ru-RU" dirty="0" err="1" smtClean="0"/>
              <a:t>други</a:t>
            </a:r>
            <a:r>
              <a:rPr lang="ru-RU" dirty="0" smtClean="0"/>
              <a:t> </a:t>
            </a:r>
            <a:r>
              <a:rPr lang="ru-RU" dirty="0" err="1"/>
              <a:t>методи</a:t>
            </a:r>
            <a:r>
              <a:rPr lang="ru-RU" dirty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smtClean="0"/>
              <a:t>определили </a:t>
            </a:r>
            <a:r>
              <a:rPr lang="ru-RU" dirty="0" err="1"/>
              <a:t>скоростта</a:t>
            </a:r>
            <a:r>
              <a:rPr lang="ru-RU" dirty="0"/>
              <a:t> на движение на </a:t>
            </a:r>
            <a:r>
              <a:rPr lang="ru-RU" dirty="0" err="1"/>
              <a:t>двете</a:t>
            </a:r>
            <a:r>
              <a:rPr lang="ru-RU" dirty="0"/>
              <a:t> </a:t>
            </a:r>
            <a:r>
              <a:rPr lang="ru-RU" dirty="0" err="1"/>
              <a:t>превозни</a:t>
            </a:r>
            <a:r>
              <a:rPr lang="ru-RU" dirty="0"/>
              <a:t> средства и </a:t>
            </a:r>
            <a:r>
              <a:rPr lang="ru-RU" dirty="0" err="1"/>
              <a:t>надлъжните</a:t>
            </a:r>
            <a:r>
              <a:rPr lang="ru-RU" dirty="0"/>
              <a:t> </a:t>
            </a:r>
            <a:r>
              <a:rPr lang="ru-RU" dirty="0" err="1"/>
              <a:t>разстояния</a:t>
            </a:r>
            <a:r>
              <a:rPr lang="ru-RU" dirty="0"/>
              <a:t> на </a:t>
            </a:r>
            <a:r>
              <a:rPr lang="ru-RU" dirty="0" err="1"/>
              <a:t>автомобилите</a:t>
            </a:r>
            <a:r>
              <a:rPr lang="ru-RU" dirty="0"/>
              <a:t> </a:t>
            </a:r>
            <a:r>
              <a:rPr lang="ru-RU" dirty="0" err="1"/>
              <a:t>спрямо</a:t>
            </a:r>
            <a:r>
              <a:rPr lang="ru-RU" dirty="0"/>
              <a:t> </a:t>
            </a:r>
            <a:r>
              <a:rPr lang="ru-RU" dirty="0" err="1"/>
              <a:t>мястото</a:t>
            </a:r>
            <a:r>
              <a:rPr lang="ru-RU" dirty="0"/>
              <a:t> на удара.</a:t>
            </a:r>
          </a:p>
          <a:p>
            <a:pPr marL="0" indent="0" algn="just">
              <a:buNone/>
            </a:pPr>
            <a:r>
              <a:rPr lang="ru-RU" b="1" dirty="0"/>
              <a:t>В </a:t>
            </a:r>
            <a:r>
              <a:rPr lang="ru-RU" b="1" dirty="0" smtClean="0"/>
              <a:t>Р 122/2023 </a:t>
            </a:r>
            <a:r>
              <a:rPr lang="ru-RU" b="1" dirty="0"/>
              <a:t>г. по НД </a:t>
            </a:r>
            <a:r>
              <a:rPr lang="ru-RU" b="1" dirty="0" smtClean="0"/>
              <a:t>1027/2022 </a:t>
            </a:r>
            <a:r>
              <a:rPr lang="ru-RU" b="1" dirty="0"/>
              <a:t>г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r>
              <a:rPr lang="ru-RU" dirty="0" err="1" smtClean="0"/>
              <a:t>Съдът</a:t>
            </a:r>
            <a:r>
              <a:rPr lang="ru-RU" dirty="0" smtClean="0"/>
              <a:t> </a:t>
            </a:r>
            <a:r>
              <a:rPr lang="ru-RU" dirty="0"/>
              <a:t>е отговорил на </a:t>
            </a:r>
            <a:r>
              <a:rPr lang="ru-RU" dirty="0" err="1"/>
              <a:t>възражение</a:t>
            </a:r>
            <a:r>
              <a:rPr lang="ru-RU" dirty="0"/>
              <a:t> на </a:t>
            </a:r>
            <a:r>
              <a:rPr lang="ru-RU" dirty="0" err="1"/>
              <a:t>касационния</a:t>
            </a:r>
            <a:r>
              <a:rPr lang="ru-RU" dirty="0"/>
              <a:t> </a:t>
            </a:r>
            <a:r>
              <a:rPr lang="ru-RU" dirty="0" err="1"/>
              <a:t>жалбоподател</a:t>
            </a:r>
            <a:r>
              <a:rPr lang="ru-RU" dirty="0"/>
              <a:t>, че е </a:t>
            </a:r>
            <a:r>
              <a:rPr lang="ru-RU" dirty="0" err="1"/>
              <a:t>кредитирана</a:t>
            </a:r>
            <a:r>
              <a:rPr lang="ru-RU" dirty="0"/>
              <a:t> </a:t>
            </a:r>
            <a:r>
              <a:rPr lang="ru-RU" dirty="0" err="1"/>
              <a:t>експертиза</a:t>
            </a:r>
            <a:r>
              <a:rPr lang="ru-RU" dirty="0"/>
              <a:t>, в </a:t>
            </a:r>
            <a:r>
              <a:rPr lang="ru-RU" dirty="0" err="1"/>
              <a:t>която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ползвани</a:t>
            </a:r>
            <a:r>
              <a:rPr lang="ru-RU" dirty="0"/>
              <a:t> </a:t>
            </a:r>
            <a:r>
              <a:rPr lang="ru-RU" dirty="0" err="1"/>
              <a:t>данни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спирачни</a:t>
            </a:r>
            <a:r>
              <a:rPr lang="ru-RU" dirty="0" smtClean="0"/>
              <a:t> </a:t>
            </a:r>
            <a:r>
              <a:rPr lang="ru-RU" dirty="0"/>
              <a:t>следи), </a:t>
            </a:r>
            <a:r>
              <a:rPr lang="ru-RU" dirty="0" err="1"/>
              <a:t>неотразени</a:t>
            </a:r>
            <a:r>
              <a:rPr lang="ru-RU" dirty="0"/>
              <a:t> в протокола за </a:t>
            </a:r>
            <a:r>
              <a:rPr lang="ru-RU" dirty="0" err="1"/>
              <a:t>оглед</a:t>
            </a:r>
            <a:r>
              <a:rPr lang="ru-RU" dirty="0"/>
              <a:t>, а </a:t>
            </a:r>
            <a:r>
              <a:rPr lang="ru-RU" dirty="0" err="1"/>
              <a:t>установени</a:t>
            </a:r>
            <a:r>
              <a:rPr lang="ru-RU" dirty="0"/>
              <a:t> след </a:t>
            </a:r>
            <a:r>
              <a:rPr lang="ru-RU" dirty="0" err="1"/>
              <a:t>преглед</a:t>
            </a:r>
            <a:r>
              <a:rPr lang="ru-RU" dirty="0"/>
              <a:t> на </a:t>
            </a:r>
            <a:r>
              <a:rPr lang="ru-RU" dirty="0" err="1"/>
              <a:t>изготвените</a:t>
            </a:r>
            <a:r>
              <a:rPr lang="ru-RU" dirty="0"/>
              <a:t> в </a:t>
            </a:r>
            <a:r>
              <a:rPr lang="ru-RU" dirty="0" err="1"/>
              <a:t>електронен</a:t>
            </a:r>
            <a:r>
              <a:rPr lang="ru-RU" dirty="0"/>
              <a:t> формат снимки </a:t>
            </a:r>
            <a:r>
              <a:rPr lang="ru-RU" dirty="0" err="1"/>
              <a:t>във</a:t>
            </a:r>
            <a:r>
              <a:rPr lang="ru-RU" dirty="0"/>
              <a:t> </a:t>
            </a:r>
            <a:r>
              <a:rPr lang="ru-RU" dirty="0" err="1"/>
              <a:t>фотоалбум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протокола (за </a:t>
            </a:r>
            <a:r>
              <a:rPr lang="ru-RU" dirty="0" err="1"/>
              <a:t>разчитането</a:t>
            </a:r>
            <a:r>
              <a:rPr lang="ru-RU" dirty="0"/>
              <a:t> на следите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използвани</a:t>
            </a:r>
            <a:r>
              <a:rPr lang="ru-RU" dirty="0"/>
              <a:t> от </a:t>
            </a:r>
            <a:r>
              <a:rPr lang="ru-RU" dirty="0" err="1"/>
              <a:t>експертите</a:t>
            </a:r>
            <a:r>
              <a:rPr lang="ru-RU" dirty="0"/>
              <a:t> </a:t>
            </a:r>
            <a:r>
              <a:rPr lang="ru-RU" dirty="0" err="1"/>
              <a:t>филтри</a:t>
            </a:r>
            <a:r>
              <a:rPr lang="ru-RU" dirty="0"/>
              <a:t>, при </a:t>
            </a:r>
            <a:r>
              <a:rPr lang="ru-RU" dirty="0" err="1"/>
              <a:t>които</a:t>
            </a:r>
            <a:r>
              <a:rPr lang="ru-RU" dirty="0"/>
              <a:t> следите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станали</a:t>
            </a:r>
            <a:r>
              <a:rPr lang="ru-RU" dirty="0"/>
              <a:t> </a:t>
            </a:r>
            <a:r>
              <a:rPr lang="ru-RU" dirty="0" err="1"/>
              <a:t>видими</a:t>
            </a:r>
            <a:r>
              <a:rPr lang="ru-RU" dirty="0"/>
              <a:t>). </a:t>
            </a:r>
            <a:r>
              <a:rPr lang="ru-RU" dirty="0" err="1"/>
              <a:t>Съдебният</a:t>
            </a:r>
            <a:r>
              <a:rPr lang="ru-RU" dirty="0"/>
              <a:t> </a:t>
            </a:r>
            <a:r>
              <a:rPr lang="ru-RU" dirty="0" err="1"/>
              <a:t>състав</a:t>
            </a:r>
            <a:r>
              <a:rPr lang="ru-RU" dirty="0"/>
              <a:t> се е </a:t>
            </a:r>
            <a:r>
              <a:rPr lang="ru-RU" dirty="0" err="1"/>
              <a:t>съгласил</a:t>
            </a:r>
            <a:r>
              <a:rPr lang="ru-RU" dirty="0"/>
              <a:t> с изводите на </a:t>
            </a:r>
            <a:r>
              <a:rPr lang="ru-RU" dirty="0" err="1"/>
              <a:t>въззивния</a:t>
            </a:r>
            <a:r>
              <a:rPr lang="ru-RU" dirty="0"/>
              <a:t> </a:t>
            </a:r>
            <a:r>
              <a:rPr lang="ru-RU" dirty="0" err="1"/>
              <a:t>съд</a:t>
            </a:r>
            <a:r>
              <a:rPr lang="ru-RU" dirty="0"/>
              <a:t>, че </a:t>
            </a:r>
            <a:r>
              <a:rPr lang="ru-RU" dirty="0" err="1"/>
              <a:t>направените</a:t>
            </a:r>
            <a:r>
              <a:rPr lang="ru-RU" dirty="0"/>
              <a:t> снимки, </a:t>
            </a:r>
            <a:r>
              <a:rPr lang="ru-RU" dirty="0" err="1"/>
              <a:t>включени</a:t>
            </a:r>
            <a:r>
              <a:rPr lang="ru-RU" dirty="0"/>
              <a:t> </a:t>
            </a:r>
            <a:r>
              <a:rPr lang="ru-RU" dirty="0" err="1"/>
              <a:t>във</a:t>
            </a:r>
            <a:r>
              <a:rPr lang="ru-RU" dirty="0"/>
              <a:t> </a:t>
            </a:r>
            <a:r>
              <a:rPr lang="ru-RU" dirty="0" err="1"/>
              <a:t>фотоалбума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протокола, </a:t>
            </a:r>
            <a:r>
              <a:rPr lang="ru-RU" dirty="0" err="1"/>
              <a:t>представляват</a:t>
            </a:r>
            <a:r>
              <a:rPr lang="ru-RU" dirty="0"/>
              <a:t> </a:t>
            </a:r>
            <a:r>
              <a:rPr lang="ru-RU" dirty="0" err="1"/>
              <a:t>неразделна</a:t>
            </a:r>
            <a:r>
              <a:rPr lang="ru-RU" dirty="0"/>
              <a:t> част от него и </a:t>
            </a:r>
            <a:r>
              <a:rPr lang="ru-RU" dirty="0" err="1"/>
              <a:t>информацията</a:t>
            </a:r>
            <a:r>
              <a:rPr lang="ru-RU" dirty="0"/>
              <a:t>, </a:t>
            </a:r>
            <a:r>
              <a:rPr lang="ru-RU" dirty="0" err="1"/>
              <a:t>съдържаща</a:t>
            </a:r>
            <a:r>
              <a:rPr lang="ru-RU" dirty="0"/>
              <a:t> се в </a:t>
            </a:r>
            <a:r>
              <a:rPr lang="ru-RU" dirty="0" err="1"/>
              <a:t>тях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и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бъде</a:t>
            </a:r>
            <a:r>
              <a:rPr lang="ru-RU" dirty="0"/>
              <a:t> </a:t>
            </a:r>
            <a:r>
              <a:rPr lang="ru-RU" dirty="0" err="1"/>
              <a:t>ползвана</a:t>
            </a:r>
            <a:r>
              <a:rPr lang="ru-RU" dirty="0"/>
              <a:t>, </a:t>
            </a:r>
            <a:r>
              <a:rPr lang="ru-RU" dirty="0" err="1"/>
              <a:t>ако</a:t>
            </a:r>
            <a:r>
              <a:rPr lang="ru-RU" dirty="0"/>
              <a:t> е необходима за </a:t>
            </a:r>
            <a:r>
              <a:rPr lang="ru-RU" dirty="0" err="1"/>
              <a:t>изясняване</a:t>
            </a:r>
            <a:r>
              <a:rPr lang="ru-RU" dirty="0"/>
              <a:t> на </a:t>
            </a:r>
            <a:r>
              <a:rPr lang="ru-RU" dirty="0" err="1"/>
              <a:t>релевантните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. </a:t>
            </a:r>
            <a:r>
              <a:rPr lang="ru-RU" dirty="0" err="1"/>
              <a:t>Съдът</a:t>
            </a:r>
            <a:r>
              <a:rPr lang="ru-RU" dirty="0"/>
              <a:t> е </a:t>
            </a:r>
            <a:r>
              <a:rPr lang="ru-RU" dirty="0" err="1"/>
              <a:t>приел</a:t>
            </a:r>
            <a:r>
              <a:rPr lang="ru-RU" dirty="0"/>
              <a:t>, че </a:t>
            </a:r>
            <a:r>
              <a:rPr lang="ru-RU" dirty="0" err="1"/>
              <a:t>дори</a:t>
            </a:r>
            <a:r>
              <a:rPr lang="ru-RU" dirty="0"/>
              <a:t> </a:t>
            </a:r>
            <a:r>
              <a:rPr lang="ru-RU" dirty="0" err="1"/>
              <a:t>наличните</a:t>
            </a:r>
            <a:r>
              <a:rPr lang="ru-RU" dirty="0"/>
              <a:t> </a:t>
            </a:r>
            <a:r>
              <a:rPr lang="ru-RU" dirty="0" err="1"/>
              <a:t>спирачни</a:t>
            </a:r>
            <a:r>
              <a:rPr lang="ru-RU" dirty="0"/>
              <a:t> следи да не </a:t>
            </a:r>
            <a:r>
              <a:rPr lang="ru-RU" dirty="0" err="1"/>
              <a:t>са</a:t>
            </a:r>
            <a:r>
              <a:rPr lang="ru-RU" dirty="0"/>
              <a:t> били </a:t>
            </a:r>
            <a:r>
              <a:rPr lang="ru-RU" dirty="0" err="1"/>
              <a:t>отразени</a:t>
            </a:r>
            <a:r>
              <a:rPr lang="ru-RU" dirty="0"/>
              <a:t> в протокола, </a:t>
            </a:r>
            <a:r>
              <a:rPr lang="ru-RU" dirty="0" err="1"/>
              <a:t>доколкото</a:t>
            </a:r>
            <a:r>
              <a:rPr lang="ru-RU" dirty="0"/>
              <a:t> информация за </a:t>
            </a:r>
            <a:r>
              <a:rPr lang="ru-RU" dirty="0" err="1"/>
              <a:t>тях</a:t>
            </a:r>
            <a:r>
              <a:rPr lang="ru-RU" dirty="0"/>
              <a:t> е </a:t>
            </a:r>
            <a:r>
              <a:rPr lang="ru-RU" dirty="0" err="1"/>
              <a:t>налична</a:t>
            </a:r>
            <a:r>
              <a:rPr lang="ru-RU" dirty="0"/>
              <a:t> в </a:t>
            </a:r>
            <a:r>
              <a:rPr lang="ru-RU" dirty="0" err="1"/>
              <a:t>снимките</a:t>
            </a:r>
            <a:r>
              <a:rPr lang="ru-RU" dirty="0"/>
              <a:t>, </a:t>
            </a:r>
            <a:r>
              <a:rPr lang="ru-RU" dirty="0" err="1"/>
              <a:t>създадени</a:t>
            </a:r>
            <a:r>
              <a:rPr lang="ru-RU" dirty="0"/>
              <a:t> по </a:t>
            </a:r>
            <a:r>
              <a:rPr lang="ru-RU" dirty="0" err="1"/>
              <a:t>същото</a:t>
            </a:r>
            <a:r>
              <a:rPr lang="ru-RU" dirty="0"/>
              <a:t> </a:t>
            </a:r>
            <a:r>
              <a:rPr lang="ru-RU" dirty="0" err="1"/>
              <a:t>време</a:t>
            </a:r>
            <a:r>
              <a:rPr lang="ru-RU" dirty="0"/>
              <a:t> и при </a:t>
            </a:r>
            <a:r>
              <a:rPr lang="ru-RU" dirty="0" err="1"/>
              <a:t>спазване</a:t>
            </a:r>
            <a:r>
              <a:rPr lang="ru-RU" dirty="0"/>
              <a:t> на </a:t>
            </a:r>
            <a:r>
              <a:rPr lang="ru-RU" dirty="0" err="1"/>
              <a:t>изискванията</a:t>
            </a:r>
            <a:r>
              <a:rPr lang="ru-RU" dirty="0"/>
              <a:t> на </a:t>
            </a:r>
            <a:r>
              <a:rPr lang="ru-RU" dirty="0" err="1"/>
              <a:t>процесуалния</a:t>
            </a:r>
            <a:r>
              <a:rPr lang="ru-RU" dirty="0"/>
              <a:t> закон, </a:t>
            </a:r>
            <a:r>
              <a:rPr lang="ru-RU" dirty="0" err="1"/>
              <a:t>тя</a:t>
            </a:r>
            <a:r>
              <a:rPr lang="ru-RU" dirty="0"/>
              <a:t> </a:t>
            </a:r>
            <a:r>
              <a:rPr lang="ru-RU" dirty="0" err="1"/>
              <a:t>следва</a:t>
            </a:r>
            <a:r>
              <a:rPr lang="ru-RU" dirty="0"/>
              <a:t> да </a:t>
            </a:r>
            <a:r>
              <a:rPr lang="ru-RU" dirty="0" err="1"/>
              <a:t>бъде</a:t>
            </a:r>
            <a:r>
              <a:rPr lang="ru-RU" dirty="0"/>
              <a:t> </a:t>
            </a:r>
            <a:r>
              <a:rPr lang="ru-RU" dirty="0" err="1"/>
              <a:t>ползвана</a:t>
            </a:r>
            <a:r>
              <a:rPr lang="ru-RU" dirty="0"/>
              <a:t> за </a:t>
            </a:r>
            <a:r>
              <a:rPr lang="ru-RU" dirty="0" err="1"/>
              <a:t>изясняване</a:t>
            </a:r>
            <a:r>
              <a:rPr lang="ru-RU" dirty="0"/>
              <a:t> на </a:t>
            </a:r>
            <a:r>
              <a:rPr lang="ru-RU" dirty="0" err="1"/>
              <a:t>фактите</a:t>
            </a:r>
            <a:r>
              <a:rPr lang="ru-RU" dirty="0"/>
              <a:t> по </a:t>
            </a:r>
            <a:r>
              <a:rPr lang="ru-RU" dirty="0" err="1"/>
              <a:t>делото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3130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900" dirty="0">
                <a:solidFill>
                  <a:prstClr val="black"/>
                </a:solidFill>
              </a:rPr>
              <a:t>Негодност на протокол за оглед или невъзможност да се ползват </a:t>
            </a:r>
            <a:r>
              <a:rPr lang="bg-BG" sz="2900" dirty="0" err="1">
                <a:solidFill>
                  <a:prstClr val="black"/>
                </a:solidFill>
              </a:rPr>
              <a:t>доказателствените</a:t>
            </a:r>
            <a:r>
              <a:rPr lang="bg-BG" sz="2900" dirty="0">
                <a:solidFill>
                  <a:prstClr val="black"/>
                </a:solidFill>
              </a:rPr>
              <a:t> му резултати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Р </a:t>
            </a:r>
            <a:r>
              <a:rPr lang="ru-RU" b="1" dirty="0" smtClean="0"/>
              <a:t>77/2021 </a:t>
            </a:r>
            <a:r>
              <a:rPr lang="ru-RU" b="1" dirty="0"/>
              <a:t>г. по НД </a:t>
            </a:r>
            <a:r>
              <a:rPr lang="ru-RU" b="1" dirty="0" smtClean="0"/>
              <a:t>237/2021 </a:t>
            </a:r>
            <a:r>
              <a:rPr lang="ru-RU" b="1" dirty="0"/>
              <a:t>г., ІІІ </a:t>
            </a:r>
            <a:r>
              <a:rPr lang="ru-RU" b="1" dirty="0" smtClean="0"/>
              <a:t>НО</a:t>
            </a:r>
          </a:p>
          <a:p>
            <a:pPr marL="0" indent="0" algn="just">
              <a:buNone/>
            </a:pPr>
            <a:r>
              <a:rPr lang="ru-RU" dirty="0" err="1" smtClean="0"/>
              <a:t>Съдът</a:t>
            </a:r>
            <a:r>
              <a:rPr lang="ru-RU" dirty="0" smtClean="0"/>
              <a:t> </a:t>
            </a:r>
            <a:r>
              <a:rPr lang="ru-RU" dirty="0"/>
              <a:t>е отговорил на </a:t>
            </a:r>
            <a:r>
              <a:rPr lang="ru-RU" dirty="0" err="1" smtClean="0"/>
              <a:t>оплакване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неправилно</a:t>
            </a:r>
            <a:r>
              <a:rPr lang="ru-RU" dirty="0"/>
              <a:t> </a:t>
            </a:r>
            <a:r>
              <a:rPr lang="ru-RU" dirty="0" err="1"/>
              <a:t>кредитиране</a:t>
            </a:r>
            <a:r>
              <a:rPr lang="ru-RU" dirty="0"/>
              <a:t> на заключение на </a:t>
            </a:r>
            <a:r>
              <a:rPr lang="ru-RU" dirty="0" err="1"/>
              <a:t>изготвена</a:t>
            </a:r>
            <a:r>
              <a:rPr lang="ru-RU" dirty="0"/>
              <a:t> </a:t>
            </a:r>
            <a:r>
              <a:rPr lang="ru-RU" dirty="0" err="1"/>
              <a:t>автотехническа</a:t>
            </a:r>
            <a:r>
              <a:rPr lang="ru-RU" dirty="0"/>
              <a:t> </a:t>
            </a:r>
            <a:r>
              <a:rPr lang="ru-RU" dirty="0" err="1"/>
              <a:t>експертиза</a:t>
            </a:r>
            <a:r>
              <a:rPr lang="ru-RU" dirty="0"/>
              <a:t>, </a:t>
            </a:r>
            <a:r>
              <a:rPr lang="ru-RU" dirty="0" err="1"/>
              <a:t>която</a:t>
            </a:r>
            <a:r>
              <a:rPr lang="ru-RU" dirty="0"/>
              <a:t> е </a:t>
            </a:r>
            <a:r>
              <a:rPr lang="ru-RU" dirty="0" err="1"/>
              <a:t>ползвала</a:t>
            </a:r>
            <a:r>
              <a:rPr lang="ru-RU" dirty="0"/>
              <a:t> следи, </a:t>
            </a:r>
            <a:r>
              <a:rPr lang="ru-RU" dirty="0" err="1"/>
              <a:t>които</a:t>
            </a:r>
            <a:r>
              <a:rPr lang="ru-RU" dirty="0"/>
              <a:t> не </a:t>
            </a:r>
            <a:r>
              <a:rPr lang="ru-RU" dirty="0" err="1"/>
              <a:t>са</a:t>
            </a:r>
            <a:r>
              <a:rPr lang="ru-RU" dirty="0"/>
              <a:t> били </a:t>
            </a:r>
            <a:r>
              <a:rPr lang="ru-RU" dirty="0" err="1"/>
              <a:t>отразени</a:t>
            </a:r>
            <a:r>
              <a:rPr lang="ru-RU" dirty="0"/>
              <a:t> в </a:t>
            </a:r>
            <a:r>
              <a:rPr lang="ru-RU" dirty="0" err="1"/>
              <a:t>огледния</a:t>
            </a:r>
            <a:r>
              <a:rPr lang="ru-RU" dirty="0"/>
              <a:t> протокол, но </a:t>
            </a:r>
            <a:r>
              <a:rPr lang="ru-RU" dirty="0" err="1"/>
              <a:t>са</a:t>
            </a:r>
            <a:r>
              <a:rPr lang="ru-RU" dirty="0"/>
              <a:t> били </a:t>
            </a:r>
            <a:r>
              <a:rPr lang="ru-RU" dirty="0" err="1"/>
              <a:t>видими</a:t>
            </a:r>
            <a:r>
              <a:rPr lang="ru-RU" dirty="0"/>
              <a:t> в </a:t>
            </a:r>
            <a:r>
              <a:rPr lang="ru-RU" dirty="0" err="1"/>
              <a:t>изготвените</a:t>
            </a:r>
            <a:r>
              <a:rPr lang="ru-RU" dirty="0"/>
              <a:t> снимки </a:t>
            </a:r>
            <a:r>
              <a:rPr lang="ru-RU" dirty="0" err="1"/>
              <a:t>във</a:t>
            </a:r>
            <a:r>
              <a:rPr lang="ru-RU" dirty="0"/>
              <a:t> </a:t>
            </a:r>
            <a:r>
              <a:rPr lang="ru-RU" dirty="0" err="1"/>
              <a:t>фотоалбума</a:t>
            </a:r>
            <a:r>
              <a:rPr lang="ru-RU" dirty="0"/>
              <a:t>, </a:t>
            </a:r>
            <a:r>
              <a:rPr lang="ru-RU" dirty="0" err="1"/>
              <a:t>направени</a:t>
            </a:r>
            <a:r>
              <a:rPr lang="ru-RU" dirty="0"/>
              <a:t> при </a:t>
            </a:r>
            <a:r>
              <a:rPr lang="ru-RU" dirty="0" err="1"/>
              <a:t>огледа</a:t>
            </a:r>
            <a:r>
              <a:rPr lang="ru-RU" dirty="0"/>
              <a:t>. </a:t>
            </a:r>
            <a:r>
              <a:rPr lang="ru-RU" dirty="0" err="1"/>
              <a:t>Съдът</a:t>
            </a:r>
            <a:r>
              <a:rPr lang="ru-RU" dirty="0"/>
              <a:t> е </a:t>
            </a:r>
            <a:r>
              <a:rPr lang="ru-RU" dirty="0" err="1"/>
              <a:t>приел</a:t>
            </a:r>
            <a:r>
              <a:rPr lang="ru-RU" dirty="0"/>
              <a:t>, че те </a:t>
            </a:r>
            <a:r>
              <a:rPr lang="ru-RU" dirty="0" err="1"/>
              <a:t>могат</a:t>
            </a:r>
            <a:r>
              <a:rPr lang="ru-RU" dirty="0"/>
              <a:t> да </a:t>
            </a:r>
            <a:r>
              <a:rPr lang="ru-RU" dirty="0" err="1"/>
              <a:t>бъдат</a:t>
            </a:r>
            <a:r>
              <a:rPr lang="ru-RU" dirty="0"/>
              <a:t> </a:t>
            </a:r>
            <a:r>
              <a:rPr lang="ru-RU" dirty="0" err="1"/>
              <a:t>ползвани</a:t>
            </a:r>
            <a:r>
              <a:rPr lang="ru-RU" dirty="0"/>
              <a:t> за целите на </a:t>
            </a:r>
            <a:r>
              <a:rPr lang="ru-RU" dirty="0" err="1"/>
              <a:t>експертизата</a:t>
            </a:r>
            <a:r>
              <a:rPr lang="ru-RU" dirty="0"/>
              <a:t>, </a:t>
            </a:r>
            <a:r>
              <a:rPr lang="ru-RU" dirty="0" err="1"/>
              <a:t>тъй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протоколът</a:t>
            </a:r>
            <a:r>
              <a:rPr lang="ru-RU" dirty="0"/>
              <a:t> за </a:t>
            </a:r>
            <a:r>
              <a:rPr lang="ru-RU" dirty="0" err="1"/>
              <a:t>оглед</a:t>
            </a:r>
            <a:r>
              <a:rPr lang="ru-RU" dirty="0"/>
              <a:t> е </a:t>
            </a:r>
            <a:r>
              <a:rPr lang="ru-RU" dirty="0" err="1"/>
              <a:t>изготвен</a:t>
            </a:r>
            <a:r>
              <a:rPr lang="ru-RU" dirty="0"/>
              <a:t> при </a:t>
            </a:r>
            <a:r>
              <a:rPr lang="ru-RU" dirty="0" err="1"/>
              <a:t>спазване</a:t>
            </a:r>
            <a:r>
              <a:rPr lang="ru-RU" dirty="0"/>
              <a:t> на </a:t>
            </a:r>
            <a:r>
              <a:rPr lang="ru-RU" dirty="0" err="1"/>
              <a:t>изискванията</a:t>
            </a:r>
            <a:r>
              <a:rPr lang="ru-RU" dirty="0"/>
              <a:t> на чл.156 НПК и следите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налични</a:t>
            </a:r>
            <a:r>
              <a:rPr lang="ru-RU" dirty="0"/>
              <a:t> на </a:t>
            </a:r>
            <a:r>
              <a:rPr lang="ru-RU" dirty="0" err="1" smtClean="0"/>
              <a:t>снимките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err="1" smtClean="0"/>
              <a:t>Съдът</a:t>
            </a:r>
            <a:r>
              <a:rPr lang="ru-RU" dirty="0" smtClean="0"/>
              <a:t> </a:t>
            </a:r>
            <a:r>
              <a:rPr lang="ru-RU" dirty="0"/>
              <a:t>е </a:t>
            </a:r>
            <a:r>
              <a:rPr lang="ru-RU" dirty="0" err="1"/>
              <a:t>отхвърлил</a:t>
            </a:r>
            <a:r>
              <a:rPr lang="ru-RU" dirty="0"/>
              <a:t> </a:t>
            </a:r>
            <a:r>
              <a:rPr lang="ru-RU" dirty="0" err="1"/>
              <a:t>възраженията</a:t>
            </a:r>
            <a:r>
              <a:rPr lang="ru-RU" dirty="0"/>
              <a:t> за </a:t>
            </a:r>
            <a:r>
              <a:rPr lang="ru-RU" dirty="0" err="1"/>
              <a:t>допуснати</a:t>
            </a:r>
            <a:r>
              <a:rPr lang="ru-RU" dirty="0"/>
              <a:t> </a:t>
            </a:r>
            <a:r>
              <a:rPr lang="ru-RU" dirty="0" err="1"/>
              <a:t>процесуални</a:t>
            </a:r>
            <a:r>
              <a:rPr lang="ru-RU" dirty="0"/>
              <a:t> нарушения </a:t>
            </a:r>
            <a:r>
              <a:rPr lang="ru-RU" dirty="0" err="1"/>
              <a:t>във</a:t>
            </a:r>
            <a:r>
              <a:rPr lang="ru-RU" dirty="0"/>
              <a:t> </a:t>
            </a:r>
            <a:r>
              <a:rPr lang="ru-RU" dirty="0" err="1"/>
              <a:t>връзка</a:t>
            </a:r>
            <a:r>
              <a:rPr lang="ru-RU" dirty="0"/>
              <a:t> с </a:t>
            </a:r>
            <a:r>
              <a:rPr lang="ru-RU" dirty="0" err="1"/>
              <a:t>изготвяне</a:t>
            </a:r>
            <a:r>
              <a:rPr lang="ru-RU" dirty="0"/>
              <a:t> на протокол за </a:t>
            </a:r>
            <a:r>
              <a:rPr lang="ru-RU" dirty="0" err="1"/>
              <a:t>оглед</a:t>
            </a:r>
            <a:r>
              <a:rPr lang="ru-RU" dirty="0"/>
              <a:t> на </a:t>
            </a:r>
            <a:r>
              <a:rPr lang="ru-RU" dirty="0" err="1"/>
              <a:t>местопроизшествие</a:t>
            </a:r>
            <a:r>
              <a:rPr lang="ru-RU" dirty="0"/>
              <a:t>, </a:t>
            </a:r>
            <a:r>
              <a:rPr lang="ru-RU" dirty="0" err="1"/>
              <a:t>което</a:t>
            </a:r>
            <a:r>
              <a:rPr lang="ru-RU" dirty="0"/>
              <a:t> (</a:t>
            </a:r>
            <a:r>
              <a:rPr lang="ru-RU" dirty="0" err="1"/>
              <a:t>според</a:t>
            </a:r>
            <a:r>
              <a:rPr lang="ru-RU" dirty="0"/>
              <a:t> </a:t>
            </a:r>
            <a:r>
              <a:rPr lang="ru-RU" dirty="0" err="1"/>
              <a:t>жалбоподателя</a:t>
            </a:r>
            <a:r>
              <a:rPr lang="ru-RU" dirty="0"/>
              <a:t>) не е било </a:t>
            </a:r>
            <a:r>
              <a:rPr lang="ru-RU" dirty="0" err="1"/>
              <a:t>запазено</a:t>
            </a:r>
            <a:r>
              <a:rPr lang="ru-RU" dirty="0"/>
              <a:t> и за </a:t>
            </a:r>
            <a:r>
              <a:rPr lang="ru-RU" dirty="0" err="1"/>
              <a:t>това</a:t>
            </a:r>
            <a:r>
              <a:rPr lang="ru-RU" dirty="0"/>
              <a:t>, че при </a:t>
            </a:r>
            <a:r>
              <a:rPr lang="ru-RU" dirty="0" err="1"/>
              <a:t>осъществяване</a:t>
            </a:r>
            <a:r>
              <a:rPr lang="ru-RU" dirty="0"/>
              <a:t> на </a:t>
            </a:r>
            <a:r>
              <a:rPr lang="ru-RU" dirty="0" err="1"/>
              <a:t>действието</a:t>
            </a:r>
            <a:r>
              <a:rPr lang="ru-RU" dirty="0"/>
              <a:t> </a:t>
            </a:r>
            <a:r>
              <a:rPr lang="ru-RU" dirty="0" err="1"/>
              <a:t>поемните</a:t>
            </a:r>
            <a:r>
              <a:rPr lang="ru-RU" dirty="0"/>
              <a:t> лица не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взели</a:t>
            </a:r>
            <a:r>
              <a:rPr lang="ru-RU" dirty="0"/>
              <a:t> </a:t>
            </a:r>
            <a:r>
              <a:rPr lang="ru-RU" dirty="0" err="1"/>
              <a:t>дейно</a:t>
            </a:r>
            <a:r>
              <a:rPr lang="ru-RU" dirty="0"/>
              <a:t> участие,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smtClean="0"/>
              <a:t>е </a:t>
            </a:r>
            <a:r>
              <a:rPr lang="ru-RU" dirty="0" err="1" smtClean="0"/>
              <a:t>приел</a:t>
            </a:r>
            <a:r>
              <a:rPr lang="ru-RU" dirty="0" smtClean="0"/>
              <a:t>, </a:t>
            </a:r>
            <a:r>
              <a:rPr lang="ru-RU" dirty="0"/>
              <a:t>че </a:t>
            </a:r>
            <a:r>
              <a:rPr lang="ru-RU" dirty="0" err="1"/>
              <a:t>протоколът</a:t>
            </a:r>
            <a:r>
              <a:rPr lang="ru-RU" dirty="0"/>
              <a:t> е </a:t>
            </a:r>
            <a:r>
              <a:rPr lang="ru-RU" dirty="0" err="1"/>
              <a:t>изготвен</a:t>
            </a:r>
            <a:r>
              <a:rPr lang="ru-RU" dirty="0"/>
              <a:t> след </a:t>
            </a:r>
            <a:r>
              <a:rPr lang="ru-RU" dirty="0" err="1"/>
              <a:t>преместване</a:t>
            </a:r>
            <a:r>
              <a:rPr lang="ru-RU" dirty="0"/>
              <a:t> на </a:t>
            </a:r>
            <a:r>
              <a:rPr lang="ru-RU" dirty="0" err="1"/>
              <a:t>участвалия</a:t>
            </a:r>
            <a:r>
              <a:rPr lang="ru-RU" dirty="0"/>
              <a:t> в </a:t>
            </a:r>
            <a:r>
              <a:rPr lang="ru-RU" dirty="0" err="1"/>
              <a:t>произшествието</a:t>
            </a:r>
            <a:r>
              <a:rPr lang="ru-RU" dirty="0"/>
              <a:t> </a:t>
            </a:r>
            <a:r>
              <a:rPr lang="ru-RU" dirty="0" err="1"/>
              <a:t>товарен</a:t>
            </a:r>
            <a:r>
              <a:rPr lang="ru-RU" dirty="0"/>
              <a:t> </a:t>
            </a:r>
            <a:r>
              <a:rPr lang="ru-RU" dirty="0" err="1"/>
              <a:t>автомобил</a:t>
            </a:r>
            <a:r>
              <a:rPr lang="ru-RU" dirty="0"/>
              <a:t>, но </a:t>
            </a:r>
            <a:r>
              <a:rPr lang="ru-RU" dirty="0" err="1"/>
              <a:t>това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доведе</a:t>
            </a:r>
            <a:r>
              <a:rPr lang="ru-RU" dirty="0"/>
              <a:t> до извод за </a:t>
            </a:r>
            <a:r>
              <a:rPr lang="ru-RU" dirty="0" err="1"/>
              <a:t>неговата</a:t>
            </a:r>
            <a:r>
              <a:rPr lang="ru-RU" dirty="0"/>
              <a:t> </a:t>
            </a:r>
            <a:r>
              <a:rPr lang="ru-RU" dirty="0" err="1"/>
              <a:t>негодност</a:t>
            </a:r>
            <a:r>
              <a:rPr lang="ru-RU" dirty="0"/>
              <a:t>. </a:t>
            </a:r>
            <a:r>
              <a:rPr lang="ru-RU" dirty="0" smtClean="0"/>
              <a:t>На </a:t>
            </a:r>
            <a:r>
              <a:rPr lang="ru-RU" dirty="0" err="1"/>
              <a:t>оплакването</a:t>
            </a:r>
            <a:r>
              <a:rPr lang="ru-RU" dirty="0"/>
              <a:t> за неучастие на </a:t>
            </a:r>
            <a:r>
              <a:rPr lang="ru-RU" dirty="0" err="1"/>
              <a:t>поемните</a:t>
            </a:r>
            <a:r>
              <a:rPr lang="ru-RU" dirty="0"/>
              <a:t> лица при </a:t>
            </a:r>
            <a:r>
              <a:rPr lang="ru-RU" dirty="0" err="1"/>
              <a:t>изготвянето</a:t>
            </a:r>
            <a:r>
              <a:rPr lang="ru-RU" dirty="0"/>
              <a:t> </a:t>
            </a:r>
            <a:r>
              <a:rPr lang="ru-RU" dirty="0" err="1"/>
              <a:t>му</a:t>
            </a:r>
            <a:r>
              <a:rPr lang="ru-RU" dirty="0"/>
              <a:t> </a:t>
            </a:r>
            <a:r>
              <a:rPr lang="ru-RU" dirty="0" err="1"/>
              <a:t>съдът</a:t>
            </a:r>
            <a:r>
              <a:rPr lang="ru-RU" dirty="0"/>
              <a:t> е </a:t>
            </a:r>
            <a:r>
              <a:rPr lang="ru-RU" dirty="0" err="1"/>
              <a:t>приел</a:t>
            </a:r>
            <a:r>
              <a:rPr lang="ru-RU" dirty="0"/>
              <a:t> че </a:t>
            </a:r>
            <a:r>
              <a:rPr lang="ru-RU" dirty="0" err="1"/>
              <a:t>същото</a:t>
            </a:r>
            <a:r>
              <a:rPr lang="ru-RU" dirty="0"/>
              <a:t> е </a:t>
            </a:r>
            <a:r>
              <a:rPr lang="ru-RU" dirty="0" err="1"/>
              <a:t>неоснователно</a:t>
            </a:r>
            <a:r>
              <a:rPr lang="ru-RU" dirty="0"/>
              <a:t>, </a:t>
            </a:r>
            <a:r>
              <a:rPr lang="ru-RU" dirty="0" err="1"/>
              <a:t>тъй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протоколът</a:t>
            </a:r>
            <a:r>
              <a:rPr lang="ru-RU" dirty="0"/>
              <a:t> за </a:t>
            </a:r>
            <a:r>
              <a:rPr lang="ru-RU" dirty="0" err="1"/>
              <a:t>оглед</a:t>
            </a:r>
            <a:r>
              <a:rPr lang="ru-RU" dirty="0"/>
              <a:t> е </a:t>
            </a:r>
            <a:r>
              <a:rPr lang="ru-RU" dirty="0" err="1"/>
              <a:t>съставен</a:t>
            </a:r>
            <a:r>
              <a:rPr lang="ru-RU" dirty="0"/>
              <a:t> с </a:t>
            </a:r>
            <a:r>
              <a:rPr lang="ru-RU" dirty="0" err="1"/>
              <a:t>участието</a:t>
            </a:r>
            <a:r>
              <a:rPr lang="ru-RU" dirty="0"/>
              <a:t> на технически </a:t>
            </a:r>
            <a:r>
              <a:rPr lang="ru-RU" dirty="0" err="1"/>
              <a:t>помощници</a:t>
            </a:r>
            <a:r>
              <a:rPr lang="ru-RU" dirty="0"/>
              <a:t>, в </a:t>
            </a:r>
            <a:r>
              <a:rPr lang="ru-RU" dirty="0" err="1"/>
              <a:t>присъствие</a:t>
            </a:r>
            <a:r>
              <a:rPr lang="ru-RU" dirty="0"/>
              <a:t> на </a:t>
            </a:r>
            <a:r>
              <a:rPr lang="ru-RU" dirty="0" err="1"/>
              <a:t>поемните</a:t>
            </a:r>
            <a:r>
              <a:rPr lang="ru-RU" dirty="0"/>
              <a:t> лица, </a:t>
            </a:r>
            <a:r>
              <a:rPr lang="ru-RU" dirty="0" err="1"/>
              <a:t>които</a:t>
            </a:r>
            <a:r>
              <a:rPr lang="ru-RU" dirty="0"/>
              <a:t> при </a:t>
            </a:r>
            <a:r>
              <a:rPr lang="ru-RU" dirty="0" err="1"/>
              <a:t>разпита</a:t>
            </a:r>
            <a:r>
              <a:rPr lang="ru-RU" dirty="0"/>
              <a:t> им </a:t>
            </a:r>
            <a:r>
              <a:rPr lang="ru-RU" dirty="0" err="1"/>
              <a:t>като</a:t>
            </a:r>
            <a:r>
              <a:rPr lang="ru-RU" dirty="0"/>
              <a:t> свидетели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потвърдили</a:t>
            </a:r>
            <a:r>
              <a:rPr lang="ru-RU" dirty="0"/>
              <a:t> </a:t>
            </a:r>
            <a:r>
              <a:rPr lang="ru-RU" dirty="0" err="1"/>
              <a:t>обстоятелството</a:t>
            </a:r>
            <a:r>
              <a:rPr lang="ru-RU" dirty="0"/>
              <a:t>, че </a:t>
            </a:r>
            <a:r>
              <a:rPr lang="ru-RU" dirty="0" err="1"/>
              <a:t>са</a:t>
            </a:r>
            <a:r>
              <a:rPr lang="ru-RU" dirty="0"/>
              <a:t> били там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76221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Доброволно предаване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№192/2012 г. 2 НО, Р №420/2008 г. 1 НО, Р №358/2009 г. 1 НО</a:t>
            </a:r>
          </a:p>
          <a:p>
            <a:pPr marL="0" indent="0" algn="just">
              <a:buNone/>
            </a:pPr>
            <a:r>
              <a:rPr lang="bg-BG" dirty="0" smtClean="0"/>
              <a:t>Протоколът за доброволно предаване е писмено доказателствено средство и за него са приложими разпоредбите на чл.127- 132 НПК.</a:t>
            </a:r>
          </a:p>
          <a:p>
            <a:pPr marL="0" indent="0" algn="just">
              <a:buNone/>
            </a:pPr>
            <a:r>
              <a:rPr lang="bg-BG" dirty="0" smtClean="0"/>
              <a:t>Чрез този протокол могат да бъдат приобщени веществени доказателства.</a:t>
            </a:r>
          </a:p>
          <a:p>
            <a:pPr marL="0" indent="0" algn="just">
              <a:buNone/>
            </a:pPr>
            <a:r>
              <a:rPr lang="bg-BG" b="1" dirty="0" smtClean="0"/>
              <a:t>Р 204/2010 г. по НД 129/2010 г. 2 НО, Р 328/2010 г. по НД 279/2010 г. 3 НО, Р 358/2009 г. по НД 333/2009 г. 1 НО</a:t>
            </a:r>
          </a:p>
          <a:p>
            <a:pPr marL="0" indent="0" algn="just">
              <a:buNone/>
            </a:pPr>
            <a:r>
              <a:rPr lang="bg-BG" dirty="0" smtClean="0"/>
              <a:t>Трябва да се прави разлика между протокола за доброволно предаване като писмено </a:t>
            </a:r>
            <a:r>
              <a:rPr lang="bg-BG" dirty="0" err="1" smtClean="0"/>
              <a:t>доказателствено</a:t>
            </a:r>
            <a:r>
              <a:rPr lang="bg-BG" dirty="0" smtClean="0"/>
              <a:t> средство и извършеното действие по разследването и приобщените чрез него доказателствени средства. Протоколът за доброволно предаване (за разлика от другите писмени доказателствени средства и веществените доказателствени средства) не възпроизвежда доказателства, а само дава процесуална легитимация като установява връзката на материалния факт с обстоятелството по делото.</a:t>
            </a:r>
          </a:p>
          <a:p>
            <a:pPr marL="0" indent="0" algn="just">
              <a:buNone/>
            </a:pPr>
            <a:r>
              <a:rPr lang="bg-BG" dirty="0" smtClean="0"/>
              <a:t>Протоколът да доброволно предаване попълва </a:t>
            </a:r>
            <a:r>
              <a:rPr lang="bg-BG" dirty="0" err="1" smtClean="0"/>
              <a:t>доказателствената</a:t>
            </a:r>
            <a:r>
              <a:rPr lang="bg-BG" dirty="0" smtClean="0"/>
              <a:t> съвкупност, поради което не може да се отрече неговата принадлежност към действие по разследването.</a:t>
            </a:r>
            <a:endParaRPr lang="bg-BG" dirty="0"/>
          </a:p>
          <a:p>
            <a:pPr marL="0" indent="0" algn="just">
              <a:buNone/>
            </a:pPr>
            <a:endParaRPr lang="bg-BG" dirty="0" smtClean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bg-BG" dirty="0" smtClean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bg-BG" dirty="0" smtClean="0"/>
          </a:p>
          <a:p>
            <a:pPr algn="just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8965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Обяснения на обвиняем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</a:t>
            </a:r>
            <a:r>
              <a:rPr lang="en-US" b="1" dirty="0" smtClean="0"/>
              <a:t>85</a:t>
            </a:r>
            <a:r>
              <a:rPr lang="bg-BG" b="1" dirty="0" smtClean="0"/>
              <a:t>/2010 г. по НД 706/2009 г. 1 НО, Р 1045/2007 г. по НД 550/2006 г. 1 НО</a:t>
            </a:r>
          </a:p>
          <a:p>
            <a:pPr marL="0" indent="0" algn="just">
              <a:buNone/>
            </a:pPr>
            <a:r>
              <a:rPr lang="bg-BG" dirty="0" smtClean="0"/>
              <a:t>Обясненията на подсъдимия имат </a:t>
            </a:r>
            <a:r>
              <a:rPr lang="bg-BG" dirty="0" err="1" smtClean="0"/>
              <a:t>двуяка</a:t>
            </a:r>
            <a:r>
              <a:rPr lang="bg-BG" dirty="0" smtClean="0"/>
              <a:t> функция</a:t>
            </a:r>
          </a:p>
          <a:p>
            <a:pPr algn="just">
              <a:buFontTx/>
              <a:buChar char="-"/>
            </a:pPr>
            <a:r>
              <a:rPr lang="bg-BG" dirty="0"/>
              <a:t>п</a:t>
            </a:r>
            <a:r>
              <a:rPr lang="bg-BG" dirty="0" smtClean="0"/>
              <a:t>редставляват </a:t>
            </a:r>
            <a:r>
              <a:rPr lang="bg-BG" dirty="0" err="1" smtClean="0"/>
              <a:t>доказателствено</a:t>
            </a:r>
            <a:r>
              <a:rPr lang="bg-BG" dirty="0" smtClean="0"/>
              <a:t> средство за релевантните факти по делото</a:t>
            </a:r>
          </a:p>
          <a:p>
            <a:pPr algn="just">
              <a:buFontTx/>
              <a:buChar char="-"/>
            </a:pPr>
            <a:r>
              <a:rPr lang="bg-BG" dirty="0"/>
              <a:t>с</a:t>
            </a:r>
            <a:r>
              <a:rPr lang="bg-BG" dirty="0" smtClean="0"/>
              <a:t>редство за защита на обвиняемия, като той може да го използва по свое </a:t>
            </a:r>
            <a:r>
              <a:rPr lang="bg-BG" dirty="0"/>
              <a:t>у</a:t>
            </a:r>
            <a:r>
              <a:rPr lang="bg-BG" dirty="0" smtClean="0"/>
              <a:t>смотрения без да дължи да каже истината</a:t>
            </a:r>
          </a:p>
          <a:p>
            <a:pPr marL="0" indent="0" algn="just">
              <a:buNone/>
            </a:pPr>
            <a:r>
              <a:rPr lang="bg-BG" b="1" dirty="0" smtClean="0"/>
              <a:t>Р 428/2009 г. по НД 420/2009 г. 2 НО, Р 85/2020 г. по НД 706/2009 г. 2 НО, Р 87/2020 г. по НД 717/2009 г. 2 НО, Р 150/ 2020 г. по НД 55/2010 г., 2 НО, Р 132/2015 г. по НД 133/2015 г., 2 НО, Р 152/2015 г. по НД 219/2015 г. 2 НО, Р 154/2021 г. по НД 688/2020 г. 1 НО</a:t>
            </a:r>
          </a:p>
          <a:p>
            <a:pPr marL="0" indent="0" algn="just">
              <a:buNone/>
            </a:pPr>
            <a:r>
              <a:rPr lang="bg-BG" dirty="0" smtClean="0"/>
              <a:t>- обясненията на обвиняемия представляват </a:t>
            </a:r>
            <a:r>
              <a:rPr lang="bg-BG" dirty="0" err="1" smtClean="0"/>
              <a:t>доказателствено</a:t>
            </a:r>
            <a:r>
              <a:rPr lang="bg-BG" dirty="0" smtClean="0"/>
              <a:t> средство и подлежат на оценяване по общите правила. Те нямат приоритетна </a:t>
            </a:r>
            <a:r>
              <a:rPr lang="bg-BG" dirty="0" err="1" smtClean="0"/>
              <a:t>доказателствена</a:t>
            </a:r>
            <a:r>
              <a:rPr lang="bg-BG" dirty="0" smtClean="0"/>
              <a:t> сила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443500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Доброволно предаване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Р №93/2012 г. 1 НО, Р №14/2010 г. 3 НО</a:t>
            </a:r>
          </a:p>
          <a:p>
            <a:pPr marL="0" indent="0" algn="just">
              <a:buNone/>
            </a:pPr>
            <a:r>
              <a:rPr lang="ru-RU" dirty="0" err="1"/>
              <a:t>Протоколът</a:t>
            </a:r>
            <a:r>
              <a:rPr lang="ru-RU" dirty="0"/>
              <a:t> за </a:t>
            </a:r>
            <a:r>
              <a:rPr lang="ru-RU" dirty="0" err="1"/>
              <a:t>доброволно</a:t>
            </a:r>
            <a:r>
              <a:rPr lang="ru-RU" dirty="0"/>
              <a:t> </a:t>
            </a:r>
            <a:r>
              <a:rPr lang="ru-RU" dirty="0" err="1"/>
              <a:t>предаване</a:t>
            </a:r>
            <a:r>
              <a:rPr lang="ru-RU" dirty="0"/>
              <a:t> е </a:t>
            </a:r>
            <a:r>
              <a:rPr lang="ru-RU" dirty="0" err="1"/>
              <a:t>писмено</a:t>
            </a:r>
            <a:r>
              <a:rPr lang="ru-RU" dirty="0"/>
              <a:t> </a:t>
            </a:r>
            <a:r>
              <a:rPr lang="ru-RU" dirty="0" err="1"/>
              <a:t>доказателство</a:t>
            </a:r>
            <a:endParaRPr lang="ru-RU" dirty="0"/>
          </a:p>
          <a:p>
            <a:pPr marL="0" indent="0" algn="just">
              <a:buNone/>
            </a:pPr>
            <a:r>
              <a:rPr lang="ru-RU" b="1" dirty="0"/>
              <a:t>Р 60211/2022 г. по НД 857/2021 г. 3 НО</a:t>
            </a:r>
          </a:p>
          <a:p>
            <a:pPr marL="0" indent="0" algn="just">
              <a:buNone/>
            </a:pPr>
            <a:r>
              <a:rPr lang="ru-RU" dirty="0"/>
              <a:t>НПК </a:t>
            </a:r>
            <a:r>
              <a:rPr lang="ru-RU" dirty="0" err="1"/>
              <a:t>регламентира</a:t>
            </a:r>
            <a:r>
              <a:rPr lang="ru-RU" dirty="0"/>
              <a:t> </a:t>
            </a:r>
            <a:r>
              <a:rPr lang="ru-RU" dirty="0" err="1"/>
              <a:t>съставянето</a:t>
            </a:r>
            <a:r>
              <a:rPr lang="ru-RU" dirty="0"/>
              <a:t> на </a:t>
            </a:r>
            <a:r>
              <a:rPr lang="ru-RU" dirty="0" err="1"/>
              <a:t>протоколите</a:t>
            </a:r>
            <a:r>
              <a:rPr lang="ru-RU" dirty="0"/>
              <a:t> за </a:t>
            </a:r>
            <a:r>
              <a:rPr lang="ru-RU" dirty="0" err="1"/>
              <a:t>извършените</a:t>
            </a:r>
            <a:r>
              <a:rPr lang="ru-RU" dirty="0"/>
              <a:t> </a:t>
            </a:r>
            <a:r>
              <a:rPr lang="ru-RU" dirty="0" err="1"/>
              <a:t>процесуално</a:t>
            </a:r>
            <a:r>
              <a:rPr lang="ru-RU" dirty="0"/>
              <a:t>- </a:t>
            </a:r>
            <a:r>
              <a:rPr lang="ru-RU" dirty="0" err="1"/>
              <a:t>следствени</a:t>
            </a:r>
            <a:r>
              <a:rPr lang="ru-RU" dirty="0"/>
              <a:t> действия, сред </a:t>
            </a:r>
            <a:r>
              <a:rPr lang="ru-RU" dirty="0" err="1"/>
              <a:t>които</a:t>
            </a:r>
            <a:r>
              <a:rPr lang="ru-RU" dirty="0"/>
              <a:t> протокола за </a:t>
            </a:r>
            <a:r>
              <a:rPr lang="ru-RU" dirty="0" err="1"/>
              <a:t>доброволно</a:t>
            </a:r>
            <a:r>
              <a:rPr lang="ru-RU" dirty="0"/>
              <a:t> </a:t>
            </a:r>
            <a:r>
              <a:rPr lang="ru-RU" dirty="0" err="1"/>
              <a:t>предаване</a:t>
            </a:r>
            <a:r>
              <a:rPr lang="ru-RU" dirty="0"/>
              <a:t> не </a:t>
            </a:r>
            <a:r>
              <a:rPr lang="ru-RU" dirty="0" err="1"/>
              <a:t>фигурира</a:t>
            </a:r>
            <a:r>
              <a:rPr lang="ru-RU" dirty="0"/>
              <a:t>. Той </a:t>
            </a:r>
            <a:r>
              <a:rPr lang="ru-RU" dirty="0" err="1"/>
              <a:t>представлява</a:t>
            </a:r>
            <a:r>
              <a:rPr lang="ru-RU" dirty="0"/>
              <a:t> </a:t>
            </a:r>
            <a:r>
              <a:rPr lang="ru-RU" dirty="0" err="1"/>
              <a:t>писмено</a:t>
            </a:r>
            <a:r>
              <a:rPr lang="ru-RU" dirty="0"/>
              <a:t> </a:t>
            </a:r>
            <a:r>
              <a:rPr lang="ru-RU" dirty="0" err="1"/>
              <a:t>даказателство</a:t>
            </a:r>
            <a:r>
              <a:rPr lang="ru-RU" dirty="0"/>
              <a:t> за </a:t>
            </a:r>
            <a:r>
              <a:rPr lang="ru-RU" dirty="0" err="1"/>
              <a:t>извършено</a:t>
            </a:r>
            <a:r>
              <a:rPr lang="ru-RU" dirty="0"/>
              <a:t> от конкретно лице и по </a:t>
            </a:r>
            <a:r>
              <a:rPr lang="ru-RU" dirty="0" err="1"/>
              <a:t>негово</a:t>
            </a:r>
            <a:r>
              <a:rPr lang="ru-RU" dirty="0"/>
              <a:t> </a:t>
            </a:r>
            <a:r>
              <a:rPr lang="ru-RU" dirty="0" err="1"/>
              <a:t>собствено</a:t>
            </a:r>
            <a:r>
              <a:rPr lang="ru-RU" dirty="0"/>
              <a:t> желание </a:t>
            </a:r>
            <a:r>
              <a:rPr lang="ru-RU" dirty="0" err="1"/>
              <a:t>предаване</a:t>
            </a:r>
            <a:r>
              <a:rPr lang="ru-RU" dirty="0"/>
              <a:t> (на вещ, документ и т.н.) То не е </a:t>
            </a:r>
            <a:r>
              <a:rPr lang="ru-RU" dirty="0" err="1"/>
              <a:t>доказателствено</a:t>
            </a:r>
            <a:r>
              <a:rPr lang="ru-RU" dirty="0"/>
              <a:t> средство и </a:t>
            </a:r>
            <a:r>
              <a:rPr lang="ru-RU" dirty="0" err="1"/>
              <a:t>няма</a:t>
            </a:r>
            <a:r>
              <a:rPr lang="ru-RU" dirty="0"/>
              <a:t> </a:t>
            </a:r>
            <a:r>
              <a:rPr lang="ru-RU" dirty="0" err="1"/>
              <a:t>процесуални</a:t>
            </a:r>
            <a:r>
              <a:rPr lang="ru-RU" dirty="0"/>
              <a:t> правила, на </a:t>
            </a:r>
            <a:r>
              <a:rPr lang="ru-RU" dirty="0" err="1"/>
              <a:t>които</a:t>
            </a:r>
            <a:r>
              <a:rPr lang="ru-RU" dirty="0"/>
              <a:t> да е подчинено </a:t>
            </a:r>
            <a:r>
              <a:rPr lang="ru-RU" dirty="0" err="1"/>
              <a:t>съставянето</a:t>
            </a:r>
            <a:r>
              <a:rPr lang="ru-RU" dirty="0"/>
              <a:t> </a:t>
            </a:r>
            <a:r>
              <a:rPr lang="ru-RU" dirty="0" err="1"/>
              <a:t>му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b="1" dirty="0"/>
              <a:t>Р 304/2014 г. 1 НО</a:t>
            </a:r>
          </a:p>
          <a:p>
            <a:pPr marL="0" indent="0" algn="just">
              <a:buNone/>
            </a:pPr>
            <a:r>
              <a:rPr lang="ru-RU" dirty="0" err="1"/>
              <a:t>Протоколът</a:t>
            </a:r>
            <a:r>
              <a:rPr lang="ru-RU" dirty="0"/>
              <a:t> за </a:t>
            </a:r>
            <a:r>
              <a:rPr lang="ru-RU" dirty="0" err="1"/>
              <a:t>доброволно</a:t>
            </a:r>
            <a:r>
              <a:rPr lang="ru-RU" dirty="0"/>
              <a:t> </a:t>
            </a:r>
            <a:r>
              <a:rPr lang="ru-RU" dirty="0" err="1"/>
              <a:t>предаване</a:t>
            </a:r>
            <a:r>
              <a:rPr lang="ru-RU" dirty="0"/>
              <a:t> не </a:t>
            </a:r>
            <a:r>
              <a:rPr lang="ru-RU" dirty="0" err="1"/>
              <a:t>представлява</a:t>
            </a:r>
            <a:r>
              <a:rPr lang="ru-RU" dirty="0"/>
              <a:t> </a:t>
            </a:r>
            <a:r>
              <a:rPr lang="ru-RU" dirty="0" err="1"/>
              <a:t>писмено</a:t>
            </a:r>
            <a:r>
              <a:rPr lang="ru-RU" dirty="0"/>
              <a:t> </a:t>
            </a:r>
            <a:r>
              <a:rPr lang="ru-RU" dirty="0" err="1"/>
              <a:t>доказателствено</a:t>
            </a:r>
            <a:r>
              <a:rPr lang="ru-RU" dirty="0"/>
              <a:t> средство, а </a:t>
            </a:r>
            <a:r>
              <a:rPr lang="ru-RU" dirty="0" err="1"/>
              <a:t>единствено</a:t>
            </a:r>
            <a:r>
              <a:rPr lang="ru-RU" dirty="0"/>
              <a:t> </a:t>
            </a:r>
            <a:r>
              <a:rPr lang="ru-RU" dirty="0" err="1"/>
              <a:t>писмено</a:t>
            </a:r>
            <a:r>
              <a:rPr lang="ru-RU" dirty="0"/>
              <a:t> </a:t>
            </a:r>
            <a:r>
              <a:rPr lang="ru-RU" dirty="0" err="1"/>
              <a:t>доказателство</a:t>
            </a:r>
            <a:r>
              <a:rPr lang="ru-RU" dirty="0"/>
              <a:t> и </a:t>
            </a:r>
            <a:r>
              <a:rPr lang="ru-RU" dirty="0" err="1"/>
              <a:t>удостоверява</a:t>
            </a:r>
            <a:r>
              <a:rPr lang="ru-RU" dirty="0"/>
              <a:t> </a:t>
            </a:r>
            <a:r>
              <a:rPr lang="ru-RU" dirty="0" err="1"/>
              <a:t>единствено</a:t>
            </a:r>
            <a:r>
              <a:rPr lang="ru-RU" dirty="0"/>
              <a:t> </a:t>
            </a:r>
            <a:r>
              <a:rPr lang="ru-RU" dirty="0" err="1"/>
              <a:t>предаването</a:t>
            </a:r>
            <a:r>
              <a:rPr lang="ru-RU" dirty="0"/>
              <a:t> на </a:t>
            </a:r>
            <a:r>
              <a:rPr lang="ru-RU" dirty="0" err="1"/>
              <a:t>вещите</a:t>
            </a:r>
            <a:r>
              <a:rPr lang="ru-RU" dirty="0"/>
              <a:t>, </a:t>
            </a:r>
            <a:r>
              <a:rPr lang="ru-RU" dirty="0" err="1"/>
              <a:t>отразени</a:t>
            </a:r>
            <a:r>
              <a:rPr lang="ru-RU" dirty="0"/>
              <a:t> в него</a:t>
            </a:r>
          </a:p>
          <a:p>
            <a:pPr marL="0" indent="0" algn="just">
              <a:buNone/>
            </a:pPr>
            <a:r>
              <a:rPr lang="ru-RU" dirty="0" err="1"/>
              <a:t>Няма</a:t>
            </a:r>
            <a:r>
              <a:rPr lang="ru-RU" dirty="0"/>
              <a:t> </a:t>
            </a:r>
            <a:r>
              <a:rPr lang="ru-RU" dirty="0" err="1"/>
              <a:t>пречка</a:t>
            </a:r>
            <a:r>
              <a:rPr lang="ru-RU" dirty="0"/>
              <a:t> </a:t>
            </a:r>
            <a:r>
              <a:rPr lang="ru-RU" dirty="0" err="1"/>
              <a:t>протоколът</a:t>
            </a:r>
            <a:r>
              <a:rPr lang="ru-RU" dirty="0"/>
              <a:t> да </a:t>
            </a:r>
            <a:r>
              <a:rPr lang="ru-RU" dirty="0" err="1"/>
              <a:t>бъде</a:t>
            </a:r>
            <a:r>
              <a:rPr lang="ru-RU" dirty="0"/>
              <a:t> </a:t>
            </a:r>
            <a:r>
              <a:rPr lang="ru-RU" dirty="0" err="1"/>
              <a:t>съставен</a:t>
            </a:r>
            <a:r>
              <a:rPr lang="ru-RU" dirty="0"/>
              <a:t> </a:t>
            </a:r>
            <a:r>
              <a:rPr lang="ru-RU" dirty="0" err="1"/>
              <a:t>впоследствие</a:t>
            </a:r>
            <a:r>
              <a:rPr lang="ru-RU" dirty="0"/>
              <a:t> в </a:t>
            </a:r>
            <a:r>
              <a:rPr lang="ru-RU" dirty="0" err="1"/>
              <a:t>сградата</a:t>
            </a:r>
            <a:r>
              <a:rPr lang="ru-RU" dirty="0"/>
              <a:t> на РПУ след </a:t>
            </a:r>
            <a:r>
              <a:rPr lang="ru-RU" dirty="0" err="1"/>
              <a:t>фактическото</a:t>
            </a:r>
            <a:r>
              <a:rPr lang="ru-RU" dirty="0"/>
              <a:t> </a:t>
            </a:r>
            <a:r>
              <a:rPr lang="ru-RU" dirty="0" err="1"/>
              <a:t>предаване</a:t>
            </a:r>
            <a:r>
              <a:rPr lang="ru-RU" dirty="0"/>
              <a:t> на </a:t>
            </a:r>
            <a:r>
              <a:rPr lang="ru-RU" dirty="0" err="1"/>
              <a:t>вещите</a:t>
            </a:r>
            <a:endParaRPr lang="ru-RU" dirty="0"/>
          </a:p>
          <a:p>
            <a:pPr marL="0" indent="0" algn="just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99382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Доброволно предаване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225/2019 г. 2 НО, Р 192/2012 г. 2 НО, Р 454/2010 г. 1 НО, Р 204/2010 г. 2 НО, Р 358/2009 г. 1 НО</a:t>
            </a:r>
          </a:p>
          <a:p>
            <a:pPr marL="0" indent="0" algn="just">
              <a:buNone/>
            </a:pPr>
            <a:r>
              <a:rPr lang="bg-BG" dirty="0" smtClean="0"/>
              <a:t>Протоколът за доброволно предаване представлява писмено доказателствено средство, тъй като той дава процесуална легитимация на приобщаването на веществени доказателства и установява връзката им с материалните факти и обстоятелства в делото.</a:t>
            </a:r>
          </a:p>
          <a:p>
            <a:pPr marL="0" indent="0" algn="just">
              <a:buNone/>
            </a:pPr>
            <a:r>
              <a:rPr lang="bg-BG" b="1" dirty="0" smtClean="0"/>
              <a:t>Р 33/2020 г. 1 НО</a:t>
            </a:r>
          </a:p>
          <a:p>
            <a:pPr marL="0" indent="0" algn="just">
              <a:buNone/>
            </a:pPr>
            <a:r>
              <a:rPr lang="bg-BG" dirty="0" smtClean="0"/>
              <a:t>Протоколът за доброволно предаване не отразява процесуално следствено действие, тъй като не е сред посочените в разпоредбата на чл.136 НПК способи за доказване</a:t>
            </a:r>
          </a:p>
          <a:p>
            <a:pPr marL="0" indent="0" algn="just">
              <a:buNone/>
            </a:pPr>
            <a:r>
              <a:rPr lang="bg-BG" dirty="0" smtClean="0"/>
              <a:t>Протоколът за доброволното предаване не възпроизвежда доказателства, а служи единствено за приобщаването им към </a:t>
            </a:r>
            <a:r>
              <a:rPr lang="bg-BG" dirty="0" err="1" smtClean="0"/>
              <a:t>доказателствената</a:t>
            </a:r>
            <a:r>
              <a:rPr lang="bg-BG" dirty="0" smtClean="0"/>
              <a:t> съвкупност</a:t>
            </a:r>
          </a:p>
          <a:p>
            <a:pPr marL="0" indent="0" algn="just">
              <a:buNone/>
            </a:pPr>
            <a:r>
              <a:rPr lang="bg-BG" dirty="0" smtClean="0"/>
              <a:t>Няма пречка да бъде разпитан като свидетел съставителя на протокола за доброволно предаване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04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Доброволно предаване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399/2009 г. 3 НО</a:t>
            </a:r>
          </a:p>
          <a:p>
            <a:pPr marL="0" indent="0" algn="just">
              <a:buNone/>
            </a:pPr>
            <a:r>
              <a:rPr lang="bg-BG" dirty="0" smtClean="0"/>
              <a:t>Протоколът  за доброволно предаване е документ (писмено </a:t>
            </a:r>
            <a:r>
              <a:rPr lang="bg-BG" dirty="0" err="1" smtClean="0"/>
              <a:t>доказателствено</a:t>
            </a:r>
            <a:r>
              <a:rPr lang="bg-BG" dirty="0" smtClean="0"/>
              <a:t> средства) по смисъла на чл.127 НПК</a:t>
            </a:r>
          </a:p>
          <a:p>
            <a:pPr marL="0" indent="0" algn="just">
              <a:buNone/>
            </a:pPr>
            <a:r>
              <a:rPr lang="bg-BG" b="1" dirty="0" smtClean="0"/>
              <a:t>Р 50/2016 г. 2 НО, Р 204/2010 г. 2 НО</a:t>
            </a:r>
          </a:p>
          <a:p>
            <a:pPr marL="0" indent="0" algn="just">
              <a:buNone/>
            </a:pPr>
            <a:r>
              <a:rPr lang="bg-BG" dirty="0" smtClean="0"/>
              <a:t>Протоколът за доброволно предаване не възпроизвежда доказателства, а само им дава процесуална легитимация, която установява връзката на материалния факт (вещественото доказателство) с обстоятелствата по делото.</a:t>
            </a:r>
          </a:p>
          <a:p>
            <a:pPr marL="0" indent="0" algn="just">
              <a:buNone/>
            </a:pPr>
            <a:r>
              <a:rPr lang="bg-BG" b="1" dirty="0" smtClean="0"/>
              <a:t>Р 171/2021 г. 1 НО</a:t>
            </a:r>
          </a:p>
          <a:p>
            <a:pPr marL="0" indent="0" algn="just">
              <a:buNone/>
            </a:pPr>
            <a:r>
              <a:rPr lang="bg-BG" dirty="0" smtClean="0"/>
              <a:t>Протоколът за доброволно предаване не е доказателствено средство, а служи единствено за приобщаване на доказателства към </a:t>
            </a:r>
            <a:r>
              <a:rPr lang="bg-BG" dirty="0" err="1" smtClean="0"/>
              <a:t>доказателствената</a:t>
            </a:r>
            <a:r>
              <a:rPr lang="bg-BG" dirty="0" smtClean="0"/>
              <a:t> съвкупност.</a:t>
            </a:r>
          </a:p>
          <a:p>
            <a:pPr marL="0" indent="0" algn="just">
              <a:buNone/>
            </a:pPr>
            <a:r>
              <a:rPr lang="bg-BG" b="1" dirty="0" smtClean="0"/>
              <a:t>Р </a:t>
            </a:r>
            <a:r>
              <a:rPr lang="bg-BG" b="1" dirty="0"/>
              <a:t>№358/2009 г. 1 НО, Р №82/2009 г. 1 НО</a:t>
            </a:r>
          </a:p>
          <a:p>
            <a:pPr marL="0" indent="0" algn="just">
              <a:buNone/>
            </a:pPr>
            <a:r>
              <a:rPr lang="bg-BG" dirty="0"/>
              <a:t>Няма съществено нарушение на процесуални правила, когато вещта е приобщена чрез протокол за доброволно предаване, а впоследствие той е допълнен с протокол за оглед на същата вещ</a:t>
            </a:r>
            <a:r>
              <a:rPr lang="bg-BG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8805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Доброволно предаване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endParaRPr lang="bg-BG" b="1" dirty="0"/>
          </a:p>
          <a:p>
            <a:pPr marL="0" indent="0" algn="just">
              <a:buNone/>
            </a:pPr>
            <a:r>
              <a:rPr lang="bg-BG" b="1" dirty="0"/>
              <a:t>Р 190/2016 г. 3 НО</a:t>
            </a:r>
          </a:p>
          <a:p>
            <a:pPr marL="0" indent="0" algn="just">
              <a:buNone/>
            </a:pPr>
            <a:r>
              <a:rPr lang="bg-BG" dirty="0"/>
              <a:t>Протоколът за доброволно предаване може да бъде доказателствена основа за фактите, включени в предмета на доказване само когато отразените обстоятелства отговорят на обективната истина. Когато предаването не е било доброволен акт на предаващия, а в хода на осъществено претърсване и изземване (действие навлизащо в чужда правна сфера) този протокол не следва да бъде ценен.</a:t>
            </a:r>
          </a:p>
          <a:p>
            <a:pPr marL="0" indent="0" algn="just">
              <a:buNone/>
            </a:pPr>
            <a:r>
              <a:rPr lang="bg-BG" b="1" dirty="0"/>
              <a:t>Р 85/2019 г. 2 НО</a:t>
            </a:r>
          </a:p>
          <a:p>
            <a:pPr marL="0" indent="0" algn="just">
              <a:buNone/>
            </a:pPr>
            <a:r>
              <a:rPr lang="bg-BG" dirty="0"/>
              <a:t>При съставяне на протокол за доброволно предаване изискването на чл.164, ал.2 НПК за </a:t>
            </a:r>
            <a:r>
              <a:rPr lang="bg-BG" dirty="0" err="1"/>
              <a:t>еднополово</a:t>
            </a:r>
            <a:r>
              <a:rPr lang="bg-BG" dirty="0"/>
              <a:t> участие не се прилага</a:t>
            </a:r>
          </a:p>
          <a:p>
            <a:pPr marL="0" indent="0" algn="just">
              <a:buNone/>
            </a:pPr>
            <a:r>
              <a:rPr lang="bg-BG" b="1" dirty="0"/>
              <a:t>Р 63/2019 г. 2 НО</a:t>
            </a:r>
          </a:p>
          <a:p>
            <a:pPr marL="0" indent="0" algn="just">
              <a:buNone/>
            </a:pPr>
            <a:r>
              <a:rPr lang="bg-BG" dirty="0"/>
              <a:t>Няма пречка да се приобщи към доказателствения материал съдържание на кореспонденция осъществена по електронен път чрез изпращани съобщения. Това правилно е било осъществено чрез протокол за доброволно предаване на мобилното устройство, чрез което е осъществена комуникацията и направен след това оглед на това устройство.</a:t>
            </a:r>
          </a:p>
          <a:p>
            <a:pPr marL="0" indent="0" algn="just">
              <a:buNone/>
            </a:pPr>
            <a:r>
              <a:rPr lang="bg-BG" b="1" dirty="0"/>
              <a:t>Р 974/2017 г. 2 НО</a:t>
            </a:r>
          </a:p>
          <a:p>
            <a:pPr marL="0" indent="0" algn="just">
              <a:buNone/>
            </a:pPr>
            <a:r>
              <a:rPr lang="bg-BG" dirty="0"/>
              <a:t>Няма пречка да бъдат приобщени към </a:t>
            </a:r>
            <a:r>
              <a:rPr lang="bg-BG" dirty="0" err="1"/>
              <a:t>доказателствената</a:t>
            </a:r>
            <a:r>
              <a:rPr lang="bg-BG" dirty="0"/>
              <a:t> съвкупност видеозаписи, като те са се съдържали на материален носител, предаден посредством протокол за доброволно предаване и впоследствие по отношение на този носител е осъществен оглед.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434210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Доброволно предаване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№412/2010 г. 2 НО</a:t>
            </a:r>
          </a:p>
          <a:p>
            <a:pPr marL="0" indent="0" algn="just">
              <a:buNone/>
            </a:pPr>
            <a:r>
              <a:rPr lang="bg-BG" dirty="0" smtClean="0"/>
              <a:t>Вещта е приобщена едновременно с протокол за доброволно предаване и протокол за изземване, като при негоден протокол за изземване същата законосъобразно е приобщена с протокола за доброволно предаване.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№97/2011 г. 3 НО, Р №14/2011 г. 3 НО</a:t>
            </a:r>
          </a:p>
          <a:p>
            <a:pPr marL="0" indent="0" algn="just">
              <a:buNone/>
            </a:pPr>
            <a:r>
              <a:rPr lang="bg-BG" dirty="0" smtClean="0"/>
              <a:t>Няма изискване протокола за доброволно предаване да бъде съставен от разследващ орган, тъй като това не документ, регламентиран в НПК.</a:t>
            </a:r>
          </a:p>
          <a:p>
            <a:pPr marL="0" indent="0" algn="just">
              <a:buNone/>
            </a:pPr>
            <a:r>
              <a:rPr lang="bg-BG" dirty="0" smtClean="0"/>
              <a:t>Няма пречка неговият съставител да бъде свидетел по делото.</a:t>
            </a:r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261079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Експертиза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№92/2004 г. 3 НО, Р №131/2012 г. 3 НО</a:t>
            </a:r>
          </a:p>
          <a:p>
            <a:pPr marL="0" indent="0" algn="just">
              <a:buNone/>
            </a:pPr>
            <a:r>
              <a:rPr lang="bg-BG" dirty="0" err="1" smtClean="0"/>
              <a:t>Одорологичната</a:t>
            </a:r>
            <a:r>
              <a:rPr lang="bg-BG" dirty="0" smtClean="0"/>
              <a:t> експертиза не е валиден способ за проверка и оценка на доказателствата.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№25/2000 г. 1 НО, Р №468/2010 г. 1 НО</a:t>
            </a:r>
          </a:p>
          <a:p>
            <a:pPr marL="0" indent="0" algn="just">
              <a:buNone/>
            </a:pPr>
            <a:r>
              <a:rPr lang="bg-BG" dirty="0" smtClean="0"/>
              <a:t>В тези решения става дума за „арбитражна експертиза“- не съществува такова понятие в НПК и няма как една експертиза да има по- голяма тежест от друга.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 588/2004 г. 1 НО</a:t>
            </a:r>
          </a:p>
          <a:p>
            <a:pPr marL="0" indent="0" algn="just">
              <a:buNone/>
            </a:pPr>
            <a:r>
              <a:rPr lang="bg-BG" dirty="0" smtClean="0"/>
              <a:t>Не е допустимо назначаване на СПЕ със задача оценка на достоверността на обяснения на обвиняем.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948757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Експертиза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№240/19985 г. 1 НО, Р №247/2012 г. 3 НО</a:t>
            </a:r>
          </a:p>
          <a:p>
            <a:pPr marL="0" indent="0" algn="just">
              <a:buNone/>
            </a:pPr>
            <a:r>
              <a:rPr lang="bg-BG" dirty="0" smtClean="0"/>
              <a:t>Недопустимо е участие на експерт изготвил предходно заключение при изготвяне на повторна експертиза.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№61/2009 г. 3 НО</a:t>
            </a:r>
          </a:p>
          <a:p>
            <a:pPr marL="0" indent="0" algn="just">
              <a:buNone/>
            </a:pPr>
            <a:r>
              <a:rPr lang="bg-BG" dirty="0" smtClean="0"/>
              <a:t>Няма ограничение за състава на експертите при изготвяне на ново заключение.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№88/2012 г. 2 НО, Р №215/2011 1 НО, Р №428/2009 г. 1 НО, Р №458/2010 г. 2 НО</a:t>
            </a:r>
          </a:p>
          <a:p>
            <a:pPr marL="0" indent="0" algn="just">
              <a:buNone/>
            </a:pPr>
            <a:r>
              <a:rPr lang="bg-BG" dirty="0" smtClean="0"/>
              <a:t>Дали да бъде назначена или не нова експертиза е преценка, която съдът прави сам. Ако искане в тази посока от страна в производството не е удовлетворено това не е непременно СПН.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638221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Разпознаване на лице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№266/2012 г. 3 НО</a:t>
            </a:r>
          </a:p>
          <a:p>
            <a:pPr marL="0" indent="0" algn="just">
              <a:buNone/>
            </a:pPr>
            <a:r>
              <a:rPr lang="bg-BG" dirty="0" smtClean="0"/>
              <a:t>Не е необходимо разпознаването лице да има качеството на обвиняем към момента на извършване на разпознаването.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№451/2010 г. 3 НО, Р № 463/2009 г. 3 НО</a:t>
            </a:r>
          </a:p>
          <a:p>
            <a:pPr marL="0" indent="0" algn="just">
              <a:buNone/>
            </a:pPr>
            <a:r>
              <a:rPr lang="bg-BG" dirty="0" smtClean="0"/>
              <a:t>Не е необходимо извършване на разпознаване ако разпознаващото лице и разпознатото са се познавали.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№270/2009 г. 3 НО</a:t>
            </a:r>
          </a:p>
          <a:p>
            <a:pPr marL="0" indent="0" algn="just">
              <a:buNone/>
            </a:pPr>
            <a:r>
              <a:rPr lang="bg-BG" dirty="0" smtClean="0"/>
              <a:t>Ако разпознаващият и разпознатия са се познавали това не води до невъзможност да бъдат ползвани доказателствените резултати на извършеното действие.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446497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Разпознаване на лице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№442/2009 г. 3 НО, Р №322/2009 г. 1 НО, Р № 406/2008 г. 3 НО</a:t>
            </a:r>
          </a:p>
          <a:p>
            <a:pPr marL="0" indent="0" algn="just">
              <a:buNone/>
            </a:pPr>
            <a:r>
              <a:rPr lang="bg-BG" dirty="0" smtClean="0"/>
              <a:t>Разпознаването е опорочено ако липсва разпит преди него.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№434/2011 г. 2 НО, Р №535/2010 г. 3 НО</a:t>
            </a:r>
          </a:p>
          <a:p>
            <a:pPr marL="0" indent="0" algn="just">
              <a:buNone/>
            </a:pPr>
            <a:r>
              <a:rPr lang="bg-BG" dirty="0" smtClean="0"/>
              <a:t>Разпитът трябва да бъде проведен непосредствено преди разпознаването.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 208/2010 г. 2 НО</a:t>
            </a:r>
          </a:p>
          <a:p>
            <a:pPr marL="0" indent="0" algn="just">
              <a:buNone/>
            </a:pPr>
            <a:r>
              <a:rPr lang="bg-BG" dirty="0" smtClean="0"/>
              <a:t>Ако при разпита не са посочени достатъчно индивидуализиращи белези разпознаването е опорочено.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203736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Оглед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№80/2009 г. 2 НО</a:t>
            </a:r>
          </a:p>
          <a:p>
            <a:pPr marL="0" indent="0" algn="just">
              <a:buNone/>
            </a:pPr>
            <a:r>
              <a:rPr lang="bg-BG" dirty="0" smtClean="0"/>
              <a:t>Неучастието на </a:t>
            </a:r>
            <a:r>
              <a:rPr lang="bg-BG" dirty="0" err="1" smtClean="0"/>
              <a:t>поемни</a:t>
            </a:r>
            <a:r>
              <a:rPr lang="bg-BG" dirty="0" smtClean="0"/>
              <a:t> лица при извършване на оглед е СПН.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№410/2012 г. 1 НО,, Р №273/2012 г. 2 НО, Р №576/2010 г. 3 НО</a:t>
            </a:r>
          </a:p>
          <a:p>
            <a:pPr marL="0" indent="0" algn="just">
              <a:buNone/>
            </a:pPr>
            <a:r>
              <a:rPr lang="bg-BG" dirty="0" smtClean="0"/>
              <a:t>Липсата на подпис от страна на технически помощник или експерт или допускане на грешка в погрешно изписване на имената им или в липса на такова изписване не е СПН.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№661/2011 г. 3 НО, Р №414/2011 г. 1 НО, Р №516/2010 г. 1 НО</a:t>
            </a:r>
          </a:p>
          <a:p>
            <a:pPr marL="0" indent="0" algn="just">
              <a:buNone/>
            </a:pPr>
            <a:r>
              <a:rPr lang="bg-BG" dirty="0" smtClean="0"/>
              <a:t>При извършване на оглед не е необходимо нито предварително разрешение от съдия, нито </a:t>
            </a:r>
            <a:r>
              <a:rPr lang="bg-BG" dirty="0" err="1" smtClean="0"/>
              <a:t>последващо</a:t>
            </a:r>
            <a:r>
              <a:rPr lang="bg-BG" dirty="0" smtClean="0"/>
              <a:t> одобрение.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12225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Обяснения на обвиняем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№853/2006 г. 1 НО</a:t>
            </a:r>
          </a:p>
          <a:p>
            <a:pPr marL="0" indent="0" algn="just">
              <a:buNone/>
            </a:pPr>
            <a:r>
              <a:rPr lang="bg-BG" dirty="0" smtClean="0"/>
              <a:t>Могат да бъдат дадени в рамките на всяко процесуално действие- стига да е направено устно в присъствие на разследващ орган.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№110/2010 г. 2 НО, Р 140/2017 г. 2 НО</a:t>
            </a:r>
          </a:p>
          <a:p>
            <a:pPr marL="0" indent="0" algn="just">
              <a:buNone/>
            </a:pPr>
            <a:r>
              <a:rPr lang="bg-BG" dirty="0" smtClean="0"/>
              <a:t>Писмените изявления в протокол за претърсване не са обяснения.</a:t>
            </a:r>
          </a:p>
          <a:p>
            <a:pPr marL="0" indent="0" algn="just">
              <a:buNone/>
            </a:pPr>
            <a:r>
              <a:rPr lang="bg-BG" b="1" dirty="0" smtClean="0"/>
              <a:t>Р 11/2017 г. 2 НО</a:t>
            </a:r>
          </a:p>
          <a:p>
            <a:pPr marL="0" indent="0" algn="just">
              <a:buNone/>
            </a:pPr>
            <a:r>
              <a:rPr lang="bg-BG" dirty="0" smtClean="0"/>
              <a:t>Изявленията в протокола за оглед не са обяснения по смисъла на чл.115 НПК.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№518/2009 г. 2 НО</a:t>
            </a:r>
          </a:p>
          <a:p>
            <a:pPr marL="0" indent="0" algn="just">
              <a:buNone/>
            </a:pPr>
            <a:r>
              <a:rPr lang="bg-BG" dirty="0" smtClean="0"/>
              <a:t>Саморъчни писмени обяснения не могат да служат за доказване на обвинението</a:t>
            </a:r>
          </a:p>
          <a:p>
            <a:pPr marL="0" indent="0" algn="just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803528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Оглед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bg-BG" b="1" dirty="0" smtClean="0"/>
              <a:t>Р №99/2012 г. 1 НО</a:t>
            </a:r>
          </a:p>
          <a:p>
            <a:pPr marL="0" indent="0" algn="just">
              <a:buNone/>
            </a:pPr>
            <a:r>
              <a:rPr lang="bg-BG" dirty="0" smtClean="0"/>
              <a:t>Когато при извършен протокол за оглед са иззети веществени доказателства и не е съставен отделен протокол за изземване, то протоколът за оглед следва да бъде одобрен по реда на чл.161, ал.2 НПК.</a:t>
            </a:r>
          </a:p>
          <a:p>
            <a:pPr algn="just"/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№24/2011 г. 2 НО</a:t>
            </a:r>
          </a:p>
          <a:p>
            <a:pPr marL="0" indent="0" algn="just">
              <a:buNone/>
            </a:pPr>
            <a:r>
              <a:rPr lang="bg-BG" dirty="0" smtClean="0"/>
              <a:t>Ако протоколът за оглед е представен в посочения в чл.161, ал.2 НПК срок за одобрение, а съдебният орган се е произнесъл извън него, това не е основание да не бъде ценен изготвения протокол.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372346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Претърсване и изземване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bg-BG" b="1" dirty="0" smtClean="0"/>
              <a:t>Р №352/2012 г. 3 НО</a:t>
            </a:r>
          </a:p>
          <a:p>
            <a:pPr marL="0" indent="0" algn="just">
              <a:buNone/>
            </a:pPr>
            <a:r>
              <a:rPr lang="bg-BG" dirty="0" smtClean="0"/>
              <a:t>Ако действието е извършено без предварително разрешение или последващо одобрение от компетентен съд е налице СПН.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№99/2012 г. 1 НО</a:t>
            </a:r>
          </a:p>
          <a:p>
            <a:pPr marL="0" indent="0" algn="just">
              <a:buNone/>
            </a:pPr>
            <a:r>
              <a:rPr lang="bg-BG" dirty="0" smtClean="0"/>
              <a:t>Ако протоколът е бил представен в </a:t>
            </a:r>
            <a:r>
              <a:rPr lang="bg-BG" dirty="0" err="1" smtClean="0"/>
              <a:t>законоустановения</a:t>
            </a:r>
            <a:r>
              <a:rPr lang="bg-BG" dirty="0" smtClean="0"/>
              <a:t> 24 часов срок след приключване на действието, но е бил одобрен след изтичането му не е налице СПН.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№352/2012 г. 3 НО</a:t>
            </a:r>
          </a:p>
          <a:p>
            <a:pPr marL="0" indent="0" algn="just">
              <a:buNone/>
            </a:pPr>
            <a:r>
              <a:rPr lang="bg-BG" dirty="0" smtClean="0"/>
              <a:t>Липсата на </a:t>
            </a:r>
            <a:r>
              <a:rPr lang="bg-BG" dirty="0" err="1" smtClean="0"/>
              <a:t>поемни</a:t>
            </a:r>
            <a:r>
              <a:rPr lang="bg-BG" dirty="0" smtClean="0"/>
              <a:t> лица е винаги СПН.</a:t>
            </a:r>
          </a:p>
          <a:p>
            <a:pPr algn="just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215196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Претърсване и изземване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bg-BG" b="1" dirty="0"/>
              <a:t>Р №196/2011 г. 2 НО</a:t>
            </a:r>
          </a:p>
          <a:p>
            <a:pPr marL="0" indent="0" algn="just">
              <a:buNone/>
            </a:pPr>
            <a:r>
              <a:rPr lang="bg-BG" dirty="0"/>
              <a:t>Преценката за неотложност на действието се прави от </a:t>
            </a:r>
            <a:r>
              <a:rPr lang="bg-BG" dirty="0" err="1"/>
              <a:t>първоинстанционния</a:t>
            </a:r>
            <a:r>
              <a:rPr lang="bg-BG" dirty="0"/>
              <a:t> съд, който следва да одобри протокола</a:t>
            </a:r>
            <a:r>
              <a:rPr lang="bg-BG" dirty="0" smtClean="0"/>
              <a:t>.</a:t>
            </a:r>
          </a:p>
          <a:p>
            <a:pPr marL="0" indent="0" algn="just">
              <a:buNone/>
            </a:pPr>
            <a:r>
              <a:rPr lang="bg-BG" b="1" dirty="0" smtClean="0"/>
              <a:t>Р №162/2010 г. 1 НО</a:t>
            </a:r>
          </a:p>
          <a:p>
            <a:pPr marL="0" indent="0" algn="just">
              <a:buNone/>
            </a:pPr>
            <a:r>
              <a:rPr lang="bg-BG" dirty="0" smtClean="0"/>
              <a:t>Независимо, че съставения протокол е бил одобрен по реда на чл.161, ал.2 НПК, ако се установи в хода на наказателното производство, че е допуснато нарушение при провеждане на действието доказателствените му резултати не следва да бъдат ценени.</a:t>
            </a:r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17392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Обиск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№378/2010 г. 3 НО</a:t>
            </a:r>
          </a:p>
          <a:p>
            <a:pPr marL="0" indent="0" algn="just">
              <a:buNone/>
            </a:pPr>
            <a:r>
              <a:rPr lang="bg-BG" dirty="0" smtClean="0"/>
              <a:t>Когато обискът е извършен при липса на </a:t>
            </a:r>
            <a:r>
              <a:rPr lang="bg-BG" dirty="0" err="1" smtClean="0"/>
              <a:t>поемни</a:t>
            </a:r>
            <a:r>
              <a:rPr lang="bg-BG" dirty="0" smtClean="0"/>
              <a:t> лица от същия пол е допуснато СПН и извършеното действие е невалидно.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</a:t>
            </a:r>
            <a:r>
              <a:rPr lang="bg-BG" b="1" dirty="0"/>
              <a:t>№</a:t>
            </a:r>
            <a:r>
              <a:rPr lang="bg-BG" b="1" dirty="0" smtClean="0"/>
              <a:t>514/2003 </a:t>
            </a:r>
            <a:r>
              <a:rPr lang="bg-BG" b="1" dirty="0"/>
              <a:t>г</a:t>
            </a:r>
            <a:r>
              <a:rPr lang="bg-BG" b="1" dirty="0" smtClean="0"/>
              <a:t>. 2 НО</a:t>
            </a:r>
          </a:p>
          <a:p>
            <a:pPr marL="0" indent="0" algn="just">
              <a:buNone/>
            </a:pPr>
            <a:r>
              <a:rPr lang="bg-BG" dirty="0" smtClean="0"/>
              <a:t>При осъществяването </a:t>
            </a:r>
            <a:r>
              <a:rPr lang="bg-BG" dirty="0"/>
              <a:t>на обиск в</a:t>
            </a:r>
            <a:r>
              <a:rPr lang="bg-BG" dirty="0" smtClean="0"/>
              <a:t> </a:t>
            </a:r>
            <a:r>
              <a:rPr lang="bg-BG" dirty="0"/>
              <a:t>присъствието на </a:t>
            </a:r>
            <a:r>
              <a:rPr lang="bg-BG" dirty="0" err="1"/>
              <a:t>поемни</a:t>
            </a:r>
            <a:r>
              <a:rPr lang="bg-BG" dirty="0"/>
              <a:t> лица от друг пол се приема за </a:t>
            </a:r>
            <a:r>
              <a:rPr lang="bg-BG" dirty="0" smtClean="0"/>
              <a:t>СПН </a:t>
            </a:r>
            <a:r>
              <a:rPr lang="bg-BG" dirty="0"/>
              <a:t>само в този случай, </a:t>
            </a:r>
            <a:r>
              <a:rPr lang="bg-BG" dirty="0" smtClean="0"/>
              <a:t>когато се засяга </a:t>
            </a:r>
            <a:r>
              <a:rPr lang="bg-BG" dirty="0"/>
              <a:t>личната </a:t>
            </a:r>
            <a:r>
              <a:rPr lang="bg-BG" dirty="0" smtClean="0"/>
              <a:t>сфера на лицето.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№422/2009 г. 1 НО</a:t>
            </a:r>
          </a:p>
          <a:p>
            <a:pPr marL="0" indent="0" algn="just">
              <a:buNone/>
            </a:pPr>
            <a:r>
              <a:rPr lang="bg-BG" dirty="0" smtClean="0"/>
              <a:t>Намерените при обиска вещи следва да бъдат описани с техните индивидуализиращи белези, тъй като съставения процесуален документ има официална удостоверителна сила. И доказва извършеното действие и събраните доказателства.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462268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Заместване на доказателства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№92/2012 г. 1 НО, Р №83/2012 г. 3 НО, Р №162/2010 г. 1 НО, Р №445/2010 г. 3 НО</a:t>
            </a:r>
          </a:p>
          <a:p>
            <a:pPr marL="0" indent="0" algn="just">
              <a:buNone/>
            </a:pPr>
            <a:r>
              <a:rPr lang="bg-BG" dirty="0" smtClean="0"/>
              <a:t>При липса на задължителен реквизит на протокол за оглед (няма подпис на </a:t>
            </a:r>
            <a:r>
              <a:rPr lang="bg-BG" dirty="0" err="1" smtClean="0"/>
              <a:t>поемно</a:t>
            </a:r>
            <a:r>
              <a:rPr lang="bg-BG" dirty="0" smtClean="0"/>
              <a:t> лице) съдът е изключил протокола, но е установил отразеното в него чрез разпит на свидетели.</a:t>
            </a:r>
          </a:p>
          <a:p>
            <a:pPr marL="0" indent="0" algn="just">
              <a:buNone/>
            </a:pPr>
            <a:r>
              <a:rPr lang="bg-BG" b="1" dirty="0" smtClean="0"/>
              <a:t>Р №440/2011 г. 3 НО</a:t>
            </a:r>
          </a:p>
          <a:p>
            <a:pPr marL="0" indent="0" algn="just">
              <a:buNone/>
            </a:pPr>
            <a:r>
              <a:rPr lang="bg-BG" dirty="0" smtClean="0"/>
              <a:t>При колизия между свидетелски показания и процесуално годен протокол може въз основа на свидетелските показания да бъде установено СПН при извършване на действието по разследването, отразено в протокола. (В случая става дума за разпознаване на лице и свидетелят е заявил, че същото е опорочено защото разпознатото лице му е било посочено преди извършване на действието).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128930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Обвинителен акт- обща характеристика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№188/2003 г. 3 НО</a:t>
            </a:r>
          </a:p>
          <a:p>
            <a:pPr marL="0" indent="0" algn="just">
              <a:buNone/>
            </a:pPr>
            <a:r>
              <a:rPr lang="bg-BG" dirty="0" smtClean="0"/>
              <a:t>С обвинителния акт се поставят рамките на доказване и се очертава предмета на делото и осигуряването на правото на защита в съдебната фаза.</a:t>
            </a:r>
          </a:p>
          <a:p>
            <a:pPr marL="0" indent="0" algn="just">
              <a:buNone/>
            </a:pPr>
            <a:r>
              <a:rPr lang="bg-BG" dirty="0" smtClean="0"/>
              <a:t>При липса на пълно отразяване на </a:t>
            </a:r>
            <a:r>
              <a:rPr lang="bg-BG" dirty="0" err="1" smtClean="0"/>
              <a:t>правнорелевантните</a:t>
            </a:r>
            <a:r>
              <a:rPr lang="bg-BG" dirty="0" smtClean="0"/>
              <a:t> факти на обвинението и не са изведени </a:t>
            </a:r>
            <a:r>
              <a:rPr lang="bg-BG" dirty="0" err="1" smtClean="0"/>
              <a:t>съставомерните</a:t>
            </a:r>
            <a:r>
              <a:rPr lang="bg-BG" dirty="0" smtClean="0"/>
              <a:t> признаци на деянията- предмет на обвинението същото винаги е непълно или неточно и това представлява СПН.</a:t>
            </a:r>
          </a:p>
          <a:p>
            <a:pPr marL="0" indent="0" algn="just">
              <a:buNone/>
            </a:pPr>
            <a:r>
              <a:rPr lang="bg-BG" dirty="0" smtClean="0"/>
              <a:t>Ако обвинението е за </a:t>
            </a:r>
            <a:r>
              <a:rPr lang="bg-BG" dirty="0" err="1" smtClean="0"/>
              <a:t>противоправно</a:t>
            </a:r>
            <a:r>
              <a:rPr lang="bg-BG" dirty="0" smtClean="0"/>
              <a:t> бездействие в обвинителния акт трябва да бъде посочено какво е било дължимото действие.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346784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Обвинителен акт- обща характеристика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bg-BG" dirty="0" smtClean="0"/>
              <a:t>Определя рамките на обвинението</a:t>
            </a:r>
          </a:p>
          <a:p>
            <a:pPr marL="0" indent="0" algn="just">
              <a:buNone/>
            </a:pPr>
            <a:r>
              <a:rPr lang="bg-BG" b="1" dirty="0" smtClean="0"/>
              <a:t>Р 425/87 ВК, Р 206/2002 2 НО, Р 57/2006 г. 1 НО, Р 65/2006 г. 1 НО</a:t>
            </a:r>
          </a:p>
          <a:p>
            <a:pPr algn="just">
              <a:buFontTx/>
              <a:buChar char="-"/>
            </a:pPr>
            <a:r>
              <a:rPr lang="bg-BG" dirty="0" smtClean="0"/>
              <a:t>отклоняването от посочените в обвинителния акт фактически и юридически граници представлява съществено нарушение на процесуални правила</a:t>
            </a:r>
          </a:p>
          <a:p>
            <a:pPr marL="0" indent="0" algn="just">
              <a:buNone/>
            </a:pPr>
            <a:r>
              <a:rPr lang="bg-BG" b="1" dirty="0" smtClean="0"/>
              <a:t>Р 441/2208 г. 3 НО</a:t>
            </a:r>
          </a:p>
          <a:p>
            <a:pPr algn="just">
              <a:buFontTx/>
              <a:buChar char="-"/>
            </a:pPr>
            <a:r>
              <a:rPr lang="bg-BG" dirty="0" smtClean="0"/>
              <a:t>ако се </a:t>
            </a:r>
            <a:r>
              <a:rPr lang="bg-BG" dirty="0"/>
              <a:t>у</a:t>
            </a:r>
            <a:r>
              <a:rPr lang="bg-BG" dirty="0" smtClean="0"/>
              <a:t>станови извършване на престъпление в хода на съдебното производство и същото не е било инкриминирано с обвинителния акт не може да бъде постановена осъдителна присъда</a:t>
            </a:r>
          </a:p>
          <a:p>
            <a:pPr marL="0" indent="0" algn="just">
              <a:buNone/>
            </a:pPr>
            <a:r>
              <a:rPr lang="bg-BG" b="1" dirty="0" smtClean="0"/>
              <a:t>Р 214/2010 г. 1 НО</a:t>
            </a:r>
          </a:p>
          <a:p>
            <a:pPr marL="0" indent="0" algn="just">
              <a:buNone/>
            </a:pPr>
            <a:r>
              <a:rPr lang="bg-BG" dirty="0" smtClean="0"/>
              <a:t>- съдът не е обвързан с правната оценка на прокурора, но не може да надхвърли посоченото в обвинителния акт обвинение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036834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Обвинителен акт- обща характеристика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bg-BG" b="1" dirty="0" smtClean="0"/>
              <a:t>Р 526/2003 г. 1 НО, Р 86/2000 г. 2 НО, Р 273/2000 г. 3 НО, Р 16/2004 г. 1 НО, Р 409/2002 г. 2 НО, Р 259/2003 г. 2 НО</a:t>
            </a:r>
          </a:p>
          <a:p>
            <a:pPr algn="just">
              <a:buFontTx/>
              <a:buChar char="-"/>
            </a:pPr>
            <a:r>
              <a:rPr lang="bg-BG" dirty="0"/>
              <a:t>м</a:t>
            </a:r>
            <a:r>
              <a:rPr lang="bg-BG" dirty="0" smtClean="0"/>
              <a:t>оже да се промени обвинението, но само в рамките на предявените с обвинителния акт факти</a:t>
            </a:r>
          </a:p>
          <a:p>
            <a:pPr algn="just">
              <a:buFontTx/>
              <a:buChar char="-"/>
            </a:pPr>
            <a:r>
              <a:rPr lang="bg-BG" dirty="0"/>
              <a:t>т</a:t>
            </a:r>
            <a:r>
              <a:rPr lang="bg-BG" dirty="0" smtClean="0"/>
              <a:t>ази промяна може да бъде само за същото, еднакво или по- леко наказуемо престъпление</a:t>
            </a:r>
          </a:p>
          <a:p>
            <a:pPr marL="0" indent="0" algn="just">
              <a:buNone/>
            </a:pPr>
            <a:r>
              <a:rPr lang="bg-BG" b="1" dirty="0" smtClean="0"/>
              <a:t>Р 587/2006 г. 1 НО</a:t>
            </a:r>
          </a:p>
          <a:p>
            <a:pPr marL="0" indent="0" algn="just">
              <a:buNone/>
            </a:pPr>
            <a:r>
              <a:rPr lang="bg-BG" dirty="0" smtClean="0"/>
              <a:t>- не може да се поправи погрешна правна квалификация (вместо за съизвършител е повдигнато обвинение за помагач)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412250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Обвинителен акт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ТР №2/2002 г. ОСНК Р №316/2012 2 НО, Р № 531/2012 г. 2 НО, Р 494/2009 г. 1 НО, Р 229/2010 г. 3 НО</a:t>
            </a:r>
          </a:p>
          <a:p>
            <a:pPr marL="0" indent="0" algn="just">
              <a:buNone/>
            </a:pPr>
            <a:endParaRPr lang="bg-BG" dirty="0" smtClean="0"/>
          </a:p>
          <a:p>
            <a:pPr marL="0" indent="0" algn="just">
              <a:buNone/>
            </a:pPr>
            <a:r>
              <a:rPr lang="bg-BG" dirty="0" smtClean="0"/>
              <a:t>В обстоятелствената част на обвинителния акт трябва да бъдат посочени:</a:t>
            </a:r>
          </a:p>
          <a:p>
            <a:pPr algn="just">
              <a:buFontTx/>
              <a:buChar char="-"/>
            </a:pPr>
            <a:r>
              <a:rPr lang="bg-BG" dirty="0" smtClean="0"/>
              <a:t>време, място, начин на извършване на деянието</a:t>
            </a:r>
          </a:p>
          <a:p>
            <a:pPr algn="just">
              <a:buFontTx/>
              <a:buChar char="-"/>
            </a:pPr>
            <a:r>
              <a:rPr lang="bg-BG" dirty="0"/>
              <a:t>п</a:t>
            </a:r>
            <a:r>
              <a:rPr lang="bg-BG" dirty="0" smtClean="0"/>
              <a:t>ълни данни за личността на обвиняемия</a:t>
            </a:r>
          </a:p>
          <a:p>
            <a:pPr algn="just">
              <a:buFontTx/>
              <a:buChar char="-"/>
            </a:pPr>
            <a:r>
              <a:rPr lang="bg-BG" dirty="0"/>
              <a:t>п</a:t>
            </a:r>
            <a:r>
              <a:rPr lang="bg-BG" dirty="0" smtClean="0"/>
              <a:t>острадалото лице</a:t>
            </a:r>
          </a:p>
          <a:p>
            <a:pPr algn="just">
              <a:buFontTx/>
              <a:buChar char="-"/>
            </a:pPr>
            <a:r>
              <a:rPr lang="bg-BG" dirty="0"/>
              <a:t>р</a:t>
            </a:r>
            <a:r>
              <a:rPr lang="bg-BG" dirty="0" smtClean="0"/>
              <a:t>азмера на вредите (само ако е елемент от състава на престъплението)</a:t>
            </a:r>
          </a:p>
          <a:p>
            <a:pPr marL="0" indent="0" algn="just">
              <a:buNone/>
            </a:pPr>
            <a:endParaRPr lang="bg-BG" dirty="0" smtClean="0"/>
          </a:p>
          <a:p>
            <a:pPr marL="0" indent="0" algn="just">
              <a:buNone/>
            </a:pPr>
            <a:r>
              <a:rPr lang="bg-BG" dirty="0" smtClean="0"/>
              <a:t>Непосочването на всяко едно от посочените обстоятелства представлява съществено нарушение на процесуални правила.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513564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Обвинителен акт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№20/2009 г. 2 НО</a:t>
            </a:r>
          </a:p>
          <a:p>
            <a:pPr marL="0" indent="0" algn="just">
              <a:buNone/>
            </a:pPr>
            <a:r>
              <a:rPr lang="bg-BG" dirty="0" smtClean="0"/>
              <a:t>Ако в обстоятелствената част не са посочени присъдите, които обуславят квалификацията „опасен рецидив“- не е допуснато СПН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№82/2008 г. 3 НО</a:t>
            </a:r>
          </a:p>
          <a:p>
            <a:pPr marL="0" indent="0" algn="just">
              <a:buNone/>
            </a:pPr>
            <a:r>
              <a:rPr lang="bg-BG" dirty="0" smtClean="0"/>
              <a:t>Ако не е посочено в обстоятелствената част на обвинителния акт качеството на длъжностно лице на обвиняемия, но същото е изписано в </a:t>
            </a:r>
            <a:r>
              <a:rPr lang="bg-BG" dirty="0" err="1" smtClean="0"/>
              <a:t>диспозитива-</a:t>
            </a:r>
            <a:r>
              <a:rPr lang="bg-BG" dirty="0" smtClean="0"/>
              <a:t> не е допуснато СПН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№455/2010 г. 3 НО</a:t>
            </a:r>
            <a:endParaRPr lang="bg-BG" dirty="0" smtClean="0"/>
          </a:p>
          <a:p>
            <a:pPr marL="0" indent="0" algn="just">
              <a:buNone/>
            </a:pPr>
            <a:r>
              <a:rPr lang="bg-BG" dirty="0" smtClean="0"/>
              <a:t>Липсата на цифрово изписване на длъжностното качество на обвиняемия- не е допуснато СПН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77925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Обяснения на обвиня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Р 853/2006 г. по НД 288/2005 г. 1 НО</a:t>
            </a:r>
          </a:p>
          <a:p>
            <a:pPr marL="0" indent="0" algn="just">
              <a:buNone/>
            </a:pPr>
            <a:r>
              <a:rPr lang="ru-RU" dirty="0" err="1"/>
              <a:t>Обясненията</a:t>
            </a:r>
            <a:r>
              <a:rPr lang="ru-RU" dirty="0"/>
              <a:t> на </a:t>
            </a:r>
            <a:r>
              <a:rPr lang="ru-RU" dirty="0" err="1"/>
              <a:t>обвиняемия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такива</a:t>
            </a:r>
            <a:r>
              <a:rPr lang="ru-RU" dirty="0"/>
              <a:t> не само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дадени</a:t>
            </a:r>
            <a:r>
              <a:rPr lang="ru-RU" dirty="0"/>
              <a:t> при </a:t>
            </a:r>
            <a:r>
              <a:rPr lang="ru-RU" dirty="0" err="1"/>
              <a:t>разпит</a:t>
            </a:r>
            <a:r>
              <a:rPr lang="ru-RU" dirty="0"/>
              <a:t>, но и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обвиняемият</a:t>
            </a:r>
            <a:r>
              <a:rPr lang="ru-RU" dirty="0"/>
              <a:t> </a:t>
            </a:r>
            <a:r>
              <a:rPr lang="ru-RU" dirty="0" err="1"/>
              <a:t>ги</a:t>
            </a:r>
            <a:r>
              <a:rPr lang="ru-RU" dirty="0"/>
              <a:t> е дал в </a:t>
            </a:r>
            <a:r>
              <a:rPr lang="ru-RU" dirty="0" err="1"/>
              <a:t>качеството</a:t>
            </a:r>
            <a:r>
              <a:rPr lang="ru-RU" dirty="0"/>
              <a:t> си на участник </a:t>
            </a:r>
            <a:r>
              <a:rPr lang="ru-RU" dirty="0" err="1"/>
              <a:t>във</a:t>
            </a:r>
            <a:r>
              <a:rPr lang="ru-RU" dirty="0"/>
              <a:t> всяко </a:t>
            </a:r>
            <a:r>
              <a:rPr lang="ru-RU" dirty="0" err="1"/>
              <a:t>друго</a:t>
            </a:r>
            <a:r>
              <a:rPr lang="ru-RU" dirty="0"/>
              <a:t> </a:t>
            </a:r>
            <a:r>
              <a:rPr lang="ru-RU" dirty="0" err="1"/>
              <a:t>процесуално</a:t>
            </a:r>
            <a:r>
              <a:rPr lang="ru-RU" dirty="0"/>
              <a:t> действие, </a:t>
            </a:r>
            <a:r>
              <a:rPr lang="ru-RU" dirty="0" err="1"/>
              <a:t>включително</a:t>
            </a:r>
            <a:r>
              <a:rPr lang="ru-RU" dirty="0"/>
              <a:t> по </a:t>
            </a:r>
            <a:r>
              <a:rPr lang="ru-RU" dirty="0" err="1"/>
              <a:t>време</a:t>
            </a:r>
            <a:r>
              <a:rPr lang="ru-RU" dirty="0"/>
              <a:t> на следствен </a:t>
            </a:r>
            <a:r>
              <a:rPr lang="ru-RU" dirty="0" err="1"/>
              <a:t>експеримент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b="1" dirty="0"/>
              <a:t>Р №1/1995 г. 2 НО</a:t>
            </a:r>
          </a:p>
          <a:p>
            <a:pPr marL="0" indent="0" algn="just">
              <a:buNone/>
            </a:pPr>
            <a:r>
              <a:rPr lang="ru-RU" dirty="0" err="1"/>
              <a:t>Процесуални</a:t>
            </a:r>
            <a:r>
              <a:rPr lang="ru-RU" dirty="0"/>
              <a:t> </a:t>
            </a:r>
            <a:r>
              <a:rPr lang="ru-RU" dirty="0" err="1"/>
              <a:t>изявления</a:t>
            </a:r>
            <a:r>
              <a:rPr lang="ru-RU" dirty="0"/>
              <a:t> на </a:t>
            </a:r>
            <a:r>
              <a:rPr lang="ru-RU" dirty="0" err="1"/>
              <a:t>обвиняемия</a:t>
            </a:r>
            <a:r>
              <a:rPr lang="ru-RU" dirty="0"/>
              <a:t> </a:t>
            </a:r>
            <a:r>
              <a:rPr lang="ru-RU" dirty="0" err="1"/>
              <a:t>могат</a:t>
            </a:r>
            <a:r>
              <a:rPr lang="ru-RU" dirty="0"/>
              <a:t> да се </a:t>
            </a:r>
            <a:r>
              <a:rPr lang="ru-RU" dirty="0" err="1"/>
              <a:t>доказват</a:t>
            </a:r>
            <a:r>
              <a:rPr lang="ru-RU" dirty="0"/>
              <a:t> по </a:t>
            </a:r>
            <a:r>
              <a:rPr lang="ru-RU" dirty="0" err="1"/>
              <a:t>реда</a:t>
            </a:r>
            <a:r>
              <a:rPr lang="ru-RU" dirty="0"/>
              <a:t> и </a:t>
            </a:r>
            <a:r>
              <a:rPr lang="ru-RU" dirty="0" err="1"/>
              <a:t>правилата</a:t>
            </a:r>
            <a:r>
              <a:rPr lang="ru-RU" dirty="0"/>
              <a:t> на НПК.</a:t>
            </a:r>
          </a:p>
          <a:p>
            <a:pPr marL="0" indent="0" algn="just">
              <a:buNone/>
            </a:pPr>
            <a:r>
              <a:rPr lang="ru-RU" b="1" dirty="0"/>
              <a:t>Р №779/1991 г. 1 НО</a:t>
            </a:r>
          </a:p>
          <a:p>
            <a:pPr marL="0" indent="0" algn="just">
              <a:buNone/>
            </a:pPr>
            <a:r>
              <a:rPr lang="ru-RU" dirty="0"/>
              <a:t>След всяко ново </a:t>
            </a:r>
            <a:r>
              <a:rPr lang="ru-RU" dirty="0" err="1"/>
              <a:t>привличане</a:t>
            </a:r>
            <a:r>
              <a:rPr lang="ru-RU" dirty="0"/>
              <a:t> </a:t>
            </a:r>
            <a:r>
              <a:rPr lang="ru-RU" dirty="0" err="1"/>
              <a:t>следва</a:t>
            </a:r>
            <a:r>
              <a:rPr lang="ru-RU" dirty="0"/>
              <a:t> да </a:t>
            </a:r>
            <a:r>
              <a:rPr lang="ru-RU" dirty="0" err="1"/>
              <a:t>бъде</a:t>
            </a:r>
            <a:r>
              <a:rPr lang="ru-RU" dirty="0"/>
              <a:t> проведен </a:t>
            </a:r>
            <a:r>
              <a:rPr lang="ru-RU" dirty="0" err="1"/>
              <a:t>разпит</a:t>
            </a:r>
            <a:r>
              <a:rPr lang="ru-RU" dirty="0"/>
              <a:t> на </a:t>
            </a:r>
            <a:r>
              <a:rPr lang="ru-RU" dirty="0" err="1"/>
              <a:t>обвиняемия</a:t>
            </a:r>
            <a:r>
              <a:rPr lang="ru-RU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519253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Обвинителен акт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№157/2006 г. 1 НО</a:t>
            </a:r>
          </a:p>
          <a:p>
            <a:pPr marL="0" indent="0" algn="just">
              <a:buNone/>
            </a:pPr>
            <a:r>
              <a:rPr lang="bg-BG" dirty="0" smtClean="0"/>
              <a:t>Следва да бъдат посочени обстоятелствата, свързани с всяко едно от предявените обвинения.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384/2008 г. 1 НО</a:t>
            </a:r>
          </a:p>
          <a:p>
            <a:pPr marL="0" indent="0" algn="just">
              <a:buNone/>
            </a:pPr>
            <a:r>
              <a:rPr lang="bg-BG" dirty="0" smtClean="0"/>
              <a:t>Следва да бъдат изпълнени изискванията, </a:t>
            </a:r>
            <a:r>
              <a:rPr lang="bg-BG" dirty="0" err="1" smtClean="0"/>
              <a:t>относими</a:t>
            </a:r>
            <a:r>
              <a:rPr lang="bg-BG" dirty="0" smtClean="0"/>
              <a:t> към обвинителния акт по отношение на всяко едно от обвиняемите лица.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90/2003 г. 2 НО</a:t>
            </a:r>
            <a:endParaRPr lang="bg-BG" b="1" dirty="0"/>
          </a:p>
          <a:p>
            <a:pPr marL="0" indent="0" algn="just">
              <a:buNone/>
            </a:pPr>
            <a:r>
              <a:rPr lang="bg-BG" dirty="0" smtClean="0"/>
              <a:t>Следва да бъде посочен фактическия състав на действията на всеки един от </a:t>
            </a:r>
            <a:r>
              <a:rPr lang="bg-BG" dirty="0" err="1" smtClean="0"/>
              <a:t>съучастниците</a:t>
            </a:r>
            <a:r>
              <a:rPr lang="bg-BG" dirty="0" smtClean="0"/>
              <a:t>, с оглед осигуряване на възможността да бъде оспорено участието в извършване на престъплението.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014373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Обстоятелствена </a:t>
            </a:r>
            <a:r>
              <a:rPr lang="bg-BG" dirty="0"/>
              <a:t>част на </a:t>
            </a:r>
            <a:r>
              <a:rPr lang="bg-BG" dirty="0" smtClean="0"/>
              <a:t>обвинителния акт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№458/2009 г. 3 НО</a:t>
            </a:r>
          </a:p>
          <a:p>
            <a:pPr marL="0" indent="0" algn="just">
              <a:buNone/>
            </a:pPr>
            <a:r>
              <a:rPr lang="bg-BG" dirty="0" smtClean="0"/>
              <a:t>Липсата на изписване на дефиницията на продължаваното престъпление- не е СПН.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№112/2012 г. 3 НО</a:t>
            </a:r>
          </a:p>
          <a:p>
            <a:pPr marL="0" indent="0" algn="just">
              <a:buNone/>
            </a:pPr>
            <a:r>
              <a:rPr lang="bg-BG" dirty="0" smtClean="0"/>
              <a:t>Липсата на посочени смекчаващи и отегчаващи отговорността обстоятелства- не е СПН</a:t>
            </a:r>
            <a:r>
              <a:rPr lang="bg-BG" dirty="0"/>
              <a:t>.</a:t>
            </a:r>
          </a:p>
          <a:p>
            <a:pPr marL="0" indent="0" algn="just">
              <a:buNone/>
            </a:pPr>
            <a:r>
              <a:rPr lang="bg-BG" b="1" dirty="0" smtClean="0"/>
              <a:t>Р 535/1992 г. 2 НО</a:t>
            </a:r>
          </a:p>
          <a:p>
            <a:pPr marL="0" indent="0" algn="just">
              <a:buNone/>
            </a:pPr>
            <a:r>
              <a:rPr lang="bg-BG" dirty="0" smtClean="0"/>
              <a:t>Следва да бъдат описани всички фактически признаци на престъплението, във връзка с нарушения на съответни правилници, наредби и т.н., към които препраща </a:t>
            </a:r>
            <a:r>
              <a:rPr lang="bg-BG" dirty="0" err="1" smtClean="0"/>
              <a:t>бланкетната</a:t>
            </a:r>
            <a:r>
              <a:rPr lang="bg-BG" dirty="0" smtClean="0"/>
              <a:t> диспозиция на съответната норма от особената част. Непосочването им е СПН.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330547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Обстоятелствена част на обвинителния акт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bg-BG" b="1" dirty="0"/>
              <a:t>Р №631/2011 г. 3 НО</a:t>
            </a:r>
          </a:p>
          <a:p>
            <a:pPr marL="0" indent="0" algn="just">
              <a:buNone/>
            </a:pPr>
            <a:r>
              <a:rPr lang="bg-BG" dirty="0"/>
              <a:t>Трябва да бъде посочен пострадалия от престъплението- непосочването му е СПН</a:t>
            </a:r>
          </a:p>
          <a:p>
            <a:pPr algn="just"/>
            <a:endParaRPr lang="bg-BG" dirty="0" smtClean="0"/>
          </a:p>
          <a:p>
            <a:pPr marL="0" indent="0" algn="just">
              <a:buNone/>
            </a:pPr>
            <a:r>
              <a:rPr lang="bg-BG" b="1" dirty="0" smtClean="0"/>
              <a:t>Р №438/2009 г. 3 НО</a:t>
            </a:r>
          </a:p>
          <a:p>
            <a:pPr marL="0" indent="0" algn="just">
              <a:buNone/>
            </a:pPr>
            <a:r>
              <a:rPr lang="bg-BG" dirty="0" smtClean="0"/>
              <a:t>Трябва да бъде посочена отделната хипотеза на нарушената норма, за да може обвиняемия да разбере в какво конкретно се обвинява (в случая обвинението е за нарушение на разпоредбата на чл.20, ал.2 ЗДвП).</a:t>
            </a:r>
          </a:p>
          <a:p>
            <a:pPr algn="just"/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№214/2010 г. 3 НО</a:t>
            </a:r>
          </a:p>
          <a:p>
            <a:pPr marL="0" indent="0" algn="just">
              <a:buNone/>
            </a:pPr>
            <a:r>
              <a:rPr lang="bg-BG" dirty="0" smtClean="0"/>
              <a:t>Липса на посочване на фактическите положения, свързани с </a:t>
            </a:r>
            <a:r>
              <a:rPr lang="bg-BG" dirty="0"/>
              <a:t>ю</a:t>
            </a:r>
            <a:r>
              <a:rPr lang="bg-BG" dirty="0" smtClean="0"/>
              <a:t>ридическото обвинение нарушава правото на защита на обвиняемия.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036699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Обстоятелствена част на обвинителния акт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№453/1978 г.  2 НО</a:t>
            </a:r>
          </a:p>
          <a:p>
            <a:pPr marL="0" indent="0" algn="just">
              <a:buNone/>
            </a:pPr>
            <a:r>
              <a:rPr lang="bg-BG" dirty="0" smtClean="0"/>
              <a:t>Липсата на изписване на предвидената в закона санкция за конкретното престъпление не е СПН.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№422/1995 г. 1 НО</a:t>
            </a:r>
          </a:p>
          <a:p>
            <a:pPr marL="0" indent="0" algn="just">
              <a:buNone/>
            </a:pPr>
            <a:r>
              <a:rPr lang="bg-BG" dirty="0" smtClean="0"/>
              <a:t>При обвинение за извършване на престъпление при условията на „предварителен сговор“ всички обстоятелства, характеризиращи тази предварителна общност на умисъла следва да бъдат отразени в обвинителния акт.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№143/1995 г. 1 НО</a:t>
            </a:r>
          </a:p>
          <a:p>
            <a:pPr marL="0" indent="0" algn="just">
              <a:buNone/>
            </a:pPr>
            <a:r>
              <a:rPr lang="bg-BG" dirty="0" smtClean="0"/>
              <a:t>Липсата на факти и обстоятелства, които индивидуализират престъплението представляват СПН, тъй като този дефицит не дава възможност на съда да се произнесе, тъй като не може да определи рамките на обвинението и всяка негова констатация би могла да бъде нарушение на забраната за съществено изменение на обвинението.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165219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Обстоятелствена част на обвинителния акт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20/2009 г. 2 НО</a:t>
            </a:r>
          </a:p>
          <a:p>
            <a:pPr algn="just">
              <a:buFontTx/>
              <a:buChar char="-"/>
            </a:pPr>
            <a:r>
              <a:rPr lang="bg-BG" dirty="0"/>
              <a:t>н</a:t>
            </a:r>
            <a:r>
              <a:rPr lang="bg-BG" dirty="0" smtClean="0"/>
              <a:t>епосочването на присъдите, които обуславят рецидив в обстоятелствената час на обвинителния акт не е съществено нарушение на процесуални правила </a:t>
            </a:r>
          </a:p>
          <a:p>
            <a:pPr marL="0" indent="0" algn="just">
              <a:buNone/>
            </a:pPr>
            <a:r>
              <a:rPr lang="bg-BG" b="1" dirty="0" smtClean="0"/>
              <a:t>Р 90/2003 г. 2 НО</a:t>
            </a:r>
          </a:p>
          <a:p>
            <a:pPr algn="just">
              <a:buFontTx/>
              <a:buChar char="-"/>
            </a:pPr>
            <a:r>
              <a:rPr lang="bg-BG" dirty="0"/>
              <a:t>п</a:t>
            </a:r>
            <a:r>
              <a:rPr lang="bg-BG" dirty="0" smtClean="0"/>
              <a:t>ри съучастие следва в обстоятелствената част да бъдат посочени действията на всеки един от </a:t>
            </a:r>
            <a:r>
              <a:rPr lang="bg-BG" dirty="0" err="1" smtClean="0"/>
              <a:t>съучастниците</a:t>
            </a:r>
            <a:endParaRPr lang="bg-BG" dirty="0" smtClean="0"/>
          </a:p>
          <a:p>
            <a:pPr marL="0" indent="0" algn="just">
              <a:buNone/>
            </a:pPr>
            <a:r>
              <a:rPr lang="bg-BG" b="1" dirty="0" smtClean="0"/>
              <a:t>Р 422/1995 г. 1 НО</a:t>
            </a:r>
          </a:p>
          <a:p>
            <a:pPr marL="0" indent="0" algn="just">
              <a:buNone/>
            </a:pPr>
            <a:r>
              <a:rPr lang="bg-BG" dirty="0" smtClean="0"/>
              <a:t>- при предварителен сговор следва да се посочат всички обстоятелства, характеризиращи тази предварителна общност на умисъла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555179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Обстоятелствена част на обвинителния акт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188/2003 г. 3 НО</a:t>
            </a:r>
          </a:p>
          <a:p>
            <a:pPr marL="0" indent="0" algn="just">
              <a:buNone/>
            </a:pPr>
            <a:r>
              <a:rPr lang="bg-BG" dirty="0" smtClean="0"/>
              <a:t>Когато обвинението е за престъпно бездействие в обвинителния акт следва да бъде отразено съдържанието на задължението и въз основа на какво то произтича.</a:t>
            </a:r>
          </a:p>
          <a:p>
            <a:pPr marL="0" indent="0" algn="just">
              <a:buNone/>
            </a:pPr>
            <a:r>
              <a:rPr lang="bg-BG" b="1" dirty="0" smtClean="0"/>
              <a:t>Р 10/2009 г. 2 НО</a:t>
            </a:r>
          </a:p>
          <a:p>
            <a:pPr marL="0" indent="0" algn="just">
              <a:buNone/>
            </a:pPr>
            <a:r>
              <a:rPr lang="bg-BG" dirty="0"/>
              <a:t>К</a:t>
            </a:r>
            <a:r>
              <a:rPr lang="bg-BG" dirty="0" smtClean="0"/>
              <a:t>огато обвинението е за продължавано престъпление в обвинителния акт следва да бъдат посочени всички дати, на които са извършени отделните инкриминирани деяния.</a:t>
            </a:r>
          </a:p>
          <a:p>
            <a:pPr marL="0" indent="0" algn="just">
              <a:buNone/>
            </a:pPr>
            <a:r>
              <a:rPr lang="bg-BG" dirty="0"/>
              <a:t>А</a:t>
            </a:r>
            <a:r>
              <a:rPr lang="bg-BG" dirty="0" smtClean="0"/>
              <a:t>ко датите на извършването им са неизвестни и не могат да бъдат установени това не е съществено нарушение на процесуални правила.</a:t>
            </a:r>
          </a:p>
          <a:p>
            <a:pPr marL="0" indent="0" algn="just">
              <a:buNone/>
            </a:pPr>
            <a:r>
              <a:rPr lang="bg-BG" b="1" dirty="0" smtClean="0"/>
              <a:t>Р 338/2008 г. 3 НО</a:t>
            </a:r>
          </a:p>
          <a:p>
            <a:pPr marL="0" indent="0" algn="just">
              <a:buNone/>
            </a:pPr>
            <a:r>
              <a:rPr lang="bg-BG" dirty="0"/>
              <a:t>В</a:t>
            </a:r>
            <a:r>
              <a:rPr lang="bg-BG" dirty="0" smtClean="0"/>
              <a:t>ремето следва да бъде посочено в обвинителния акт.</a:t>
            </a:r>
          </a:p>
          <a:p>
            <a:pPr marL="0" indent="0" algn="just">
              <a:buNone/>
            </a:pPr>
            <a:r>
              <a:rPr lang="bg-BG" dirty="0"/>
              <a:t>Т</a:t>
            </a:r>
            <a:r>
              <a:rPr lang="bg-BG" dirty="0" smtClean="0"/>
              <a:t>акова задължение за часа липсва.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690302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Обстоятелствена част на обвинителния акт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188/2003 г. 3 НО, Р 230/1991 г. 1 НО, Р 309/1992 г. 2 НО, Р 143/1995 г. 1 НО, Р 104/2004 г. 1 НО, Р 537/1993 г. 2 НО, Р 426/1991 г. 1 НО, Р 157/2006 г. 1 НО</a:t>
            </a:r>
          </a:p>
          <a:p>
            <a:pPr algn="just">
              <a:buFontTx/>
              <a:buChar char="-"/>
            </a:pPr>
            <a:r>
              <a:rPr lang="bg-BG" dirty="0"/>
              <a:t>о</a:t>
            </a:r>
            <a:r>
              <a:rPr lang="bg-BG" dirty="0" smtClean="0"/>
              <a:t>бвинението следва да е в фактически и </a:t>
            </a:r>
            <a:r>
              <a:rPr lang="bg-BG" dirty="0"/>
              <a:t>ю</a:t>
            </a:r>
            <a:r>
              <a:rPr lang="bg-BG" dirty="0" smtClean="0"/>
              <a:t>ридически пълно формулирано</a:t>
            </a:r>
          </a:p>
          <a:p>
            <a:pPr algn="just">
              <a:buFontTx/>
              <a:buChar char="-"/>
            </a:pPr>
            <a:r>
              <a:rPr lang="bg-BG" dirty="0"/>
              <a:t>л</a:t>
            </a:r>
            <a:r>
              <a:rPr lang="bg-BG" dirty="0" smtClean="0"/>
              <a:t>ипсата на факти, които индивидуализират обвинението нарушава правото на защита на обвиняемия</a:t>
            </a:r>
          </a:p>
          <a:p>
            <a:pPr algn="just">
              <a:buFontTx/>
              <a:buChar char="-"/>
            </a:pPr>
            <a:r>
              <a:rPr lang="bg-BG" dirty="0"/>
              <a:t>п</a:t>
            </a:r>
            <a:r>
              <a:rPr lang="bg-BG" dirty="0" smtClean="0"/>
              <a:t>ълнотата на обвинението се отнася единствено до </a:t>
            </a:r>
            <a:r>
              <a:rPr lang="bg-BG" dirty="0" err="1" smtClean="0"/>
              <a:t>съставомерните</a:t>
            </a:r>
            <a:r>
              <a:rPr lang="bg-BG" dirty="0" smtClean="0"/>
              <a:t> принципи на деянието</a:t>
            </a:r>
          </a:p>
          <a:p>
            <a:pPr marL="0" indent="0" algn="just">
              <a:buNone/>
            </a:pPr>
            <a:r>
              <a:rPr lang="bg-BG" b="1" dirty="0" smtClean="0"/>
              <a:t>ТР2/2002 ОСНК</a:t>
            </a:r>
          </a:p>
          <a:p>
            <a:pPr algn="just">
              <a:buFontTx/>
              <a:buChar char="-"/>
            </a:pPr>
            <a:r>
              <a:rPr lang="bg-BG" dirty="0"/>
              <a:t>и</a:t>
            </a:r>
            <a:r>
              <a:rPr lang="bg-BG" dirty="0" smtClean="0"/>
              <a:t>зискването за пълнота на обвинението се отнася до елементите на престъпния състав</a:t>
            </a:r>
          </a:p>
          <a:p>
            <a:pPr marL="0" indent="0">
              <a:buNone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5443742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dirty="0" smtClean="0"/>
              <a:t>Осъждане по непредявено обвинение</a:t>
            </a:r>
            <a:endParaRPr lang="bg-BG" sz="36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Р 60155/2021 </a:t>
            </a:r>
            <a:r>
              <a:rPr lang="ru-RU" b="1" dirty="0"/>
              <a:t>г. по </a:t>
            </a:r>
            <a:r>
              <a:rPr lang="ru-RU" b="1" dirty="0" smtClean="0"/>
              <a:t>НД 669/2021 </a:t>
            </a:r>
            <a:r>
              <a:rPr lang="ru-RU" b="1" dirty="0"/>
              <a:t>г., ІІ </a:t>
            </a:r>
            <a:r>
              <a:rPr lang="ru-RU" b="1" dirty="0" smtClean="0"/>
              <a:t>НО</a:t>
            </a:r>
          </a:p>
          <a:p>
            <a:pPr marL="0" indent="0" algn="just">
              <a:buNone/>
            </a:pPr>
            <a:r>
              <a:rPr lang="ru-RU" dirty="0" err="1"/>
              <a:t>К</a:t>
            </a:r>
            <a:r>
              <a:rPr lang="ru-RU" dirty="0" err="1" smtClean="0"/>
              <a:t>асационният</a:t>
            </a:r>
            <a:r>
              <a:rPr lang="ru-RU" dirty="0" smtClean="0"/>
              <a:t> </a:t>
            </a:r>
            <a:r>
              <a:rPr lang="ru-RU" dirty="0" err="1"/>
              <a:t>съд</a:t>
            </a:r>
            <a:r>
              <a:rPr lang="ru-RU" dirty="0"/>
              <a:t> е отговорил на </a:t>
            </a:r>
            <a:r>
              <a:rPr lang="ru-RU" dirty="0" err="1"/>
              <a:t>оплакване</a:t>
            </a:r>
            <a:r>
              <a:rPr lang="ru-RU" dirty="0"/>
              <a:t> за </a:t>
            </a:r>
            <a:r>
              <a:rPr lang="ru-RU" dirty="0" err="1"/>
              <a:t>допуснато</a:t>
            </a:r>
            <a:r>
              <a:rPr lang="ru-RU" dirty="0"/>
              <a:t> </a:t>
            </a:r>
            <a:r>
              <a:rPr lang="ru-RU" dirty="0" err="1"/>
              <a:t>съществено</a:t>
            </a:r>
            <a:r>
              <a:rPr lang="ru-RU" dirty="0"/>
              <a:t> нарушение на </a:t>
            </a:r>
            <a:r>
              <a:rPr lang="ru-RU" dirty="0" err="1"/>
              <a:t>процесуални</a:t>
            </a:r>
            <a:r>
              <a:rPr lang="ru-RU" dirty="0"/>
              <a:t> правила при </a:t>
            </a:r>
            <a:r>
              <a:rPr lang="ru-RU" dirty="0" err="1"/>
              <a:t>осъждане</a:t>
            </a:r>
            <a:r>
              <a:rPr lang="ru-RU" dirty="0"/>
              <a:t> на </a:t>
            </a:r>
            <a:r>
              <a:rPr lang="ru-RU" dirty="0" err="1"/>
              <a:t>подсъдимия</a:t>
            </a:r>
            <a:r>
              <a:rPr lang="ru-RU" dirty="0"/>
              <a:t> от </a:t>
            </a:r>
            <a:r>
              <a:rPr lang="ru-RU" dirty="0" err="1"/>
              <a:t>въззивния</a:t>
            </a:r>
            <a:r>
              <a:rPr lang="ru-RU" dirty="0"/>
              <a:t> </a:t>
            </a:r>
            <a:r>
              <a:rPr lang="ru-RU" dirty="0" err="1"/>
              <a:t>съд</a:t>
            </a:r>
            <a:r>
              <a:rPr lang="ru-RU" dirty="0"/>
              <a:t> по </a:t>
            </a:r>
            <a:r>
              <a:rPr lang="ru-RU" dirty="0" err="1"/>
              <a:t>непредявено</a:t>
            </a:r>
            <a:r>
              <a:rPr lang="ru-RU" dirty="0"/>
              <a:t> обвинение (</a:t>
            </a:r>
            <a:r>
              <a:rPr lang="ru-RU" dirty="0" err="1"/>
              <a:t>обвинението</a:t>
            </a:r>
            <a:r>
              <a:rPr lang="ru-RU" dirty="0"/>
              <a:t> е било </a:t>
            </a:r>
            <a:r>
              <a:rPr lang="ru-RU" dirty="0" smtClean="0"/>
              <a:t>по </a:t>
            </a:r>
            <a:r>
              <a:rPr lang="ru-RU" dirty="0"/>
              <a:t>чл.21 </a:t>
            </a:r>
            <a:r>
              <a:rPr lang="ru-RU" dirty="0" err="1"/>
              <a:t>ЗДвП</a:t>
            </a:r>
            <a:r>
              <a:rPr lang="ru-RU" dirty="0"/>
              <a:t>, а </a:t>
            </a:r>
            <a:r>
              <a:rPr lang="ru-RU" dirty="0" err="1"/>
              <a:t>подсъдимият</a:t>
            </a:r>
            <a:r>
              <a:rPr lang="ru-RU" dirty="0"/>
              <a:t> е </a:t>
            </a:r>
            <a:r>
              <a:rPr lang="ru-RU" dirty="0" err="1"/>
              <a:t>осъден</a:t>
            </a:r>
            <a:r>
              <a:rPr lang="ru-RU" dirty="0"/>
              <a:t> за </a:t>
            </a:r>
            <a:r>
              <a:rPr lang="ru-RU" dirty="0" err="1"/>
              <a:t>извършено</a:t>
            </a:r>
            <a:r>
              <a:rPr lang="ru-RU" dirty="0"/>
              <a:t> нарушение на чл.20, ал.2, изр.1-во </a:t>
            </a:r>
            <a:r>
              <a:rPr lang="ru-RU" dirty="0" err="1"/>
              <a:t>ЗДвП</a:t>
            </a:r>
            <a:r>
              <a:rPr lang="ru-RU" dirty="0"/>
              <a:t>). </a:t>
            </a:r>
            <a:r>
              <a:rPr lang="ru-RU" dirty="0" err="1" smtClean="0"/>
              <a:t>Съдът</a:t>
            </a:r>
            <a:r>
              <a:rPr lang="ru-RU" dirty="0" smtClean="0"/>
              <a:t> </a:t>
            </a:r>
            <a:r>
              <a:rPr lang="ru-RU" dirty="0"/>
              <a:t>се е </a:t>
            </a:r>
            <a:r>
              <a:rPr lang="ru-RU" dirty="0" err="1"/>
              <a:t>съгласил</a:t>
            </a:r>
            <a:r>
              <a:rPr lang="ru-RU" dirty="0"/>
              <a:t> с изводите на </a:t>
            </a:r>
            <a:r>
              <a:rPr lang="ru-RU" dirty="0" err="1"/>
              <a:t>въззивната</a:t>
            </a:r>
            <a:r>
              <a:rPr lang="ru-RU" dirty="0"/>
              <a:t> инстанция, че в </a:t>
            </a:r>
            <a:r>
              <a:rPr lang="ru-RU" dirty="0" err="1" smtClean="0"/>
              <a:t>този</a:t>
            </a:r>
            <a:r>
              <a:rPr lang="ru-RU" dirty="0" smtClean="0"/>
              <a:t> </a:t>
            </a:r>
            <a:r>
              <a:rPr lang="ru-RU" dirty="0"/>
              <a:t>случай удар би </a:t>
            </a:r>
            <a:r>
              <a:rPr lang="ru-RU" dirty="0" err="1"/>
              <a:t>настъпил</a:t>
            </a:r>
            <a:r>
              <a:rPr lang="ru-RU" dirty="0"/>
              <a:t> и при движение с разрешена </a:t>
            </a:r>
            <a:r>
              <a:rPr lang="ru-RU" dirty="0" err="1"/>
              <a:t>скорост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е </a:t>
            </a:r>
            <a:r>
              <a:rPr lang="ru-RU" dirty="0" err="1"/>
              <a:t>приел</a:t>
            </a:r>
            <a:r>
              <a:rPr lang="ru-RU" dirty="0"/>
              <a:t> за </a:t>
            </a:r>
            <a:r>
              <a:rPr lang="ru-RU" dirty="0" err="1"/>
              <a:t>правилни</a:t>
            </a:r>
            <a:r>
              <a:rPr lang="ru-RU" dirty="0"/>
              <a:t> </a:t>
            </a:r>
            <a:r>
              <a:rPr lang="ru-RU" dirty="0" err="1"/>
              <a:t>разсъжденията</a:t>
            </a:r>
            <a:r>
              <a:rPr lang="ru-RU" dirty="0"/>
              <a:t> за </a:t>
            </a:r>
            <a:r>
              <a:rPr lang="ru-RU" dirty="0" err="1"/>
              <a:t>липса</a:t>
            </a:r>
            <a:r>
              <a:rPr lang="ru-RU" dirty="0"/>
              <a:t> на причинно- </a:t>
            </a:r>
            <a:r>
              <a:rPr lang="ru-RU" dirty="0" err="1"/>
              <a:t>следствена</a:t>
            </a:r>
            <a:r>
              <a:rPr lang="ru-RU" dirty="0"/>
              <a:t> </a:t>
            </a:r>
            <a:r>
              <a:rPr lang="ru-RU" dirty="0" err="1"/>
              <a:t>връзка</a:t>
            </a:r>
            <a:r>
              <a:rPr lang="ru-RU" dirty="0"/>
              <a:t> между </a:t>
            </a:r>
            <a:r>
              <a:rPr lang="ru-RU" dirty="0" err="1"/>
              <a:t>нарушението</a:t>
            </a:r>
            <a:r>
              <a:rPr lang="ru-RU" dirty="0"/>
              <a:t> на чл.21 </a:t>
            </a:r>
            <a:r>
              <a:rPr lang="ru-RU" dirty="0" err="1"/>
              <a:t>ЗДвП</a:t>
            </a:r>
            <a:r>
              <a:rPr lang="ru-RU" dirty="0"/>
              <a:t> и </a:t>
            </a:r>
            <a:r>
              <a:rPr lang="ru-RU" dirty="0" err="1"/>
              <a:t>настъпилия</a:t>
            </a:r>
            <a:r>
              <a:rPr lang="ru-RU" dirty="0"/>
              <a:t> </a:t>
            </a:r>
            <a:r>
              <a:rPr lang="ru-RU" dirty="0" err="1"/>
              <a:t>резултат</a:t>
            </a:r>
            <a:r>
              <a:rPr lang="ru-RU" dirty="0"/>
              <a:t>. </a:t>
            </a:r>
            <a:r>
              <a:rPr lang="ru-RU" dirty="0" err="1" smtClean="0"/>
              <a:t>Приел</a:t>
            </a:r>
            <a:r>
              <a:rPr lang="ru-RU" dirty="0" smtClean="0"/>
              <a:t> е, че </a:t>
            </a:r>
            <a:r>
              <a:rPr lang="ru-RU" dirty="0" err="1"/>
              <a:t>подсъдимият</a:t>
            </a:r>
            <a:r>
              <a:rPr lang="ru-RU" dirty="0"/>
              <a:t> е нарушил </a:t>
            </a:r>
            <a:r>
              <a:rPr lang="ru-RU" dirty="0" err="1"/>
              <a:t>разпоредбата</a:t>
            </a:r>
            <a:r>
              <a:rPr lang="ru-RU" dirty="0"/>
              <a:t> на чл.20, ал.2, </a:t>
            </a:r>
            <a:r>
              <a:rPr lang="ru-RU" dirty="0" err="1"/>
              <a:t>изр</a:t>
            </a:r>
            <a:r>
              <a:rPr lang="ru-RU" dirty="0"/>
              <a:t>. 1-во </a:t>
            </a:r>
            <a:r>
              <a:rPr lang="ru-RU" dirty="0" err="1"/>
              <a:t>ЗДвП</a:t>
            </a:r>
            <a:r>
              <a:rPr lang="ru-RU" dirty="0"/>
              <a:t> и е </a:t>
            </a:r>
            <a:r>
              <a:rPr lang="ru-RU" dirty="0" err="1"/>
              <a:t>преценил</a:t>
            </a:r>
            <a:r>
              <a:rPr lang="ru-RU" dirty="0"/>
              <a:t>, че той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бъде</a:t>
            </a:r>
            <a:r>
              <a:rPr lang="ru-RU" dirty="0"/>
              <a:t> </a:t>
            </a:r>
            <a:r>
              <a:rPr lang="ru-RU" dirty="0" err="1"/>
              <a:t>признат</a:t>
            </a:r>
            <a:r>
              <a:rPr lang="ru-RU" dirty="0"/>
              <a:t> за виновен по </a:t>
            </a:r>
            <a:r>
              <a:rPr lang="ru-RU" dirty="0" err="1"/>
              <a:t>това</a:t>
            </a:r>
            <a:r>
              <a:rPr lang="ru-RU" dirty="0"/>
              <a:t> нарушение,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което</a:t>
            </a:r>
            <a:r>
              <a:rPr lang="ru-RU" dirty="0"/>
              <a:t> </a:t>
            </a:r>
            <a:r>
              <a:rPr lang="ru-RU" dirty="0" err="1"/>
              <a:t>препраща</a:t>
            </a:r>
            <a:r>
              <a:rPr lang="ru-RU" dirty="0"/>
              <a:t> </a:t>
            </a:r>
            <a:r>
              <a:rPr lang="ru-RU" dirty="0" err="1"/>
              <a:t>бланкетната</a:t>
            </a:r>
            <a:r>
              <a:rPr lang="ru-RU" dirty="0"/>
              <a:t> норма на чл.343 НК. </a:t>
            </a:r>
            <a:r>
              <a:rPr lang="ru-RU" dirty="0" err="1"/>
              <a:t>Посочил</a:t>
            </a:r>
            <a:r>
              <a:rPr lang="ru-RU" dirty="0"/>
              <a:t> е, че </a:t>
            </a:r>
            <a:r>
              <a:rPr lang="ru-RU" dirty="0" err="1"/>
              <a:t>съобразно</a:t>
            </a:r>
            <a:r>
              <a:rPr lang="ru-RU" dirty="0"/>
              <a:t> ТР№2/2016 г., ОСНК </a:t>
            </a:r>
            <a:r>
              <a:rPr lang="ru-RU" dirty="0" err="1"/>
              <a:t>съдът</a:t>
            </a:r>
            <a:r>
              <a:rPr lang="ru-RU" dirty="0"/>
              <a:t> е компетентен да </a:t>
            </a:r>
            <a:r>
              <a:rPr lang="ru-RU" dirty="0" err="1"/>
              <a:t>даде</a:t>
            </a:r>
            <a:r>
              <a:rPr lang="ru-RU" dirty="0"/>
              <a:t> </a:t>
            </a:r>
            <a:r>
              <a:rPr lang="ru-RU" dirty="0" err="1"/>
              <a:t>правната</a:t>
            </a:r>
            <a:r>
              <a:rPr lang="ru-RU" dirty="0"/>
              <a:t> квалификация на </a:t>
            </a:r>
            <a:r>
              <a:rPr lang="ru-RU" dirty="0" err="1"/>
              <a:t>нарушението</a:t>
            </a:r>
            <a:r>
              <a:rPr lang="ru-RU" dirty="0"/>
              <a:t>,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обвинителният</a:t>
            </a:r>
            <a:r>
              <a:rPr lang="ru-RU" dirty="0"/>
              <a:t> акт </a:t>
            </a:r>
            <a:r>
              <a:rPr lang="ru-RU" dirty="0" err="1"/>
              <a:t>съдържа</a:t>
            </a:r>
            <a:r>
              <a:rPr lang="ru-RU" dirty="0"/>
              <a:t> </a:t>
            </a: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err="1"/>
              <a:t>необходими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 и </a:t>
            </a:r>
            <a:r>
              <a:rPr lang="ru-RU" dirty="0" err="1"/>
              <a:t>обстоятелства</a:t>
            </a:r>
            <a:r>
              <a:rPr lang="ru-RU" dirty="0"/>
              <a:t>, </a:t>
            </a:r>
            <a:r>
              <a:rPr lang="ru-RU" dirty="0" err="1"/>
              <a:t>относими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нарушението</a:t>
            </a:r>
            <a:r>
              <a:rPr lang="ru-RU" dirty="0"/>
              <a:t>, </a:t>
            </a:r>
            <a:r>
              <a:rPr lang="ru-RU" dirty="0" err="1"/>
              <a:t>което</a:t>
            </a:r>
            <a:r>
              <a:rPr lang="ru-RU" dirty="0"/>
              <a:t> е </a:t>
            </a:r>
            <a:r>
              <a:rPr lang="ru-RU" dirty="0" err="1"/>
              <a:t>осъществено</a:t>
            </a:r>
            <a:r>
              <a:rPr lang="ru-RU" dirty="0"/>
              <a:t> и е в причинно- </a:t>
            </a:r>
            <a:r>
              <a:rPr lang="ru-RU" dirty="0" err="1"/>
              <a:t>следствена</a:t>
            </a:r>
            <a:r>
              <a:rPr lang="ru-RU" dirty="0"/>
              <a:t> </a:t>
            </a:r>
            <a:r>
              <a:rPr lang="ru-RU" dirty="0" err="1"/>
              <a:t>връзка</a:t>
            </a:r>
            <a:r>
              <a:rPr lang="ru-RU" dirty="0"/>
              <a:t> с </a:t>
            </a:r>
            <a:r>
              <a:rPr lang="ru-RU" dirty="0" err="1"/>
              <a:t>резултата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b="1" dirty="0" smtClean="0"/>
              <a:t>Р 60182/2022 </a:t>
            </a:r>
            <a:r>
              <a:rPr lang="ru-RU" b="1" dirty="0"/>
              <a:t>г. по </a:t>
            </a:r>
            <a:r>
              <a:rPr lang="ru-RU" b="1" dirty="0" smtClean="0"/>
              <a:t>НД 553/2021 </a:t>
            </a:r>
            <a:r>
              <a:rPr lang="ru-RU" b="1" dirty="0"/>
              <a:t>г., І </a:t>
            </a:r>
            <a:r>
              <a:rPr lang="ru-RU" b="1" dirty="0" smtClean="0"/>
              <a:t>НО</a:t>
            </a:r>
            <a:r>
              <a:rPr lang="ru-RU" b="1" dirty="0"/>
              <a:t> </a:t>
            </a:r>
            <a:r>
              <a:rPr lang="ru-RU" b="1" dirty="0" smtClean="0"/>
              <a:t>Р135/2021 </a:t>
            </a:r>
            <a:r>
              <a:rPr lang="ru-RU" b="1" dirty="0"/>
              <a:t>г. по </a:t>
            </a:r>
            <a:r>
              <a:rPr lang="ru-RU" b="1" dirty="0" smtClean="0"/>
              <a:t>НД</a:t>
            </a:r>
            <a:r>
              <a:rPr lang="ru-RU" b="1" dirty="0"/>
              <a:t> </a:t>
            </a:r>
            <a:r>
              <a:rPr lang="ru-RU" b="1" dirty="0" smtClean="0"/>
              <a:t>501/2020 </a:t>
            </a:r>
            <a:r>
              <a:rPr lang="ru-RU" b="1" dirty="0"/>
              <a:t>г., ІІІ </a:t>
            </a:r>
            <a:r>
              <a:rPr lang="ru-RU" b="1" dirty="0" smtClean="0"/>
              <a:t>НО</a:t>
            </a:r>
          </a:p>
          <a:p>
            <a:pPr marL="0" indent="0" algn="just">
              <a:buNone/>
            </a:pPr>
            <a:r>
              <a:rPr lang="ru-RU" dirty="0" err="1"/>
              <a:t>С</a:t>
            </a:r>
            <a:r>
              <a:rPr lang="ru-RU" dirty="0" err="1" smtClean="0"/>
              <a:t>ъдът</a:t>
            </a:r>
            <a:r>
              <a:rPr lang="ru-RU" dirty="0" smtClean="0"/>
              <a:t> </a:t>
            </a:r>
            <a:r>
              <a:rPr lang="ru-RU" dirty="0"/>
              <a:t>е </a:t>
            </a:r>
            <a:r>
              <a:rPr lang="ru-RU" dirty="0" err="1"/>
              <a:t>разгледал</a:t>
            </a:r>
            <a:r>
              <a:rPr lang="ru-RU" dirty="0"/>
              <a:t> </a:t>
            </a:r>
            <a:r>
              <a:rPr lang="ru-RU" dirty="0" err="1"/>
              <a:t>възможността</a:t>
            </a:r>
            <a:r>
              <a:rPr lang="ru-RU" dirty="0"/>
              <a:t> </a:t>
            </a:r>
            <a:r>
              <a:rPr lang="ru-RU" dirty="0" smtClean="0"/>
              <a:t>да се </a:t>
            </a:r>
            <a:r>
              <a:rPr lang="ru-RU" dirty="0" err="1" smtClean="0"/>
              <a:t>премине</a:t>
            </a:r>
            <a:r>
              <a:rPr lang="ru-RU" dirty="0" smtClean="0"/>
              <a:t> </a:t>
            </a:r>
            <a:r>
              <a:rPr lang="ru-RU" dirty="0"/>
              <a:t>от обвинение за </a:t>
            </a:r>
            <a:r>
              <a:rPr lang="ru-RU" dirty="0" err="1"/>
              <a:t>извършване</a:t>
            </a:r>
            <a:r>
              <a:rPr lang="ru-RU" dirty="0"/>
              <a:t> на нарушение на чл.21, ал.1 </a:t>
            </a:r>
            <a:r>
              <a:rPr lang="ru-RU" dirty="0" err="1"/>
              <a:t>ЗДвП</a:t>
            </a:r>
            <a:r>
              <a:rPr lang="ru-RU" dirty="0"/>
              <a:t> в такова по чл.20, ал.2 </a:t>
            </a:r>
            <a:r>
              <a:rPr lang="ru-RU" dirty="0" err="1"/>
              <a:t>ЗДвП</a:t>
            </a:r>
            <a:r>
              <a:rPr lang="ru-RU" dirty="0"/>
              <a:t> при </a:t>
            </a:r>
            <a:r>
              <a:rPr lang="ru-RU" dirty="0" err="1"/>
              <a:t>липса</a:t>
            </a:r>
            <a:r>
              <a:rPr lang="ru-RU" dirty="0"/>
              <a:t> на </a:t>
            </a:r>
            <a:r>
              <a:rPr lang="ru-RU" dirty="0" err="1"/>
              <a:t>установена</a:t>
            </a:r>
            <a:r>
              <a:rPr lang="ru-RU" dirty="0"/>
              <a:t> </a:t>
            </a:r>
            <a:r>
              <a:rPr lang="ru-RU" dirty="0" err="1"/>
              <a:t>причинна</a:t>
            </a:r>
            <a:r>
              <a:rPr lang="ru-RU" dirty="0"/>
              <a:t> </a:t>
            </a:r>
            <a:r>
              <a:rPr lang="ru-RU" dirty="0" err="1"/>
              <a:t>връзка</a:t>
            </a:r>
            <a:r>
              <a:rPr lang="ru-RU" dirty="0"/>
              <a:t> между </a:t>
            </a:r>
            <a:r>
              <a:rPr lang="ru-RU" dirty="0" err="1"/>
              <a:t>повдигнатото</a:t>
            </a:r>
            <a:r>
              <a:rPr lang="ru-RU" dirty="0"/>
              <a:t> с </a:t>
            </a:r>
            <a:r>
              <a:rPr lang="ru-RU" dirty="0" err="1"/>
              <a:t>обвинението</a:t>
            </a:r>
            <a:r>
              <a:rPr lang="ru-RU" dirty="0"/>
              <a:t> нарушение и </a:t>
            </a:r>
            <a:r>
              <a:rPr lang="ru-RU" dirty="0" err="1"/>
              <a:t>настъпилия</a:t>
            </a:r>
            <a:r>
              <a:rPr lang="ru-RU" dirty="0"/>
              <a:t> </a:t>
            </a:r>
            <a:r>
              <a:rPr lang="ru-RU" dirty="0" err="1"/>
              <a:t>резултат</a:t>
            </a:r>
            <a:r>
              <a:rPr lang="ru-RU" dirty="0"/>
              <a:t>. </a:t>
            </a:r>
            <a:r>
              <a:rPr lang="ru-RU" dirty="0" err="1"/>
              <a:t>Приел</a:t>
            </a:r>
            <a:r>
              <a:rPr lang="ru-RU" dirty="0"/>
              <a:t> е, че </a:t>
            </a:r>
            <a:r>
              <a:rPr lang="ru-RU" dirty="0" err="1"/>
              <a:t>това</a:t>
            </a:r>
            <a:r>
              <a:rPr lang="ru-RU" dirty="0"/>
              <a:t> е допустимо, </a:t>
            </a:r>
            <a:r>
              <a:rPr lang="ru-RU" dirty="0" err="1"/>
              <a:t>тъй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нормата</a:t>
            </a:r>
            <a:r>
              <a:rPr lang="ru-RU" dirty="0"/>
              <a:t> на чл.21, ал.1 </a:t>
            </a:r>
            <a:r>
              <a:rPr lang="ru-RU" dirty="0" err="1"/>
              <a:t>ЗДвП</a:t>
            </a:r>
            <a:r>
              <a:rPr lang="ru-RU" dirty="0"/>
              <a:t> е </a:t>
            </a:r>
            <a:r>
              <a:rPr lang="ru-RU" dirty="0" err="1"/>
              <a:t>специална</a:t>
            </a:r>
            <a:r>
              <a:rPr lang="ru-RU" dirty="0"/>
              <a:t> по отношение на чл.20, ал.2 </a:t>
            </a:r>
            <a:r>
              <a:rPr lang="ru-RU" dirty="0" err="1"/>
              <a:t>ЗДвП</a:t>
            </a:r>
            <a:r>
              <a:rPr lang="ru-RU" dirty="0"/>
              <a:t> и по </a:t>
            </a:r>
            <a:r>
              <a:rPr lang="ru-RU" dirty="0" err="1"/>
              <a:t>този</a:t>
            </a:r>
            <a:r>
              <a:rPr lang="ru-RU" dirty="0"/>
              <a:t> начин не се </a:t>
            </a:r>
            <a:r>
              <a:rPr lang="ru-RU" dirty="0" err="1"/>
              <a:t>засяга</a:t>
            </a:r>
            <a:r>
              <a:rPr lang="ru-RU" dirty="0"/>
              <a:t> </a:t>
            </a:r>
            <a:r>
              <a:rPr lang="ru-RU" dirty="0" err="1"/>
              <a:t>правото</a:t>
            </a:r>
            <a:r>
              <a:rPr lang="ru-RU" dirty="0"/>
              <a:t> на защита на </a:t>
            </a:r>
            <a:r>
              <a:rPr lang="ru-RU" dirty="0" err="1"/>
              <a:t>подсъдимия</a:t>
            </a:r>
            <a:r>
              <a:rPr lang="ru-RU" dirty="0"/>
              <a:t>, </a:t>
            </a:r>
            <a:r>
              <a:rPr lang="ru-RU" dirty="0" err="1"/>
              <a:t>тъй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и </a:t>
            </a:r>
            <a:r>
              <a:rPr lang="ru-RU" dirty="0" err="1"/>
              <a:t>двете</a:t>
            </a:r>
            <a:r>
              <a:rPr lang="ru-RU" dirty="0"/>
              <a:t> </a:t>
            </a:r>
            <a:r>
              <a:rPr lang="ru-RU" dirty="0" err="1"/>
              <a:t>разпоредби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с предмет нарушение на </a:t>
            </a:r>
            <a:r>
              <a:rPr lang="ru-RU" dirty="0" err="1"/>
              <a:t>скоростта</a:t>
            </a:r>
            <a:r>
              <a:rPr lang="ru-RU" dirty="0"/>
              <a:t> на движение и по такова обвинение той се е бранил. </a:t>
            </a:r>
            <a:r>
              <a:rPr lang="ru-RU" dirty="0" err="1"/>
              <a:t>Съдът</a:t>
            </a:r>
            <a:r>
              <a:rPr lang="ru-RU" dirty="0"/>
              <a:t> е </a:t>
            </a:r>
            <a:r>
              <a:rPr lang="ru-RU" dirty="0" err="1"/>
              <a:t>посочил</a:t>
            </a:r>
            <a:r>
              <a:rPr lang="ru-RU" dirty="0"/>
              <a:t> и </a:t>
            </a:r>
            <a:r>
              <a:rPr lang="ru-RU" dirty="0" err="1"/>
              <a:t>това</a:t>
            </a:r>
            <a:r>
              <a:rPr lang="ru-RU" dirty="0"/>
              <a:t>, че в случая не е необходимо изменение на </a:t>
            </a:r>
            <a:r>
              <a:rPr lang="ru-RU" dirty="0" err="1"/>
              <a:t>обвинението</a:t>
            </a:r>
            <a:r>
              <a:rPr lang="ru-RU" dirty="0"/>
              <a:t>, </a:t>
            </a:r>
            <a:r>
              <a:rPr lang="ru-RU" dirty="0" err="1"/>
              <a:t>тъй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с </a:t>
            </a:r>
            <a:r>
              <a:rPr lang="ru-RU" dirty="0" err="1"/>
              <a:t>преминаването</a:t>
            </a:r>
            <a:r>
              <a:rPr lang="ru-RU" dirty="0"/>
              <a:t> от </a:t>
            </a:r>
            <a:r>
              <a:rPr lang="ru-RU" dirty="0" err="1"/>
              <a:t>едната</a:t>
            </a:r>
            <a:r>
              <a:rPr lang="ru-RU" dirty="0"/>
              <a:t> в </a:t>
            </a:r>
            <a:r>
              <a:rPr lang="ru-RU" dirty="0" err="1"/>
              <a:t>другата</a:t>
            </a:r>
            <a:r>
              <a:rPr lang="ru-RU" dirty="0"/>
              <a:t> норма на практика се </a:t>
            </a:r>
            <a:r>
              <a:rPr lang="ru-RU" dirty="0" err="1"/>
              <a:t>прилага</a:t>
            </a:r>
            <a:r>
              <a:rPr lang="ru-RU" dirty="0"/>
              <a:t> закон за </a:t>
            </a:r>
            <a:r>
              <a:rPr lang="ru-RU" dirty="0" err="1"/>
              <a:t>същото</a:t>
            </a:r>
            <a:r>
              <a:rPr lang="ru-RU" dirty="0"/>
              <a:t> </a:t>
            </a:r>
            <a:r>
              <a:rPr lang="ru-RU" dirty="0" err="1"/>
              <a:t>престъпление</a:t>
            </a:r>
            <a:r>
              <a:rPr lang="ru-RU" dirty="0" smtClean="0"/>
              <a:t>. </a:t>
            </a:r>
            <a:endParaRPr lang="ru-RU" dirty="0"/>
          </a:p>
          <a:p>
            <a:pPr marL="0" indent="0" algn="just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633595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>
                <a:solidFill>
                  <a:prstClr val="black"/>
                </a:solidFill>
              </a:rPr>
              <a:t>Осъждане по непредявено обвинение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НД№ 432/2019 г., І </a:t>
            </a:r>
            <a:r>
              <a:rPr lang="ru-RU" b="1" dirty="0" smtClean="0"/>
              <a:t>НО</a:t>
            </a:r>
          </a:p>
          <a:p>
            <a:pPr marL="0" indent="0" algn="just">
              <a:buNone/>
            </a:pPr>
            <a:r>
              <a:rPr lang="ru-RU" dirty="0" err="1" smtClean="0"/>
              <a:t>Съдът</a:t>
            </a:r>
            <a:r>
              <a:rPr lang="ru-RU" dirty="0" smtClean="0"/>
              <a:t> </a:t>
            </a:r>
            <a:r>
              <a:rPr lang="ru-RU" dirty="0"/>
              <a:t>е </a:t>
            </a:r>
            <a:r>
              <a:rPr lang="ru-RU" dirty="0" smtClean="0"/>
              <a:t>отговорил на </a:t>
            </a:r>
            <a:r>
              <a:rPr lang="ru-RU" dirty="0" err="1" smtClean="0"/>
              <a:t>оплакване</a:t>
            </a:r>
            <a:r>
              <a:rPr lang="ru-RU" dirty="0" smtClean="0"/>
              <a:t> за </a:t>
            </a:r>
            <a:r>
              <a:rPr lang="ru-RU" dirty="0" err="1"/>
              <a:t>осъждане</a:t>
            </a:r>
            <a:r>
              <a:rPr lang="ru-RU" dirty="0"/>
              <a:t> на </a:t>
            </a:r>
            <a:r>
              <a:rPr lang="ru-RU" dirty="0" err="1"/>
              <a:t>подсъдимия</a:t>
            </a:r>
            <a:r>
              <a:rPr lang="ru-RU" dirty="0"/>
              <a:t> в разрез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забраната</a:t>
            </a:r>
            <a:r>
              <a:rPr lang="ru-RU" dirty="0"/>
              <a:t> за </a:t>
            </a:r>
            <a:r>
              <a:rPr lang="ru-RU" dirty="0" err="1"/>
              <a:t>reformation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pejus</a:t>
            </a:r>
            <a:r>
              <a:rPr lang="ru-RU" dirty="0"/>
              <a:t>, по обвинение за </a:t>
            </a:r>
            <a:r>
              <a:rPr lang="ru-RU" dirty="0" err="1"/>
              <a:t>извършване</a:t>
            </a:r>
            <a:r>
              <a:rPr lang="ru-RU" dirty="0"/>
              <a:t> на нарушение на чл.20, ал.2 </a:t>
            </a:r>
            <a:r>
              <a:rPr lang="ru-RU" dirty="0" err="1"/>
              <a:t>ЗДвП</a:t>
            </a:r>
            <a:r>
              <a:rPr lang="ru-RU" dirty="0"/>
              <a:t>, а не по </a:t>
            </a:r>
            <a:r>
              <a:rPr lang="ru-RU" dirty="0" smtClean="0"/>
              <a:t>чл.21 </a:t>
            </a:r>
            <a:r>
              <a:rPr lang="ru-RU" dirty="0" err="1"/>
              <a:t>ЗДвП</a:t>
            </a:r>
            <a:r>
              <a:rPr lang="ru-RU" dirty="0"/>
              <a:t> (за </a:t>
            </a:r>
            <a:r>
              <a:rPr lang="ru-RU" dirty="0" err="1"/>
              <a:t>което</a:t>
            </a:r>
            <a:r>
              <a:rPr lang="ru-RU" dirty="0"/>
              <a:t> е било </a:t>
            </a:r>
            <a:r>
              <a:rPr lang="ru-RU" dirty="0" err="1"/>
              <a:t>повдигнато</a:t>
            </a:r>
            <a:r>
              <a:rPr lang="ru-RU" dirty="0"/>
              <a:t> обвинение</a:t>
            </a:r>
            <a:r>
              <a:rPr lang="ru-RU" dirty="0" smtClean="0"/>
              <a:t>).</a:t>
            </a:r>
          </a:p>
          <a:p>
            <a:pPr marL="0" indent="0" algn="just">
              <a:buNone/>
            </a:pPr>
            <a:r>
              <a:rPr lang="ru-RU" dirty="0" err="1" smtClean="0"/>
              <a:t>Първостепенният</a:t>
            </a:r>
            <a:r>
              <a:rPr lang="ru-RU" dirty="0" smtClean="0"/>
              <a:t> </a:t>
            </a:r>
            <a:r>
              <a:rPr lang="ru-RU" dirty="0" err="1"/>
              <a:t>съд</a:t>
            </a:r>
            <a:r>
              <a:rPr lang="ru-RU" dirty="0"/>
              <a:t> (</a:t>
            </a:r>
            <a:r>
              <a:rPr lang="ru-RU" dirty="0" err="1"/>
              <a:t>действащ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втора </a:t>
            </a:r>
            <a:r>
              <a:rPr lang="ru-RU" dirty="0" err="1"/>
              <a:t>първа</a:t>
            </a:r>
            <a:r>
              <a:rPr lang="ru-RU" dirty="0"/>
              <a:t> инстанция) е бил </a:t>
            </a:r>
            <a:r>
              <a:rPr lang="ru-RU" dirty="0" err="1"/>
              <a:t>сезиран</a:t>
            </a:r>
            <a:r>
              <a:rPr lang="ru-RU" dirty="0"/>
              <a:t> с </a:t>
            </a:r>
            <a:r>
              <a:rPr lang="ru-RU" dirty="0" err="1"/>
              <a:t>искане</a:t>
            </a:r>
            <a:r>
              <a:rPr lang="ru-RU" dirty="0"/>
              <a:t> за изменение на </a:t>
            </a:r>
            <a:r>
              <a:rPr lang="ru-RU" dirty="0" err="1"/>
              <a:t>обвинението</a:t>
            </a:r>
            <a:r>
              <a:rPr lang="ru-RU" dirty="0"/>
              <a:t> по </a:t>
            </a:r>
            <a:r>
              <a:rPr lang="ru-RU" dirty="0" err="1"/>
              <a:t>реда</a:t>
            </a:r>
            <a:r>
              <a:rPr lang="ru-RU" dirty="0"/>
              <a:t> на чл.287 НПК,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представителят</a:t>
            </a:r>
            <a:r>
              <a:rPr lang="ru-RU" dirty="0"/>
              <a:t> на </a:t>
            </a:r>
            <a:r>
              <a:rPr lang="ru-RU" dirty="0" err="1"/>
              <a:t>държавното</a:t>
            </a:r>
            <a:r>
              <a:rPr lang="ru-RU" dirty="0"/>
              <a:t> обвинение е искал да измени </a:t>
            </a:r>
            <a:r>
              <a:rPr lang="ru-RU" dirty="0" err="1"/>
              <a:t>правната</a:t>
            </a:r>
            <a:r>
              <a:rPr lang="ru-RU" dirty="0"/>
              <a:t> квалификация на </a:t>
            </a:r>
            <a:r>
              <a:rPr lang="ru-RU" dirty="0" err="1"/>
              <a:t>деянието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премине</a:t>
            </a:r>
            <a:r>
              <a:rPr lang="ru-RU" dirty="0"/>
              <a:t> от нарушение по чл.21, ал.2 </a:t>
            </a:r>
            <a:r>
              <a:rPr lang="ru-RU" dirty="0" err="1"/>
              <a:t>ЗДвП</a:t>
            </a:r>
            <a:r>
              <a:rPr lang="ru-RU" dirty="0"/>
              <a:t> в такова по чл.20, ал.2 </a:t>
            </a:r>
            <a:r>
              <a:rPr lang="ru-RU" dirty="0" err="1"/>
              <a:t>ЗДвП</a:t>
            </a:r>
            <a:r>
              <a:rPr lang="ru-RU" dirty="0"/>
              <a:t>. </a:t>
            </a:r>
            <a:r>
              <a:rPr lang="ru-RU" dirty="0" err="1"/>
              <a:t>Първостепенният</a:t>
            </a:r>
            <a:r>
              <a:rPr lang="ru-RU" dirty="0"/>
              <a:t> </a:t>
            </a:r>
            <a:r>
              <a:rPr lang="ru-RU" dirty="0" err="1"/>
              <a:t>съд</a:t>
            </a:r>
            <a:r>
              <a:rPr lang="ru-RU" dirty="0"/>
              <a:t> не се е </a:t>
            </a:r>
            <a:r>
              <a:rPr lang="ru-RU" dirty="0" err="1"/>
              <a:t>произнесъл</a:t>
            </a:r>
            <a:r>
              <a:rPr lang="ru-RU" dirty="0"/>
              <a:t> по </a:t>
            </a:r>
            <a:r>
              <a:rPr lang="ru-RU" dirty="0" err="1"/>
              <a:t>направеното</a:t>
            </a:r>
            <a:r>
              <a:rPr lang="ru-RU" dirty="0"/>
              <a:t> </a:t>
            </a:r>
            <a:r>
              <a:rPr lang="ru-RU" dirty="0" err="1"/>
              <a:t>искане</a:t>
            </a:r>
            <a:r>
              <a:rPr lang="ru-RU" dirty="0"/>
              <a:t>, но в </a:t>
            </a:r>
            <a:r>
              <a:rPr lang="ru-RU" dirty="0" err="1"/>
              <a:t>съдебния</a:t>
            </a:r>
            <a:r>
              <a:rPr lang="ru-RU" dirty="0"/>
              <a:t> си акт е признал </a:t>
            </a:r>
            <a:r>
              <a:rPr lang="ru-RU" dirty="0" err="1"/>
              <a:t>подсъдимия</a:t>
            </a:r>
            <a:r>
              <a:rPr lang="ru-RU" dirty="0"/>
              <a:t> за виновен в </a:t>
            </a:r>
            <a:r>
              <a:rPr lang="ru-RU" dirty="0" err="1"/>
              <a:t>извършване</a:t>
            </a:r>
            <a:r>
              <a:rPr lang="ru-RU" dirty="0"/>
              <a:t> именно на нарушение по чл.20, ал.2 </a:t>
            </a:r>
            <a:r>
              <a:rPr lang="ru-RU" dirty="0" err="1"/>
              <a:t>ЗДвП</a:t>
            </a:r>
            <a:r>
              <a:rPr lang="ru-RU" dirty="0"/>
              <a:t>, а не по </a:t>
            </a:r>
            <a:r>
              <a:rPr lang="ru-RU" dirty="0" err="1"/>
              <a:t>това</a:t>
            </a:r>
            <a:r>
              <a:rPr lang="ru-RU" dirty="0"/>
              <a:t>, </a:t>
            </a:r>
            <a:r>
              <a:rPr lang="ru-RU" dirty="0" err="1"/>
              <a:t>което</a:t>
            </a:r>
            <a:r>
              <a:rPr lang="ru-RU" dirty="0"/>
              <a:t> </a:t>
            </a:r>
            <a:r>
              <a:rPr lang="ru-RU" dirty="0" err="1"/>
              <a:t>му</a:t>
            </a:r>
            <a:r>
              <a:rPr lang="ru-RU" dirty="0"/>
              <a:t> е </a:t>
            </a:r>
            <a:r>
              <a:rPr lang="ru-RU" dirty="0" err="1"/>
              <a:t>повдигнато</a:t>
            </a:r>
            <a:r>
              <a:rPr lang="ru-RU" dirty="0"/>
              <a:t> с </a:t>
            </a:r>
            <a:r>
              <a:rPr lang="ru-RU" dirty="0" err="1" smtClean="0"/>
              <a:t>обвинението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err="1" smtClean="0"/>
              <a:t>Касационният</a:t>
            </a:r>
            <a:r>
              <a:rPr lang="ru-RU" dirty="0" smtClean="0"/>
              <a:t> </a:t>
            </a:r>
            <a:r>
              <a:rPr lang="ru-RU" dirty="0" err="1"/>
              <a:t>съд</a:t>
            </a:r>
            <a:r>
              <a:rPr lang="ru-RU" dirty="0"/>
              <a:t> е </a:t>
            </a:r>
            <a:r>
              <a:rPr lang="ru-RU" dirty="0" err="1"/>
              <a:t>констатирал</a:t>
            </a:r>
            <a:r>
              <a:rPr lang="ru-RU" dirty="0"/>
              <a:t> </a:t>
            </a:r>
            <a:r>
              <a:rPr lang="ru-RU" dirty="0" err="1"/>
              <a:t>допуснато</a:t>
            </a:r>
            <a:r>
              <a:rPr lang="ru-RU" dirty="0"/>
              <a:t> нарушение на </a:t>
            </a:r>
            <a:r>
              <a:rPr lang="ru-RU" dirty="0" err="1"/>
              <a:t>процесуални</a:t>
            </a:r>
            <a:r>
              <a:rPr lang="ru-RU" dirty="0"/>
              <a:t> правила </a:t>
            </a:r>
            <a:r>
              <a:rPr lang="ru-RU" dirty="0" err="1"/>
              <a:t>във</a:t>
            </a:r>
            <a:r>
              <a:rPr lang="ru-RU" dirty="0"/>
              <a:t> </a:t>
            </a:r>
            <a:r>
              <a:rPr lang="ru-RU" dirty="0" err="1"/>
              <a:t>връзка</a:t>
            </a:r>
            <a:r>
              <a:rPr lang="ru-RU" dirty="0"/>
              <a:t> с </a:t>
            </a:r>
            <a:r>
              <a:rPr lang="ru-RU" dirty="0" err="1"/>
              <a:t>липсата</a:t>
            </a:r>
            <a:r>
              <a:rPr lang="ru-RU" dirty="0"/>
              <a:t> на </a:t>
            </a:r>
            <a:r>
              <a:rPr lang="ru-RU" dirty="0" err="1"/>
              <a:t>произнасяне</a:t>
            </a:r>
            <a:r>
              <a:rPr lang="ru-RU" dirty="0"/>
              <a:t> по </a:t>
            </a:r>
            <a:r>
              <a:rPr lang="ru-RU" dirty="0" err="1"/>
              <a:t>направеното</a:t>
            </a:r>
            <a:r>
              <a:rPr lang="ru-RU" dirty="0"/>
              <a:t> </a:t>
            </a:r>
            <a:r>
              <a:rPr lang="ru-RU" dirty="0" err="1"/>
              <a:t>искане</a:t>
            </a:r>
            <a:r>
              <a:rPr lang="ru-RU" dirty="0"/>
              <a:t> за изменение на обвинение, но е </a:t>
            </a:r>
            <a:r>
              <a:rPr lang="ru-RU" dirty="0" err="1"/>
              <a:t>преценил</a:t>
            </a:r>
            <a:r>
              <a:rPr lang="ru-RU" dirty="0"/>
              <a:t>, че </a:t>
            </a:r>
            <a:r>
              <a:rPr lang="ru-RU" dirty="0" err="1"/>
              <a:t>преминаването</a:t>
            </a:r>
            <a:r>
              <a:rPr lang="ru-RU" dirty="0"/>
              <a:t> от </a:t>
            </a:r>
            <a:r>
              <a:rPr lang="ru-RU" dirty="0" smtClean="0"/>
              <a:t>чл.21 </a:t>
            </a:r>
            <a:r>
              <a:rPr lang="ru-RU" dirty="0" err="1"/>
              <a:t>ЗДвП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чл.20, ал.2 </a:t>
            </a:r>
            <a:r>
              <a:rPr lang="ru-RU" dirty="0" err="1"/>
              <a:t>ЗДвП</a:t>
            </a:r>
            <a:r>
              <a:rPr lang="ru-RU" dirty="0"/>
              <a:t> с </a:t>
            </a:r>
            <a:r>
              <a:rPr lang="ru-RU" dirty="0" err="1"/>
              <a:t>постановената</a:t>
            </a:r>
            <a:r>
              <a:rPr lang="ru-RU" dirty="0"/>
              <a:t> </a:t>
            </a:r>
            <a:r>
              <a:rPr lang="ru-RU" dirty="0" err="1"/>
              <a:t>осъдителна</a:t>
            </a:r>
            <a:r>
              <a:rPr lang="ru-RU" dirty="0"/>
              <a:t> </a:t>
            </a:r>
            <a:r>
              <a:rPr lang="ru-RU" dirty="0" err="1"/>
              <a:t>присъда</a:t>
            </a:r>
            <a:r>
              <a:rPr lang="ru-RU" dirty="0"/>
              <a:t> е </a:t>
            </a:r>
            <a:r>
              <a:rPr lang="ru-RU" dirty="0" err="1"/>
              <a:t>законосъобразно</a:t>
            </a:r>
            <a:r>
              <a:rPr lang="ru-RU" dirty="0"/>
              <a:t>, </a:t>
            </a:r>
            <a:r>
              <a:rPr lang="ru-RU" dirty="0" err="1"/>
              <a:t>доколкото</a:t>
            </a:r>
            <a:r>
              <a:rPr lang="ru-RU" dirty="0"/>
              <a:t> и </a:t>
            </a:r>
            <a:r>
              <a:rPr lang="ru-RU" dirty="0" err="1"/>
              <a:t>двете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имат</a:t>
            </a:r>
            <a:r>
              <a:rPr lang="ru-RU" dirty="0"/>
              <a:t> един и </a:t>
            </a:r>
            <a:r>
              <a:rPr lang="ru-RU" dirty="0" err="1"/>
              <a:t>същ</a:t>
            </a:r>
            <a:r>
              <a:rPr lang="ru-RU" dirty="0"/>
              <a:t> характер, </a:t>
            </a:r>
            <a:r>
              <a:rPr lang="ru-RU" dirty="0" err="1"/>
              <a:t>съотнасят</a:t>
            </a:r>
            <a:r>
              <a:rPr lang="ru-RU" dirty="0"/>
              <a:t> се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специална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обща норма и </a:t>
            </a:r>
            <a:r>
              <a:rPr lang="ru-RU" dirty="0" err="1"/>
              <a:t>осъждането</a:t>
            </a:r>
            <a:r>
              <a:rPr lang="ru-RU" dirty="0"/>
              <a:t> е било при </a:t>
            </a:r>
            <a:r>
              <a:rPr lang="ru-RU" dirty="0" err="1"/>
              <a:t>липса</a:t>
            </a:r>
            <a:r>
              <a:rPr lang="ru-RU" dirty="0"/>
              <a:t> на </a:t>
            </a:r>
            <a:r>
              <a:rPr lang="ru-RU" dirty="0" err="1"/>
              <a:t>промяна</a:t>
            </a:r>
            <a:r>
              <a:rPr lang="ru-RU" dirty="0"/>
              <a:t> на </a:t>
            </a:r>
            <a:r>
              <a:rPr lang="ru-RU" dirty="0" err="1"/>
              <a:t>фактическите</a:t>
            </a:r>
            <a:r>
              <a:rPr lang="ru-RU" dirty="0"/>
              <a:t> </a:t>
            </a:r>
            <a:r>
              <a:rPr lang="ru-RU" dirty="0" err="1"/>
              <a:t>обстоятелства</a:t>
            </a:r>
            <a:r>
              <a:rPr lang="ru-RU" dirty="0"/>
              <a:t> по </a:t>
            </a:r>
            <a:r>
              <a:rPr lang="ru-RU" dirty="0" err="1" smtClean="0"/>
              <a:t>делото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ВКС </a:t>
            </a:r>
            <a:r>
              <a:rPr lang="ru-RU" dirty="0"/>
              <a:t>е </a:t>
            </a:r>
            <a:r>
              <a:rPr lang="ru-RU" dirty="0" err="1"/>
              <a:t>посочил</a:t>
            </a:r>
            <a:r>
              <a:rPr lang="ru-RU" dirty="0"/>
              <a:t>, че </a:t>
            </a:r>
            <a:r>
              <a:rPr lang="ru-RU" dirty="0" err="1"/>
              <a:t>съгласно</a:t>
            </a:r>
            <a:r>
              <a:rPr lang="ru-RU" dirty="0"/>
              <a:t> ТР№2/2016 г., ОСНК, </a:t>
            </a:r>
            <a:r>
              <a:rPr lang="ru-RU" dirty="0" err="1"/>
              <a:t>съдът</a:t>
            </a:r>
            <a:r>
              <a:rPr lang="ru-RU" dirty="0"/>
              <a:t> е </a:t>
            </a:r>
            <a:r>
              <a:rPr lang="ru-RU" dirty="0" err="1"/>
              <a:t>имал</a:t>
            </a:r>
            <a:r>
              <a:rPr lang="ru-RU" dirty="0"/>
              <a:t> </a:t>
            </a:r>
            <a:r>
              <a:rPr lang="ru-RU" dirty="0" err="1"/>
              <a:t>възможност</a:t>
            </a:r>
            <a:r>
              <a:rPr lang="ru-RU" dirty="0"/>
              <a:t> да </a:t>
            </a:r>
            <a:r>
              <a:rPr lang="ru-RU" dirty="0" err="1"/>
              <a:t>даде</a:t>
            </a:r>
            <a:r>
              <a:rPr lang="ru-RU" dirty="0"/>
              <a:t> </a:t>
            </a:r>
            <a:r>
              <a:rPr lang="ru-RU" dirty="0" err="1"/>
              <a:t>точната</a:t>
            </a:r>
            <a:r>
              <a:rPr lang="ru-RU" dirty="0"/>
              <a:t> </a:t>
            </a:r>
            <a:r>
              <a:rPr lang="ru-RU" dirty="0" err="1"/>
              <a:t>правна</a:t>
            </a:r>
            <a:r>
              <a:rPr lang="ru-RU" dirty="0"/>
              <a:t> квалификация на </a:t>
            </a:r>
            <a:r>
              <a:rPr lang="ru-RU" dirty="0" err="1"/>
              <a:t>деянието</a:t>
            </a:r>
            <a:r>
              <a:rPr lang="ru-RU" dirty="0"/>
              <a:t> (дали </a:t>
            </a:r>
            <a:r>
              <a:rPr lang="ru-RU" dirty="0" err="1"/>
              <a:t>скоростта</a:t>
            </a:r>
            <a:r>
              <a:rPr lang="ru-RU" dirty="0"/>
              <a:t> е била </a:t>
            </a:r>
            <a:r>
              <a:rPr lang="ru-RU" dirty="0" err="1"/>
              <a:t>превишена</a:t>
            </a:r>
            <a:r>
              <a:rPr lang="ru-RU" dirty="0"/>
              <a:t> или </a:t>
            </a:r>
            <a:r>
              <a:rPr lang="ru-RU" dirty="0" err="1"/>
              <a:t>несъобразена</a:t>
            </a:r>
            <a:r>
              <a:rPr lang="ru-RU" dirty="0"/>
              <a:t>) при </a:t>
            </a:r>
            <a:r>
              <a:rPr lang="ru-RU" dirty="0" err="1"/>
              <a:t>липса</a:t>
            </a:r>
            <a:r>
              <a:rPr lang="ru-RU" dirty="0"/>
              <a:t> на </a:t>
            </a:r>
            <a:r>
              <a:rPr lang="ru-RU" dirty="0" err="1"/>
              <a:t>необходимост</a:t>
            </a:r>
            <a:r>
              <a:rPr lang="ru-RU" dirty="0"/>
              <a:t> от изменение на </a:t>
            </a:r>
            <a:r>
              <a:rPr lang="ru-RU" dirty="0" err="1"/>
              <a:t>обвинението</a:t>
            </a:r>
            <a:r>
              <a:rPr lang="ru-RU" dirty="0"/>
              <a:t>, </a:t>
            </a:r>
            <a:r>
              <a:rPr lang="ru-RU" dirty="0" err="1"/>
              <a:t>доколкото</a:t>
            </a:r>
            <a:r>
              <a:rPr lang="ru-RU" dirty="0"/>
              <a:t> в </a:t>
            </a:r>
            <a:r>
              <a:rPr lang="ru-RU" dirty="0" err="1"/>
              <a:t>обстоятелствената</a:t>
            </a:r>
            <a:r>
              <a:rPr lang="ru-RU" dirty="0"/>
              <a:t> част на </a:t>
            </a:r>
            <a:r>
              <a:rPr lang="ru-RU" dirty="0" err="1"/>
              <a:t>обвинителния</a:t>
            </a:r>
            <a:r>
              <a:rPr lang="ru-RU" dirty="0"/>
              <a:t> акт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описани</a:t>
            </a:r>
            <a:r>
              <a:rPr lang="ru-RU" dirty="0"/>
              <a:t> </a:t>
            </a:r>
            <a:r>
              <a:rPr lang="ru-RU" dirty="0" err="1"/>
              <a:t>фактическите</a:t>
            </a:r>
            <a:r>
              <a:rPr lang="ru-RU" dirty="0"/>
              <a:t> </a:t>
            </a:r>
            <a:r>
              <a:rPr lang="ru-RU" dirty="0" err="1"/>
              <a:t>обстоятелства</a:t>
            </a:r>
            <a:r>
              <a:rPr lang="ru-RU" dirty="0"/>
              <a:t> по </a:t>
            </a:r>
            <a:r>
              <a:rPr lang="ru-RU" dirty="0" err="1"/>
              <a:t>извършване</a:t>
            </a:r>
            <a:r>
              <a:rPr lang="ru-RU" dirty="0"/>
              <a:t> на </a:t>
            </a:r>
            <a:r>
              <a:rPr lang="ru-RU" dirty="0" err="1"/>
              <a:t>конкретното</a:t>
            </a:r>
            <a:r>
              <a:rPr lang="ru-RU" dirty="0"/>
              <a:t> нарушение, </a:t>
            </a:r>
            <a:r>
              <a:rPr lang="ru-RU" dirty="0" err="1"/>
              <a:t>представляващо</a:t>
            </a:r>
            <a:r>
              <a:rPr lang="ru-RU" dirty="0"/>
              <a:t> </a:t>
            </a:r>
            <a:r>
              <a:rPr lang="ru-RU" dirty="0" err="1"/>
              <a:t>точната</a:t>
            </a:r>
            <a:r>
              <a:rPr lang="ru-RU" dirty="0"/>
              <a:t> </a:t>
            </a:r>
            <a:r>
              <a:rPr lang="ru-RU" dirty="0" err="1"/>
              <a:t>правна</a:t>
            </a:r>
            <a:r>
              <a:rPr lang="ru-RU" dirty="0"/>
              <a:t> квалификация.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950824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>
                <a:solidFill>
                  <a:prstClr val="black"/>
                </a:solidFill>
              </a:rPr>
              <a:t>Осъждане по непредявено обвинение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Р 50166/2023 </a:t>
            </a:r>
            <a:r>
              <a:rPr lang="ru-RU" b="1" dirty="0"/>
              <a:t>г. по </a:t>
            </a:r>
            <a:r>
              <a:rPr lang="ru-RU" b="1" dirty="0" smtClean="0"/>
              <a:t>НД 615/2022 </a:t>
            </a:r>
            <a:r>
              <a:rPr lang="ru-RU" b="1" dirty="0"/>
              <a:t>г., І </a:t>
            </a:r>
            <a:r>
              <a:rPr lang="ru-RU" b="1" dirty="0" smtClean="0"/>
              <a:t>НО</a:t>
            </a:r>
          </a:p>
          <a:p>
            <a:pPr marL="0" indent="0" algn="just">
              <a:buNone/>
            </a:pPr>
            <a:r>
              <a:rPr lang="ru-RU" dirty="0" smtClean="0"/>
              <a:t>ВКС е отговорил на </a:t>
            </a:r>
            <a:r>
              <a:rPr lang="ru-RU" dirty="0" err="1" smtClean="0"/>
              <a:t>оплакване</a:t>
            </a:r>
            <a:r>
              <a:rPr lang="ru-RU" dirty="0" smtClean="0"/>
              <a:t> </a:t>
            </a:r>
            <a:r>
              <a:rPr lang="ru-RU" dirty="0" err="1" smtClean="0"/>
              <a:t>свързано</a:t>
            </a:r>
            <a:r>
              <a:rPr lang="ru-RU" dirty="0" smtClean="0"/>
              <a:t> </a:t>
            </a:r>
            <a:r>
              <a:rPr lang="ru-RU" dirty="0"/>
              <a:t>с </a:t>
            </a:r>
            <a:r>
              <a:rPr lang="ru-RU" dirty="0" err="1"/>
              <a:t>преминаване</a:t>
            </a:r>
            <a:r>
              <a:rPr lang="ru-RU" dirty="0"/>
              <a:t> без изменение на </a:t>
            </a:r>
            <a:r>
              <a:rPr lang="ru-RU" dirty="0" err="1"/>
              <a:t>обвинението</a:t>
            </a:r>
            <a:r>
              <a:rPr lang="ru-RU" dirty="0"/>
              <a:t> от </a:t>
            </a:r>
            <a:r>
              <a:rPr lang="ru-RU" dirty="0" err="1"/>
              <a:t>една</a:t>
            </a:r>
            <a:r>
              <a:rPr lang="ru-RU" dirty="0"/>
              <a:t> </a:t>
            </a:r>
            <a:r>
              <a:rPr lang="ru-RU" dirty="0" err="1"/>
              <a:t>правна</a:t>
            </a:r>
            <a:r>
              <a:rPr lang="ru-RU" dirty="0"/>
              <a:t> норма </a:t>
            </a:r>
            <a:r>
              <a:rPr lang="ru-RU" dirty="0" err="1"/>
              <a:t>към</a:t>
            </a:r>
            <a:r>
              <a:rPr lang="ru-RU" dirty="0"/>
              <a:t> друга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същите</a:t>
            </a:r>
            <a:r>
              <a:rPr lang="ru-RU" dirty="0"/>
              <a:t> не </a:t>
            </a:r>
            <a:r>
              <a:rPr lang="ru-RU" dirty="0" err="1"/>
              <a:t>са</a:t>
            </a:r>
            <a:r>
              <a:rPr lang="ru-RU" dirty="0"/>
              <a:t> в отношение </a:t>
            </a:r>
            <a:r>
              <a:rPr lang="ru-RU" dirty="0" err="1"/>
              <a:t>помежду</a:t>
            </a:r>
            <a:r>
              <a:rPr lang="ru-RU" dirty="0"/>
              <a:t> си на общ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специален</a:t>
            </a:r>
            <a:r>
              <a:rPr lang="ru-RU" dirty="0"/>
              <a:t> закон. В </a:t>
            </a:r>
            <a:r>
              <a:rPr lang="ru-RU" dirty="0" err="1"/>
              <a:t>производството</a:t>
            </a:r>
            <a:r>
              <a:rPr lang="ru-RU" dirty="0"/>
              <a:t> </a:t>
            </a:r>
            <a:r>
              <a:rPr lang="ru-RU" dirty="0" err="1"/>
              <a:t>въззивният</a:t>
            </a:r>
            <a:r>
              <a:rPr lang="ru-RU" dirty="0"/>
              <a:t> </a:t>
            </a:r>
            <a:r>
              <a:rPr lang="ru-RU" dirty="0" err="1"/>
              <a:t>съд</a:t>
            </a:r>
            <a:r>
              <a:rPr lang="ru-RU" dirty="0"/>
              <a:t> е </a:t>
            </a:r>
            <a:r>
              <a:rPr lang="ru-RU" dirty="0" err="1"/>
              <a:t>преминал</a:t>
            </a:r>
            <a:r>
              <a:rPr lang="ru-RU" dirty="0"/>
              <a:t> от </a:t>
            </a:r>
            <a:r>
              <a:rPr lang="ru-RU" dirty="0" err="1"/>
              <a:t>повдигнато</a:t>
            </a:r>
            <a:r>
              <a:rPr lang="ru-RU" dirty="0"/>
              <a:t> обвинение за нарушение по чл.21, ал.1 </a:t>
            </a:r>
            <a:r>
              <a:rPr lang="ru-RU" dirty="0" err="1"/>
              <a:t>ЗДвП</a:t>
            </a:r>
            <a:r>
              <a:rPr lang="ru-RU" dirty="0"/>
              <a:t> в такова по чл.20, ал.2, изр.2-ро </a:t>
            </a:r>
            <a:r>
              <a:rPr lang="ru-RU" dirty="0" err="1"/>
              <a:t>ЗДвП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е </a:t>
            </a:r>
            <a:r>
              <a:rPr lang="ru-RU" dirty="0" err="1"/>
              <a:t>приел</a:t>
            </a:r>
            <a:r>
              <a:rPr lang="ru-RU" dirty="0"/>
              <a:t>, че </a:t>
            </a:r>
            <a:r>
              <a:rPr lang="ru-RU" dirty="0" err="1"/>
              <a:t>това</a:t>
            </a:r>
            <a:r>
              <a:rPr lang="ru-RU" dirty="0"/>
              <a:t> е допустимо, </a:t>
            </a:r>
            <a:r>
              <a:rPr lang="ru-RU" dirty="0" err="1"/>
              <a:t>доколкото</a:t>
            </a:r>
            <a:r>
              <a:rPr lang="ru-RU" dirty="0"/>
              <a:t> </a:t>
            </a:r>
            <a:r>
              <a:rPr lang="ru-RU" dirty="0" err="1"/>
              <a:t>фактите</a:t>
            </a:r>
            <a:r>
              <a:rPr lang="ru-RU" dirty="0"/>
              <a:t>, </a:t>
            </a:r>
            <a:r>
              <a:rPr lang="ru-RU" dirty="0" err="1"/>
              <a:t>относими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това</a:t>
            </a:r>
            <a:r>
              <a:rPr lang="ru-RU" dirty="0"/>
              <a:t> нарушение, </a:t>
            </a:r>
            <a:r>
              <a:rPr lang="ru-RU" dirty="0" err="1"/>
              <a:t>са</a:t>
            </a:r>
            <a:r>
              <a:rPr lang="ru-RU" dirty="0"/>
              <a:t> били </a:t>
            </a:r>
            <a:r>
              <a:rPr lang="ru-RU" dirty="0" err="1"/>
              <a:t>включени</a:t>
            </a:r>
            <a:r>
              <a:rPr lang="ru-RU" dirty="0"/>
              <a:t> в </a:t>
            </a:r>
            <a:r>
              <a:rPr lang="ru-RU" dirty="0" err="1"/>
              <a:t>обстоятелствената</a:t>
            </a:r>
            <a:r>
              <a:rPr lang="ru-RU" dirty="0"/>
              <a:t> част на </a:t>
            </a:r>
            <a:r>
              <a:rPr lang="ru-RU" dirty="0" err="1"/>
              <a:t>обвинителния</a:t>
            </a:r>
            <a:r>
              <a:rPr lang="ru-RU" dirty="0"/>
              <a:t> акт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ВКС е </a:t>
            </a:r>
            <a:r>
              <a:rPr lang="ru-RU" dirty="0" err="1" smtClean="0"/>
              <a:t>приел</a:t>
            </a:r>
            <a:r>
              <a:rPr lang="ru-RU" dirty="0" smtClean="0"/>
              <a:t> </a:t>
            </a:r>
            <a:r>
              <a:rPr lang="ru-RU" dirty="0"/>
              <a:t>независимо че </a:t>
            </a:r>
            <a:r>
              <a:rPr lang="ru-RU" dirty="0" err="1"/>
              <a:t>двете</a:t>
            </a:r>
            <a:r>
              <a:rPr lang="ru-RU" dirty="0"/>
              <a:t> нарушения не </a:t>
            </a:r>
            <a:r>
              <a:rPr lang="ru-RU" dirty="0" err="1"/>
              <a:t>са</a:t>
            </a:r>
            <a:r>
              <a:rPr lang="ru-RU" dirty="0"/>
              <a:t> били </a:t>
            </a:r>
            <a:r>
              <a:rPr lang="ru-RU" dirty="0" err="1"/>
              <a:t>еднородни</a:t>
            </a:r>
            <a:r>
              <a:rPr lang="ru-RU" dirty="0"/>
              <a:t> и не </a:t>
            </a:r>
            <a:r>
              <a:rPr lang="ru-RU" dirty="0" err="1"/>
              <a:t>са</a:t>
            </a:r>
            <a:r>
              <a:rPr lang="ru-RU" dirty="0"/>
              <a:t> се </a:t>
            </a:r>
            <a:r>
              <a:rPr lang="ru-RU" dirty="0" err="1"/>
              <a:t>съотнасяли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специална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обща норма, </a:t>
            </a:r>
            <a:r>
              <a:rPr lang="ru-RU" dirty="0" smtClean="0"/>
              <a:t>че </a:t>
            </a:r>
            <a:r>
              <a:rPr lang="ru-RU" dirty="0" err="1"/>
              <a:t>това</a:t>
            </a:r>
            <a:r>
              <a:rPr lang="ru-RU" dirty="0"/>
              <a:t> е допустимо, </a:t>
            </a:r>
            <a:r>
              <a:rPr lang="ru-RU" dirty="0" err="1"/>
              <a:t>тъй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фактите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обуславят</a:t>
            </a:r>
            <a:r>
              <a:rPr lang="ru-RU" dirty="0"/>
              <a:t> </a:t>
            </a:r>
            <a:r>
              <a:rPr lang="ru-RU" dirty="0" err="1"/>
              <a:t>извършеното</a:t>
            </a:r>
            <a:r>
              <a:rPr lang="ru-RU" dirty="0"/>
              <a:t> нарушение по чл.20, ал.2, изр.2-ро </a:t>
            </a:r>
            <a:r>
              <a:rPr lang="ru-RU" dirty="0" err="1"/>
              <a:t>ЗДвП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били </a:t>
            </a:r>
            <a:r>
              <a:rPr lang="ru-RU" dirty="0" err="1"/>
              <a:t>включени</a:t>
            </a:r>
            <a:r>
              <a:rPr lang="ru-RU" dirty="0"/>
              <a:t> в </a:t>
            </a:r>
            <a:r>
              <a:rPr lang="ru-RU" dirty="0" err="1"/>
              <a:t>обстоятелствената</a:t>
            </a:r>
            <a:r>
              <a:rPr lang="ru-RU" dirty="0"/>
              <a:t> част на </a:t>
            </a:r>
            <a:r>
              <a:rPr lang="ru-RU" dirty="0" err="1"/>
              <a:t>обвинителния</a:t>
            </a:r>
            <a:r>
              <a:rPr lang="ru-RU" dirty="0"/>
              <a:t> акт и </a:t>
            </a:r>
            <a:r>
              <a:rPr lang="ru-RU" dirty="0" err="1"/>
              <a:t>са</a:t>
            </a:r>
            <a:r>
              <a:rPr lang="ru-RU" dirty="0"/>
              <a:t> били </a:t>
            </a:r>
            <a:r>
              <a:rPr lang="ru-RU" dirty="0" err="1"/>
              <a:t>известни</a:t>
            </a:r>
            <a:r>
              <a:rPr lang="ru-RU" dirty="0"/>
              <a:t> на </a:t>
            </a:r>
            <a:r>
              <a:rPr lang="ru-RU" dirty="0" err="1"/>
              <a:t>подсъдимия</a:t>
            </a:r>
            <a:r>
              <a:rPr lang="ru-RU" dirty="0"/>
              <a:t>. </a:t>
            </a:r>
            <a:r>
              <a:rPr lang="ru-RU" dirty="0" err="1" smtClean="0"/>
              <a:t>Позовал</a:t>
            </a:r>
            <a:r>
              <a:rPr lang="ru-RU" dirty="0" smtClean="0"/>
              <a:t> се е на </a:t>
            </a:r>
            <a:r>
              <a:rPr lang="ru-RU" dirty="0"/>
              <a:t>ТР№2/2016 г., ОСНК, </a:t>
            </a:r>
            <a:r>
              <a:rPr lang="ru-RU" dirty="0" err="1"/>
              <a:t>като</a:t>
            </a:r>
            <a:r>
              <a:rPr lang="ru-RU" dirty="0"/>
              <a:t> е </a:t>
            </a:r>
            <a:r>
              <a:rPr lang="ru-RU" dirty="0" err="1"/>
              <a:t>посочил</a:t>
            </a:r>
            <a:r>
              <a:rPr lang="ru-RU" dirty="0"/>
              <a:t>, че след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фактите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били </a:t>
            </a:r>
            <a:r>
              <a:rPr lang="ru-RU" dirty="0" err="1"/>
              <a:t>известни</a:t>
            </a:r>
            <a:r>
              <a:rPr lang="ru-RU" dirty="0"/>
              <a:t> на </a:t>
            </a:r>
            <a:r>
              <a:rPr lang="ru-RU" dirty="0" err="1"/>
              <a:t>подсъдимия</a:t>
            </a:r>
            <a:r>
              <a:rPr lang="ru-RU" dirty="0"/>
              <a:t> и той се е бранил по </a:t>
            </a:r>
            <a:r>
              <a:rPr lang="ru-RU" dirty="0" err="1"/>
              <a:t>тях</a:t>
            </a:r>
            <a:r>
              <a:rPr lang="ru-RU" dirty="0"/>
              <a:t> от </a:t>
            </a:r>
            <a:r>
              <a:rPr lang="ru-RU" dirty="0" err="1"/>
              <a:t>началото</a:t>
            </a:r>
            <a:r>
              <a:rPr lang="ru-RU" dirty="0"/>
              <a:t> на </a:t>
            </a:r>
            <a:r>
              <a:rPr lang="ru-RU" dirty="0" err="1"/>
              <a:t>съдебното</a:t>
            </a:r>
            <a:r>
              <a:rPr lang="ru-RU" dirty="0"/>
              <a:t> производство, </a:t>
            </a:r>
            <a:r>
              <a:rPr lang="ru-RU" dirty="0" err="1"/>
              <a:t>осъждането</a:t>
            </a:r>
            <a:r>
              <a:rPr lang="ru-RU" dirty="0"/>
              <a:t> </a:t>
            </a:r>
            <a:r>
              <a:rPr lang="ru-RU" dirty="0" err="1"/>
              <a:t>му</a:t>
            </a:r>
            <a:r>
              <a:rPr lang="ru-RU" dirty="0"/>
              <a:t> по </a:t>
            </a:r>
            <a:r>
              <a:rPr lang="ru-RU" dirty="0" err="1"/>
              <a:t>непредявено</a:t>
            </a:r>
            <a:r>
              <a:rPr lang="ru-RU" dirty="0"/>
              <a:t> обвинение не е нарушило </a:t>
            </a:r>
            <a:r>
              <a:rPr lang="ru-RU" dirty="0" err="1"/>
              <a:t>правото</a:t>
            </a:r>
            <a:r>
              <a:rPr lang="ru-RU" dirty="0"/>
              <a:t> </a:t>
            </a:r>
            <a:r>
              <a:rPr lang="ru-RU" dirty="0" err="1"/>
              <a:t>му</a:t>
            </a:r>
            <a:r>
              <a:rPr lang="ru-RU" dirty="0"/>
              <a:t> на защита.</a:t>
            </a:r>
          </a:p>
          <a:p>
            <a:pPr marL="0" indent="0" algn="just">
              <a:buNone/>
            </a:pPr>
            <a:r>
              <a:rPr lang="ru-RU" dirty="0"/>
              <a:t>В </a:t>
            </a:r>
            <a:r>
              <a:rPr lang="ru-RU" dirty="0" err="1"/>
              <a:t>същото</a:t>
            </a:r>
            <a:r>
              <a:rPr lang="ru-RU" dirty="0"/>
              <a:t> решение </a:t>
            </a:r>
            <a:r>
              <a:rPr lang="ru-RU" dirty="0" err="1"/>
              <a:t>съдът</a:t>
            </a:r>
            <a:r>
              <a:rPr lang="ru-RU" dirty="0"/>
              <a:t> е </a:t>
            </a:r>
            <a:r>
              <a:rPr lang="ru-RU" dirty="0" err="1"/>
              <a:t>посочил</a:t>
            </a:r>
            <a:r>
              <a:rPr lang="ru-RU" dirty="0"/>
              <a:t>, че в </a:t>
            </a:r>
            <a:r>
              <a:rPr lang="ru-RU" dirty="0" err="1"/>
              <a:t>разпоредбата</a:t>
            </a:r>
            <a:r>
              <a:rPr lang="ru-RU" dirty="0"/>
              <a:t> на чл.287 НПК </a:t>
            </a:r>
            <a:r>
              <a:rPr lang="ru-RU" dirty="0" err="1"/>
              <a:t>законодателят</a:t>
            </a:r>
            <a:r>
              <a:rPr lang="ru-RU" dirty="0"/>
              <a:t> е </a:t>
            </a:r>
            <a:r>
              <a:rPr lang="ru-RU" dirty="0" err="1"/>
              <a:t>регламентирал</a:t>
            </a:r>
            <a:r>
              <a:rPr lang="ru-RU" dirty="0"/>
              <a:t> </a:t>
            </a:r>
            <a:r>
              <a:rPr lang="ru-RU" dirty="0" err="1"/>
              <a:t>двете</a:t>
            </a:r>
            <a:r>
              <a:rPr lang="ru-RU" dirty="0"/>
              <a:t> </a:t>
            </a:r>
            <a:r>
              <a:rPr lang="ru-RU" dirty="0" err="1"/>
              <a:t>хипотези</a:t>
            </a:r>
            <a:r>
              <a:rPr lang="ru-RU" dirty="0"/>
              <a:t>, в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намери</a:t>
            </a:r>
            <a:r>
              <a:rPr lang="ru-RU" dirty="0"/>
              <a:t> приложение </a:t>
            </a:r>
            <a:r>
              <a:rPr lang="ru-RU" dirty="0" err="1"/>
              <a:t>институтът</a:t>
            </a:r>
            <a:r>
              <a:rPr lang="ru-RU" dirty="0"/>
              <a:t> на изменение на </a:t>
            </a:r>
            <a:r>
              <a:rPr lang="ru-RU" dirty="0" err="1"/>
              <a:t>обвинението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е </a:t>
            </a:r>
            <a:r>
              <a:rPr lang="ru-RU" dirty="0" err="1"/>
              <a:t>приел</a:t>
            </a:r>
            <a:r>
              <a:rPr lang="ru-RU" dirty="0"/>
              <a:t>, че те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свързани</a:t>
            </a:r>
            <a:r>
              <a:rPr lang="ru-RU" dirty="0"/>
              <a:t> или с </a:t>
            </a:r>
            <a:r>
              <a:rPr lang="ru-RU" dirty="0" err="1"/>
              <a:t>промяна</a:t>
            </a:r>
            <a:r>
              <a:rPr lang="ru-RU" dirty="0"/>
              <a:t> на </a:t>
            </a:r>
            <a:r>
              <a:rPr lang="ru-RU" dirty="0" err="1"/>
              <a:t>фактите</a:t>
            </a:r>
            <a:r>
              <a:rPr lang="ru-RU" dirty="0"/>
              <a:t>, или на </a:t>
            </a:r>
            <a:r>
              <a:rPr lang="ru-RU" dirty="0" err="1"/>
              <a:t>правото</a:t>
            </a:r>
            <a:r>
              <a:rPr lang="ru-RU" dirty="0"/>
              <a:t>. </a:t>
            </a:r>
            <a:r>
              <a:rPr lang="ru-RU" dirty="0" err="1"/>
              <a:t>Преценил</a:t>
            </a:r>
            <a:r>
              <a:rPr lang="ru-RU" dirty="0"/>
              <a:t> е, че в </a:t>
            </a:r>
            <a:r>
              <a:rPr lang="ru-RU" dirty="0" err="1"/>
              <a:t>случаите</a:t>
            </a:r>
            <a:r>
              <a:rPr lang="ru-RU" dirty="0"/>
              <a:t>,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обвинението</a:t>
            </a:r>
            <a:r>
              <a:rPr lang="ru-RU" dirty="0"/>
              <a:t> е </a:t>
            </a:r>
            <a:r>
              <a:rPr lang="ru-RU" dirty="0" err="1"/>
              <a:t>конструирано</a:t>
            </a:r>
            <a:r>
              <a:rPr lang="ru-RU" dirty="0"/>
              <a:t> посредством </a:t>
            </a:r>
            <a:r>
              <a:rPr lang="ru-RU" dirty="0" err="1"/>
              <a:t>бланкетна</a:t>
            </a:r>
            <a:r>
              <a:rPr lang="ru-RU" dirty="0"/>
              <a:t> диспозиция, при </a:t>
            </a:r>
            <a:r>
              <a:rPr lang="ru-RU" dirty="0" err="1"/>
              <a:t>промяна</a:t>
            </a:r>
            <a:r>
              <a:rPr lang="ru-RU" dirty="0"/>
              <a:t> на </a:t>
            </a:r>
            <a:r>
              <a:rPr lang="ru-RU" dirty="0" err="1"/>
              <a:t>нормата</a:t>
            </a:r>
            <a:r>
              <a:rPr lang="ru-RU" dirty="0"/>
              <a:t>,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която</a:t>
            </a:r>
            <a:r>
              <a:rPr lang="ru-RU" dirty="0"/>
              <a:t> </a:t>
            </a:r>
            <a:r>
              <a:rPr lang="ru-RU" dirty="0" err="1"/>
              <a:t>препраща</a:t>
            </a:r>
            <a:r>
              <a:rPr lang="ru-RU" dirty="0"/>
              <a:t> </a:t>
            </a:r>
            <a:r>
              <a:rPr lang="ru-RU" dirty="0" err="1"/>
              <a:t>тази</a:t>
            </a:r>
            <a:r>
              <a:rPr lang="ru-RU" dirty="0"/>
              <a:t> диспозиция, не се </a:t>
            </a:r>
            <a:r>
              <a:rPr lang="ru-RU" dirty="0" err="1"/>
              <a:t>променя</a:t>
            </a:r>
            <a:r>
              <a:rPr lang="ru-RU" dirty="0"/>
              <a:t> </a:t>
            </a:r>
            <a:r>
              <a:rPr lang="ru-RU" dirty="0" err="1"/>
              <a:t>правната</a:t>
            </a:r>
            <a:r>
              <a:rPr lang="ru-RU" dirty="0"/>
              <a:t> квалификация на </a:t>
            </a:r>
            <a:r>
              <a:rPr lang="ru-RU" dirty="0" err="1"/>
              <a:t>инкриминираното</a:t>
            </a:r>
            <a:r>
              <a:rPr lang="ru-RU" dirty="0"/>
              <a:t> деяние, </a:t>
            </a:r>
            <a:r>
              <a:rPr lang="ru-RU" dirty="0" err="1"/>
              <a:t>респективно</a:t>
            </a:r>
            <a:r>
              <a:rPr lang="ru-RU" dirty="0"/>
              <a:t> </a:t>
            </a:r>
            <a:r>
              <a:rPr lang="ru-RU" dirty="0" err="1"/>
              <a:t>институтът</a:t>
            </a:r>
            <a:r>
              <a:rPr lang="ru-RU" dirty="0"/>
              <a:t> на изменение на </a:t>
            </a:r>
            <a:r>
              <a:rPr lang="ru-RU" dirty="0" err="1"/>
              <a:t>обвинението</a:t>
            </a:r>
            <a:r>
              <a:rPr lang="ru-RU" dirty="0"/>
              <a:t> е неприложим и </a:t>
            </a:r>
            <a:r>
              <a:rPr lang="ru-RU" dirty="0" err="1"/>
              <a:t>осъждането</a:t>
            </a:r>
            <a:r>
              <a:rPr lang="ru-RU" dirty="0"/>
              <a:t> по норма, </a:t>
            </a:r>
            <a:r>
              <a:rPr lang="ru-RU" dirty="0" err="1"/>
              <a:t>регламентираща</a:t>
            </a:r>
            <a:r>
              <a:rPr lang="ru-RU" dirty="0"/>
              <a:t> различно нарушение, не </a:t>
            </a:r>
            <a:r>
              <a:rPr lang="ru-RU" dirty="0" err="1"/>
              <a:t>представлява</a:t>
            </a:r>
            <a:r>
              <a:rPr lang="ru-RU" dirty="0"/>
              <a:t> нарушение на </a:t>
            </a:r>
            <a:r>
              <a:rPr lang="ru-RU" dirty="0" err="1"/>
              <a:t>процесуални</a:t>
            </a:r>
            <a:r>
              <a:rPr lang="ru-RU" dirty="0"/>
              <a:t> правила.</a:t>
            </a:r>
          </a:p>
          <a:p>
            <a:pPr marL="0" indent="0" algn="just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7955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Обяснения на обвиняем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bg-BG" b="1" dirty="0"/>
              <a:t>Р №981/2005 г. 3 НО, Р №852/2005 г. 2 НО, Р №561/2002 г. 2 НО</a:t>
            </a:r>
          </a:p>
          <a:p>
            <a:pPr marL="0" indent="0" algn="just">
              <a:buNone/>
            </a:pPr>
            <a:r>
              <a:rPr lang="bg-BG" dirty="0"/>
              <a:t>Обясненията на обвиняемия не могат да бъдат декларативно отхвърлени, без да бъдат съпоставени с другите доказателствени източници.</a:t>
            </a:r>
          </a:p>
          <a:p>
            <a:pPr marL="0" indent="0" algn="just">
              <a:buNone/>
            </a:pPr>
            <a:r>
              <a:rPr lang="bg-BG" b="1" dirty="0"/>
              <a:t>Р 215/2016 г. 2 НО</a:t>
            </a:r>
          </a:p>
          <a:p>
            <a:pPr marL="0" indent="0" algn="just">
              <a:buNone/>
            </a:pPr>
            <a:r>
              <a:rPr lang="bg-BG" dirty="0"/>
              <a:t>Отхвърлянето на обясненията на подсъдимия без да бъдат отнесени към всеки установяващ или отхвърлящ факт представлява съществено нарушение на процесуални правила.</a:t>
            </a:r>
          </a:p>
          <a:p>
            <a:pPr marL="0" indent="0" algn="just">
              <a:buNone/>
            </a:pPr>
            <a:r>
              <a:rPr lang="bg-BG" b="1" dirty="0" err="1"/>
              <a:t>Опр</a:t>
            </a:r>
            <a:r>
              <a:rPr lang="bg-BG" b="1" dirty="0"/>
              <a:t>.116/2018 г. 3 НО</a:t>
            </a:r>
          </a:p>
          <a:p>
            <a:pPr marL="0" indent="0" algn="just">
              <a:buNone/>
            </a:pPr>
            <a:r>
              <a:rPr lang="bg-BG" dirty="0"/>
              <a:t>Заявеното от подсъдимия признание за виновен и желание да сключи споразумение по реда на чл.гл. 29 НПК не е идентично с даване на обяснение. От този факт не може да бъде правен извод за наличие на противоречиви интереси на друг обвиняем, който не дава обяснения.</a:t>
            </a:r>
          </a:p>
          <a:p>
            <a:pPr marL="0" indent="0" algn="just">
              <a:buNone/>
            </a:pPr>
            <a:endParaRPr lang="bg-BG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235239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Диспозитив</a:t>
            </a:r>
            <a:r>
              <a:rPr lang="bg-BG" dirty="0" smtClean="0"/>
              <a:t> на обвинителния акт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156/2010 г. 2 НО</a:t>
            </a:r>
          </a:p>
          <a:p>
            <a:pPr algn="just">
              <a:buFontTx/>
              <a:buChar char="-"/>
            </a:pPr>
            <a:r>
              <a:rPr lang="bg-BG" dirty="0"/>
              <a:t>н</a:t>
            </a:r>
            <a:r>
              <a:rPr lang="bg-BG" dirty="0" smtClean="0"/>
              <a:t>епосочването на цифровата квалификация на престъплението, ако юридическата му формулировка е очертана правилно не е съществено нарушение на процесуални правила</a:t>
            </a:r>
          </a:p>
          <a:p>
            <a:pPr marL="0" indent="0" algn="just">
              <a:buNone/>
            </a:pPr>
            <a:r>
              <a:rPr lang="bg-BG" b="1" dirty="0" smtClean="0"/>
              <a:t>Р 82/2009 г. 3 НО</a:t>
            </a:r>
          </a:p>
          <a:p>
            <a:pPr algn="just">
              <a:buFontTx/>
              <a:buChar char="-"/>
            </a:pPr>
            <a:r>
              <a:rPr lang="bg-BG" dirty="0"/>
              <a:t>н</a:t>
            </a:r>
            <a:r>
              <a:rPr lang="bg-BG" dirty="0" smtClean="0"/>
              <a:t>епосочването на правните признаци, </a:t>
            </a:r>
            <a:r>
              <a:rPr lang="bg-BG" dirty="0" err="1" smtClean="0"/>
              <a:t>относими</a:t>
            </a:r>
            <a:r>
              <a:rPr lang="bg-BG" dirty="0" smtClean="0"/>
              <a:t> към понятието „длъжностно лице“ не е съществено нарушение на процесуални правила</a:t>
            </a:r>
          </a:p>
          <a:p>
            <a:pPr marL="0" indent="0" algn="just">
              <a:buNone/>
            </a:pPr>
            <a:r>
              <a:rPr lang="bg-BG" b="1" dirty="0" smtClean="0"/>
              <a:t>Р 456/2009 г. 3 НО</a:t>
            </a:r>
          </a:p>
          <a:p>
            <a:pPr marL="0" indent="0" algn="just">
              <a:buNone/>
            </a:pPr>
            <a:r>
              <a:rPr lang="bg-BG" dirty="0" smtClean="0"/>
              <a:t>- в наказателното производство не е предвидена правна възможност за отстраняване на фактически грешки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911470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err="1" smtClean="0"/>
              <a:t>Диспозитив</a:t>
            </a:r>
            <a:r>
              <a:rPr lang="bg-BG" dirty="0" smtClean="0"/>
              <a:t> на обвинителния акт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bg-BG" b="1" dirty="0" smtClean="0"/>
              <a:t>Р 40/2013 г. 1 НО</a:t>
            </a:r>
          </a:p>
          <a:p>
            <a:pPr algn="just">
              <a:buFontTx/>
              <a:buChar char="-"/>
            </a:pPr>
            <a:r>
              <a:rPr lang="bg-BG" dirty="0"/>
              <a:t>а</a:t>
            </a:r>
            <a:r>
              <a:rPr lang="bg-BG" dirty="0" smtClean="0"/>
              <a:t>ко са посочени факти в обстоятелствената част на обвинителния акт, отразяването само цифрово на квалифициращото обстоятелство в </a:t>
            </a:r>
            <a:r>
              <a:rPr lang="bg-BG" dirty="0" err="1" smtClean="0"/>
              <a:t>диспозитива</a:t>
            </a:r>
            <a:r>
              <a:rPr lang="bg-BG" dirty="0" smtClean="0"/>
              <a:t> му е достатъчно</a:t>
            </a:r>
          </a:p>
          <a:p>
            <a:pPr marL="0" indent="0" algn="just">
              <a:buNone/>
            </a:pPr>
            <a:r>
              <a:rPr lang="bg-BG" b="1" dirty="0" smtClean="0"/>
              <a:t>Р 421/2015 г. 3 НО</a:t>
            </a:r>
          </a:p>
          <a:p>
            <a:pPr algn="just">
              <a:buFontTx/>
              <a:buChar char="-"/>
            </a:pPr>
            <a:r>
              <a:rPr lang="bg-BG" dirty="0"/>
              <a:t>д</a:t>
            </a:r>
            <a:r>
              <a:rPr lang="bg-BG" dirty="0" smtClean="0"/>
              <a:t>опусната техническа грешка в изписването на норма от ЗДвП не е съществено процесуално нарушение</a:t>
            </a:r>
          </a:p>
          <a:p>
            <a:pPr algn="just">
              <a:buFontTx/>
              <a:buChar char="-"/>
            </a:pPr>
            <a:r>
              <a:rPr lang="bg-BG" dirty="0"/>
              <a:t>з</a:t>
            </a:r>
            <a:r>
              <a:rPr lang="bg-BG" dirty="0" smtClean="0"/>
              <a:t>адължително следва да бъдат посочени нормите, към които препраща </a:t>
            </a:r>
            <a:r>
              <a:rPr lang="bg-BG" dirty="0" err="1" smtClean="0"/>
              <a:t>бланкетната</a:t>
            </a:r>
            <a:r>
              <a:rPr lang="bg-BG" dirty="0" smtClean="0"/>
              <a:t> диспозиция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971301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Диспозитив</a:t>
            </a:r>
            <a:r>
              <a:rPr lang="bg-BG" dirty="0" smtClean="0"/>
              <a:t> на обвинителен акт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1434/2014 г. 3 НО</a:t>
            </a:r>
          </a:p>
          <a:p>
            <a:pPr algn="just">
              <a:buFontTx/>
              <a:buChar char="-"/>
            </a:pPr>
            <a:r>
              <a:rPr lang="bg-BG" dirty="0"/>
              <a:t>п</a:t>
            </a:r>
            <a:r>
              <a:rPr lang="bg-BG" dirty="0" smtClean="0"/>
              <a:t>осочването на погрешен номер на досъдебното производство не е съществено нарушение на процесуални правила</a:t>
            </a:r>
          </a:p>
          <a:p>
            <a:pPr marL="0" indent="0" algn="just">
              <a:buNone/>
            </a:pPr>
            <a:r>
              <a:rPr lang="bg-BG" b="1" dirty="0" smtClean="0"/>
              <a:t>Р 407/2015 г. 2 НО</a:t>
            </a:r>
          </a:p>
          <a:p>
            <a:pPr algn="just">
              <a:buFontTx/>
              <a:buChar char="-"/>
            </a:pPr>
            <a:r>
              <a:rPr lang="bg-BG" dirty="0"/>
              <a:t>в</a:t>
            </a:r>
            <a:r>
              <a:rPr lang="bg-BG" dirty="0" smtClean="0"/>
              <a:t> ТР №2/2002 г. ОСНК е отразено, че съществува изискване в обвинителния акт задължително да се отрази място и дата на изготвянето му и кой е негов автор.</a:t>
            </a:r>
          </a:p>
          <a:p>
            <a:pPr algn="just">
              <a:buFontTx/>
              <a:buChar char="-"/>
            </a:pPr>
            <a:r>
              <a:rPr lang="bg-BG" dirty="0"/>
              <a:t>л</a:t>
            </a:r>
            <a:r>
              <a:rPr lang="bg-BG" dirty="0" smtClean="0"/>
              <a:t>ипсата на такава информация в края на обвинителния акт не представлява съществено нарушение на процесуални правила, ако тя може да бъде извлечена от съдържанието на обвинителния акт.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605363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Диспозитив</a:t>
            </a:r>
            <a:r>
              <a:rPr lang="bg-BG" dirty="0" smtClean="0"/>
              <a:t> на обвинителния акт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382/2010 г. 3 НО</a:t>
            </a:r>
          </a:p>
          <a:p>
            <a:pPr marL="0" indent="0" algn="just">
              <a:buNone/>
            </a:pPr>
            <a:r>
              <a:rPr lang="bg-BG" dirty="0"/>
              <a:t>С</a:t>
            </a:r>
            <a:r>
              <a:rPr lang="bg-BG" dirty="0" smtClean="0"/>
              <a:t>ъдът е длъжен да констатира противоречие между отразени факти в обстоятелствената част на обвинителния акт и правната квалификация, посочена в неговия </a:t>
            </a:r>
            <a:r>
              <a:rPr lang="bg-BG" dirty="0" err="1" smtClean="0"/>
              <a:t>диспозитив</a:t>
            </a:r>
            <a:r>
              <a:rPr lang="bg-BG" dirty="0" smtClean="0"/>
              <a:t>.</a:t>
            </a:r>
          </a:p>
          <a:p>
            <a:pPr marL="0" indent="0" algn="just">
              <a:buNone/>
            </a:pPr>
            <a:r>
              <a:rPr lang="bg-BG" dirty="0"/>
              <a:t>В</a:t>
            </a:r>
            <a:r>
              <a:rPr lang="bg-BG" dirty="0" smtClean="0"/>
              <a:t> този случай съдът не следва да постановява оправдателна присъда (съблюдавайки посочената правна квалификация), а трябва да констатира допуснато съществено нарушение на процесуални правила и да върне делото на досъдебното производство.</a:t>
            </a:r>
          </a:p>
          <a:p>
            <a:pPr marL="0" indent="0" algn="just">
              <a:buNone/>
            </a:pPr>
            <a:r>
              <a:rPr lang="bg-BG" b="1" dirty="0" smtClean="0"/>
              <a:t>Р 329/2013 г. 1 НО</a:t>
            </a:r>
          </a:p>
          <a:p>
            <a:pPr marL="0" indent="0" algn="just">
              <a:buNone/>
            </a:pPr>
            <a:r>
              <a:rPr lang="bg-BG" dirty="0"/>
              <a:t>В</a:t>
            </a:r>
            <a:r>
              <a:rPr lang="bg-BG" dirty="0" smtClean="0"/>
              <a:t> обвинителния акт е допуснато съществено нарушение на процесуални правила само когато допуснатата непълнота е довела до засягане на правата на подсъдимия.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89719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bg-BG" sz="4400" dirty="0" smtClean="0"/>
              <a:t>БЛАГОДАРЯ ЗА ВНИМАНИЕТО !</a:t>
            </a:r>
          </a:p>
          <a:p>
            <a:pPr marL="457200" lvl="1" indent="0" algn="ctr">
              <a:buNone/>
            </a:pPr>
            <a:r>
              <a:rPr lang="en-US" sz="4400" dirty="0" smtClean="0">
                <a:hlinkClick r:id="rId2"/>
              </a:rPr>
              <a:t>shekerdjiev@gmail.com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138406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Показания на свидетели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№15/2012 г. 1 НО</a:t>
            </a:r>
          </a:p>
          <a:p>
            <a:pPr marL="0" indent="0" algn="just">
              <a:buNone/>
            </a:pPr>
            <a:r>
              <a:rPr lang="bg-BG" dirty="0" smtClean="0"/>
              <a:t>Може да бъде свидетел полицейски служител осъществил идентифициране на лице по чл.140 ЗМВР.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№90/2012 г. 3 НО</a:t>
            </a:r>
          </a:p>
          <a:p>
            <a:pPr marL="0" indent="0" algn="just">
              <a:buNone/>
            </a:pPr>
            <a:r>
              <a:rPr lang="bg-BG" dirty="0" smtClean="0"/>
              <a:t>Може да бъде свидетел полицейски служител приложил мярка по чл.63 ЗМВР.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№524/2012 г. 3 НО</a:t>
            </a:r>
          </a:p>
          <a:p>
            <a:pPr marL="0" indent="0" algn="just">
              <a:buNone/>
            </a:pPr>
            <a:r>
              <a:rPr lang="bg-BG" dirty="0" smtClean="0"/>
              <a:t>Може да бъде свидетел полицейски служител, осъществил задържането на подсъдимата.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№76/2013 г. 2 НО</a:t>
            </a:r>
          </a:p>
          <a:p>
            <a:pPr marL="0" indent="0" algn="just">
              <a:buNone/>
            </a:pPr>
            <a:r>
              <a:rPr lang="bg-BG" dirty="0" smtClean="0"/>
              <a:t>Могат да бъдат свидетели полицейски служители открили предмет в дома на подсъдимия при посещение по друг повод.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74274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Показания на свидетели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№294/2013 г. 2 НО</a:t>
            </a:r>
          </a:p>
          <a:p>
            <a:pPr marL="0" indent="0" algn="just">
              <a:buNone/>
            </a:pPr>
            <a:r>
              <a:rPr lang="bg-BG" dirty="0" smtClean="0"/>
              <a:t>Могат да бъдат свидетели полицейски служители, участвали при разкриването на ОПГ.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№198/2013 г. 1 НО</a:t>
            </a:r>
          </a:p>
          <a:p>
            <a:pPr marL="0" indent="0" algn="just">
              <a:buNone/>
            </a:pPr>
            <a:r>
              <a:rPr lang="bg-BG" dirty="0" smtClean="0"/>
              <a:t>Могат бъдат разпитвани полицейски служители, ангажирани с разследването, стига да не са лица от кръга на тези по чл.118, ал.2 НПК.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</a:t>
            </a:r>
            <a:r>
              <a:rPr lang="en-US" b="1" dirty="0" smtClean="0"/>
              <a:t>566</a:t>
            </a:r>
            <a:r>
              <a:rPr lang="bg-BG" b="1" dirty="0" smtClean="0"/>
              <a:t>/2011 г. 1 НО (решението е преди изменението по чл.118, ал.2 НПК)</a:t>
            </a:r>
          </a:p>
          <a:p>
            <a:pPr marL="0" indent="0" algn="just">
              <a:buNone/>
            </a:pPr>
            <a:r>
              <a:rPr lang="bg-BG" dirty="0" smtClean="0"/>
              <a:t>Могат да бъдат свидетели- оперативни работници, провели събеседване с обвиняемия.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63995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Показания на свидетели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bg-BG" b="1" dirty="0" smtClean="0"/>
              <a:t>Р №</a:t>
            </a:r>
            <a:r>
              <a:rPr lang="en-US" b="1" dirty="0" smtClean="0"/>
              <a:t>299</a:t>
            </a:r>
            <a:r>
              <a:rPr lang="bg-BG" b="1" dirty="0" smtClean="0"/>
              <a:t>/2011 г. 1 НО, Р №534/2013 г. 3 НО, Р №234/2009 г. 1 НО, Р № 696/2014 г. 1 НО</a:t>
            </a:r>
            <a:endParaRPr lang="en-US" b="1" dirty="0" smtClean="0"/>
          </a:p>
          <a:p>
            <a:pPr marL="0" indent="0" algn="just">
              <a:buNone/>
            </a:pPr>
            <a:r>
              <a:rPr lang="bg-BG" dirty="0" smtClean="0"/>
              <a:t>Разпитът на полицейски служители, пред които е направено извънсъдебно признание е допустим.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№712/2009 г. 3 НО</a:t>
            </a:r>
          </a:p>
          <a:p>
            <a:pPr marL="0" indent="0" algn="just">
              <a:buNone/>
            </a:pPr>
            <a:r>
              <a:rPr lang="bg-BG" dirty="0" smtClean="0"/>
              <a:t>Не може показания на полицейски служители, провели оперативна беседа да бъдат основание за постановяване на осъдителна присъда.</a:t>
            </a:r>
            <a:endParaRPr lang="bg-BG" dirty="0"/>
          </a:p>
          <a:p>
            <a:pPr marL="0" indent="0" algn="just">
              <a:buNone/>
            </a:pPr>
            <a:r>
              <a:rPr lang="bg-BG" b="1" dirty="0" smtClean="0"/>
              <a:t>Р №273/2009 г. 1 НО</a:t>
            </a:r>
          </a:p>
          <a:p>
            <a:pPr marL="0" indent="0" algn="just">
              <a:buNone/>
            </a:pPr>
            <a:r>
              <a:rPr lang="bg-BG" dirty="0" smtClean="0"/>
              <a:t>Показания на полицейски служител възпроизвел думи на обвиняемия може да се ползва само ако е подкрепена с други обвинителни доказателства.</a:t>
            </a:r>
          </a:p>
          <a:p>
            <a:endParaRPr lang="bg-BG" dirty="0"/>
          </a:p>
          <a:p>
            <a:endParaRPr lang="en-US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13338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Показания на свидетели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bg-BG" b="1" dirty="0"/>
              <a:t>НД 25/2018 г. 2 НО</a:t>
            </a:r>
          </a:p>
          <a:p>
            <a:pPr marL="0" indent="0" algn="just">
              <a:buNone/>
            </a:pPr>
            <a:r>
              <a:rPr lang="bg-BG" dirty="0"/>
              <a:t>Когато в хода на разследване от полицейски служител, възложено му по служба, бъдат снети обяснения те не могат да бъдат ценени като „</a:t>
            </a:r>
            <a:r>
              <a:rPr lang="bg-BG" dirty="0" err="1"/>
              <a:t>извънпроцесуални</a:t>
            </a:r>
            <a:r>
              <a:rPr lang="bg-BG" dirty="0"/>
              <a:t> самопризнания“. Събирането на информация по този ред представлява заобикаляне на закона, защото чрез свидетелски показания се възпроизвеждат обяснения на лице, което не е имало качеството на обвиняем, респективно не е било запознато с правата си по </a:t>
            </a:r>
            <a:r>
              <a:rPr lang="bg-BG" dirty="0" smtClean="0"/>
              <a:t>НПК</a:t>
            </a:r>
            <a:endParaRPr lang="en-US" b="1" dirty="0" smtClean="0"/>
          </a:p>
          <a:p>
            <a:pPr marL="0" indent="0" algn="just">
              <a:buNone/>
            </a:pPr>
            <a:r>
              <a:rPr lang="bg-BG" b="1" dirty="0" smtClean="0"/>
              <a:t>НД </a:t>
            </a:r>
            <a:r>
              <a:rPr lang="bg-BG" b="1" dirty="0"/>
              <a:t>808/2018 г. 2 НО</a:t>
            </a:r>
          </a:p>
          <a:p>
            <a:pPr marL="0" indent="0" algn="just">
              <a:buNone/>
            </a:pPr>
            <a:r>
              <a:rPr lang="bg-BG" dirty="0"/>
              <a:t>Проведен разпит от страна на полицейски служител по отношение на задържано лице винаги следва да бъде приеман за  официален контакт (в този смисъл </a:t>
            </a:r>
            <a:r>
              <a:rPr lang="en-US" dirty="0" err="1"/>
              <a:t>Titarenko</a:t>
            </a:r>
            <a:r>
              <a:rPr lang="en-US" dirty="0"/>
              <a:t> v </a:t>
            </a:r>
            <a:r>
              <a:rPr lang="en-US" dirty="0" err="1"/>
              <a:t>Ukraina</a:t>
            </a:r>
            <a:r>
              <a:rPr lang="en-US" dirty="0"/>
              <a:t> </a:t>
            </a:r>
            <a:r>
              <a:rPr lang="bg-BG" dirty="0"/>
              <a:t>жалба 31720/2002 г.). При провеждане на разговор между задържания и полицейския служител следва да бъдат съблюдавани гаранциите в ЕКПЧ. При липса на защита на правата му, то информацията станала известна на полицейските служители в хода на тези разговори е събрана в нарушение процесуалните правила и не може да бъде ползвана, защото представлява заобикаляне на императивната норма на чл.105, ал.2 НПК (в този смисъл е посочено делото Д.М. срещу България жалба 34779/2009 г</a:t>
            </a:r>
            <a:r>
              <a:rPr lang="bg-BG" dirty="0" smtClean="0"/>
              <a:t>.)</a:t>
            </a:r>
            <a:endParaRPr lang="bg-BG" b="1" dirty="0"/>
          </a:p>
          <a:p>
            <a:pPr marL="0" indent="0" algn="just">
              <a:buNone/>
            </a:pPr>
            <a:r>
              <a:rPr lang="bg-BG" b="1" dirty="0"/>
              <a:t>НД 956/2016 г. 2 НО, НД 1011/2017 г. 3 НО</a:t>
            </a:r>
          </a:p>
          <a:p>
            <a:pPr marL="0" indent="0" algn="just">
              <a:buNone/>
            </a:pPr>
            <a:r>
              <a:rPr lang="bg-BG" dirty="0"/>
              <a:t>Не могат да бъдат ползвани извънсъдебни признания защото:</a:t>
            </a:r>
          </a:p>
          <a:p>
            <a:pPr algn="just">
              <a:buFontTx/>
              <a:buChar char="-"/>
            </a:pPr>
            <a:r>
              <a:rPr lang="bg-BG" dirty="0"/>
              <a:t>имат производен характер</a:t>
            </a:r>
          </a:p>
          <a:p>
            <a:pPr algn="just">
              <a:buFontTx/>
              <a:buChar char="-"/>
            </a:pPr>
            <a:r>
              <a:rPr lang="bg-BG" dirty="0"/>
              <a:t>събрани са при нарушени императивни правила </a:t>
            </a:r>
            <a:endParaRPr lang="en-US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68939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14653</TotalTime>
  <Words>6911</Words>
  <Application>Microsoft Office PowerPoint</Application>
  <PresentationFormat>On-screen Show (4:3)</PresentationFormat>
  <Paragraphs>379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Calibri</vt:lpstr>
      <vt:lpstr>Wingdings</vt:lpstr>
      <vt:lpstr>Office Theme</vt:lpstr>
      <vt:lpstr>ПРАКТИКА НА ВКС ПО ВЪПРОСИ, СВЪРЗАНИ СЪС СЪБИРАНЕ НА ДОКАЗАТЕЛСТВА В ДОСЪДЕБНАТА ФАЗА НА НАКАЗАТЕЛНОТО  ПРОИЗВОДСТВО</vt:lpstr>
      <vt:lpstr>Обяснения на обвиняем</vt:lpstr>
      <vt:lpstr>Обяснения на обвиняем</vt:lpstr>
      <vt:lpstr>Обяснения на обвиня</vt:lpstr>
      <vt:lpstr>Обяснения на обвиняем</vt:lpstr>
      <vt:lpstr>Показания на свидетели</vt:lpstr>
      <vt:lpstr>Показания на свидетели</vt:lpstr>
      <vt:lpstr>Показания на свидетели</vt:lpstr>
      <vt:lpstr>Показания на свидетели</vt:lpstr>
      <vt:lpstr>Показания на свидетели</vt:lpstr>
      <vt:lpstr>Показания на свидетели</vt:lpstr>
      <vt:lpstr>Показания на свидетели</vt:lpstr>
      <vt:lpstr>Писмени доказателства и доказателствени средства</vt:lpstr>
      <vt:lpstr>Писмени доказателства и доказателствени средства</vt:lpstr>
      <vt:lpstr>Писмени доказателства и доказателствени средства</vt:lpstr>
      <vt:lpstr>Негодност на протокол за оглед или невъзможност да се ползват доказателствените му резултати</vt:lpstr>
      <vt:lpstr>Негодност на протокол за оглед или невъзможност да се ползват доказателствените му резултати</vt:lpstr>
      <vt:lpstr>Негодност на протокол за оглед или невъзможност да се ползват доказателствените му резултати</vt:lpstr>
      <vt:lpstr>Доброволно предаване</vt:lpstr>
      <vt:lpstr>Доброволно предаване</vt:lpstr>
      <vt:lpstr>Доброволно предаване</vt:lpstr>
      <vt:lpstr>Доброволно предаване</vt:lpstr>
      <vt:lpstr>Доброволно предаване</vt:lpstr>
      <vt:lpstr>Доброволно предаване</vt:lpstr>
      <vt:lpstr>Експертиза</vt:lpstr>
      <vt:lpstr>Експертиза</vt:lpstr>
      <vt:lpstr>Разпознаване на лице</vt:lpstr>
      <vt:lpstr>Разпознаване на лице</vt:lpstr>
      <vt:lpstr>Оглед</vt:lpstr>
      <vt:lpstr>Оглед</vt:lpstr>
      <vt:lpstr>Претърсване и изземване</vt:lpstr>
      <vt:lpstr>Претърсване и изземване</vt:lpstr>
      <vt:lpstr>Обиск</vt:lpstr>
      <vt:lpstr>Заместване на доказателства</vt:lpstr>
      <vt:lpstr>Обвинителен акт- обща характеристика</vt:lpstr>
      <vt:lpstr>Обвинителен акт- обща характеристика</vt:lpstr>
      <vt:lpstr>Обвинителен акт- обща характеристика</vt:lpstr>
      <vt:lpstr>Обвинителен акт</vt:lpstr>
      <vt:lpstr>Обвинителен акт</vt:lpstr>
      <vt:lpstr>Обвинителен акт</vt:lpstr>
      <vt:lpstr>Обстоятелствена част на обвинителния акт</vt:lpstr>
      <vt:lpstr>Обстоятелствена част на обвинителния акт</vt:lpstr>
      <vt:lpstr>Обстоятелствена част на обвинителния акт</vt:lpstr>
      <vt:lpstr>Обстоятелствена част на обвинителния акт</vt:lpstr>
      <vt:lpstr>Обстоятелствена част на обвинителния акт</vt:lpstr>
      <vt:lpstr>Обстоятелствена част на обвинителния акт</vt:lpstr>
      <vt:lpstr>Осъждане по непредявено обвинение</vt:lpstr>
      <vt:lpstr>Осъждане по непредявено обвинение</vt:lpstr>
      <vt:lpstr>Осъждане по непредявено обвинение</vt:lpstr>
      <vt:lpstr>Диспозитив на обвинителния акт</vt:lpstr>
      <vt:lpstr>Диспозитив на обвинителния акт</vt:lpstr>
      <vt:lpstr>Диспозитив на обвинителен акт</vt:lpstr>
      <vt:lpstr>Диспозитив на обвинителния акт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ПРОЦЕСУАЛНИ НАРУШЕНИЯ В НАКАЗАТЕЛНОТО ПРОИЗВОДСТВО</dc:title>
  <dc:creator>Красимир Шекерджиев</dc:creator>
  <cp:lastModifiedBy>Потребител на Windows</cp:lastModifiedBy>
  <cp:revision>95</cp:revision>
  <cp:lastPrinted>2023-06-23T13:06:45Z</cp:lastPrinted>
  <dcterms:created xsi:type="dcterms:W3CDTF">2015-11-11T08:36:44Z</dcterms:created>
  <dcterms:modified xsi:type="dcterms:W3CDTF">2024-07-04T08:44:55Z</dcterms:modified>
</cp:coreProperties>
</file>