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91" r:id="rId4"/>
    <p:sldId id="258" r:id="rId5"/>
    <p:sldId id="303" r:id="rId6"/>
    <p:sldId id="270" r:id="rId7"/>
    <p:sldId id="259" r:id="rId8"/>
    <p:sldId id="269" r:id="rId9"/>
    <p:sldId id="299" r:id="rId10"/>
    <p:sldId id="314" r:id="rId11"/>
    <p:sldId id="318" r:id="rId12"/>
    <p:sldId id="316" r:id="rId13"/>
    <p:sldId id="317" r:id="rId14"/>
    <p:sldId id="300" r:id="rId15"/>
    <p:sldId id="301" r:id="rId16"/>
    <p:sldId id="302" r:id="rId17"/>
    <p:sldId id="260" r:id="rId18"/>
    <p:sldId id="261" r:id="rId19"/>
    <p:sldId id="262" r:id="rId20"/>
    <p:sldId id="281" r:id="rId21"/>
    <p:sldId id="298" r:id="rId22"/>
    <p:sldId id="309" r:id="rId23"/>
    <p:sldId id="280" r:id="rId24"/>
    <p:sldId id="282" r:id="rId25"/>
    <p:sldId id="283" r:id="rId26"/>
    <p:sldId id="285" r:id="rId27"/>
    <p:sldId id="284" r:id="rId28"/>
    <p:sldId id="286" r:id="rId29"/>
    <p:sldId id="287" r:id="rId30"/>
    <p:sldId id="265" r:id="rId31"/>
    <p:sldId id="272" r:id="rId32"/>
    <p:sldId id="289" r:id="rId33"/>
    <p:sldId id="296" r:id="rId34"/>
    <p:sldId id="297" r:id="rId35"/>
    <p:sldId id="278" r:id="rId36"/>
    <p:sldId id="271" r:id="rId37"/>
    <p:sldId id="308" r:id="rId38"/>
    <p:sldId id="275" r:id="rId39"/>
    <p:sldId id="311" r:id="rId40"/>
    <p:sldId id="264" r:id="rId41"/>
    <p:sldId id="290" r:id="rId42"/>
    <p:sldId id="279" r:id="rId43"/>
    <p:sldId id="274" r:id="rId44"/>
    <p:sldId id="295" r:id="rId45"/>
    <p:sldId id="294" r:id="rId46"/>
    <p:sldId id="266" r:id="rId47"/>
    <p:sldId id="312" r:id="rId48"/>
    <p:sldId id="313" r:id="rId49"/>
    <p:sldId id="315" r:id="rId50"/>
    <p:sldId id="292" r:id="rId51"/>
    <p:sldId id="267" r:id="rId52"/>
    <p:sldId id="306" r:id="rId53"/>
    <p:sldId id="293" r:id="rId54"/>
    <p:sldId id="305" r:id="rId55"/>
    <p:sldId id="268" r:id="rId56"/>
    <p:sldId id="273" r:id="rId57"/>
    <p:sldId id="310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B901558-A216-640C-E2AF-878DC142F6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352D4EF-C2AF-5429-EF26-1561900D2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Таня Йосифова - професор в ЮФ на УНСС, адвокат от САК</a:t>
            </a:r>
          </a:p>
        </p:txBody>
      </p:sp>
    </p:spTree>
    <p:extLst>
      <p:ext uri="{BB962C8B-B14F-4D97-AF65-F5344CB8AC3E}">
        <p14:creationId xmlns:p14="http://schemas.microsoft.com/office/powerpoint/2010/main" val="158753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tx1"/>
                </a:solidFill>
                <a:latin typeface="inherit"/>
              </a:rPr>
              <a:t>На 6.09.2023 г. Европейската комисия определи първите шест контролиращи достъпа предприятия:</a:t>
            </a:r>
            <a:r>
              <a:rPr lang="en-US" dirty="0" smtClean="0">
                <a:solidFill>
                  <a:schemeClr val="tx1"/>
                </a:solidFill>
                <a:latin typeface="inherit"/>
              </a:rPr>
              <a:t> Alphabet</a:t>
            </a:r>
            <a:r>
              <a:rPr lang="en-US" dirty="0">
                <a:solidFill>
                  <a:schemeClr val="tx1"/>
                </a:solidFill>
                <a:latin typeface="inherit"/>
              </a:rPr>
              <a:t>, Amazon, Apple, </a:t>
            </a:r>
            <a:r>
              <a:rPr lang="en-US" dirty="0" err="1">
                <a:solidFill>
                  <a:schemeClr val="tx1"/>
                </a:solidFill>
                <a:latin typeface="inherit"/>
              </a:rPr>
              <a:t>ByteDance</a:t>
            </a:r>
            <a:r>
              <a:rPr lang="en-US" dirty="0">
                <a:solidFill>
                  <a:schemeClr val="tx1"/>
                </a:solidFill>
                <a:latin typeface="inherit"/>
              </a:rPr>
              <a:t>, Meta, </a:t>
            </a:r>
            <a:r>
              <a:rPr lang="en-US" dirty="0" smtClean="0">
                <a:solidFill>
                  <a:schemeClr val="tx1"/>
                </a:solidFill>
                <a:latin typeface="inherit"/>
              </a:rPr>
              <a:t>Microsoft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.</a:t>
            </a:r>
            <a:endParaRPr lang="en-US" dirty="0" smtClean="0">
              <a:solidFill>
                <a:schemeClr val="tx1"/>
              </a:solidFill>
              <a:latin typeface="inherit"/>
            </a:endParaRPr>
          </a:p>
          <a:p>
            <a:r>
              <a:rPr lang="ru-RU" dirty="0">
                <a:solidFill>
                  <a:schemeClr val="tx1"/>
                </a:solidFill>
                <a:latin typeface="inherit"/>
              </a:rPr>
              <a:t>На 29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април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2024 г.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Комисията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определи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Apple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по отношение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нейната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iPadOS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операционна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система за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таблети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. </a:t>
            </a:r>
            <a:endParaRPr lang="en-US" dirty="0" smtClean="0">
              <a:solidFill>
                <a:schemeClr val="tx1"/>
              </a:solidFill>
              <a:latin typeface="inherit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inherit"/>
              </a:rPr>
              <a:t>На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13 май 2024 г.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Комисията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определи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Booking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като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контролиращо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достъпа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предприятие за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онлайн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посредническа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услуга Booking.com. </a:t>
            </a:r>
            <a:endParaRPr lang="en-US" dirty="0" smtClean="0">
              <a:solidFill>
                <a:schemeClr val="tx1"/>
              </a:solidFill>
              <a:latin typeface="inherit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inherit"/>
              </a:rPr>
              <a:t>Определени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са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общо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24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основни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платформени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услуги,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предоставяни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от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тези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контролиращи достъпа предприятия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.</a:t>
            </a:r>
            <a:r>
              <a:rPr lang="en-US" dirty="0">
                <a:solidFill>
                  <a:schemeClr val="tx1"/>
                </a:solidFill>
                <a:latin typeface="inherit"/>
              </a:rPr>
              <a:t> </a:t>
            </a:r>
            <a:endParaRPr lang="en-US" dirty="0" smtClean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27632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pic>
        <p:nvPicPr>
          <p:cNvPr id="1026" name="Picture 2" descr="list of designated gatekeepers and their core platform servic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1884219"/>
            <a:ext cx="9421091" cy="463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06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inherit"/>
              </a:rPr>
              <a:t>На 25.03.2024 г.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Комисията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започна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разследвания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неспазване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Акта 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цифровите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пазари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.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Те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засягат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правилата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Alphabet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управление в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Google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Play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самопредпочитанията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Google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Търсене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правилата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Apple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управление в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App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Store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избор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браузъри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промяна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настройките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подразбиране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както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„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модела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плащане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съгласие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“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Meta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. </a:t>
            </a:r>
            <a:endParaRPr lang="bg-BG" dirty="0">
              <a:solidFill>
                <a:schemeClr val="tx1"/>
              </a:solidFill>
              <a:latin typeface="inherit"/>
            </a:endParaRPr>
          </a:p>
          <a:p>
            <a:r>
              <a:rPr lang="bg-BG" dirty="0" smtClean="0">
                <a:solidFill>
                  <a:schemeClr val="tx1"/>
                </a:solidFill>
                <a:latin typeface="inherit"/>
              </a:rPr>
              <a:t>Официалната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процедура за несъответствие срещу 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Alphabet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, Apple и 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Meta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е открита съгласно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чл.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20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във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връзка с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чл.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13 и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чл.29 за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нарушение на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чл.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5(2), 5(4), 6(3) и 6(5)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от Акта за цифровите пазари.</a:t>
            </a:r>
            <a:endParaRPr lang="bg-BG" dirty="0">
              <a:solidFill>
                <a:schemeClr val="tx1"/>
              </a:solidFill>
              <a:latin typeface="inherit"/>
            </a:endParaRP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В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случай, че установи нарушение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Комисията може да наложи глоби до 10% от общия световен оборот на компанията. Тези глоби могат да достигнат до 20% в случай на повторно нарушение. Освен това, в случай на системни нарушения, Комисията може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да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приеме допълнителни средства за защита, като например задължаване на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предприятието да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продаде бизнес или части от него или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забрана 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да придобива допълнителни услуги, свързани със системното несъответствие.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08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inherit"/>
              </a:rPr>
              <a:t>На 17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декември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2024 г.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Комисията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откри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официална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процедура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срещу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TikTok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изборни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рискове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съгласно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Акта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цифровите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услуги – </a:t>
            </a:r>
            <a:r>
              <a:rPr lang="bg-BG" dirty="0" smtClean="0">
                <a:solidFill>
                  <a:schemeClr val="tx1"/>
                </a:solidFill>
                <a:latin typeface="inherit"/>
              </a:rPr>
              <a:t>чл.</a:t>
            </a:r>
            <a:r>
              <a:rPr lang="en-US" dirty="0" smtClean="0">
                <a:solidFill>
                  <a:schemeClr val="tx1"/>
                </a:solidFill>
                <a:latin typeface="inherit"/>
              </a:rPr>
              <a:t>34(1</a:t>
            </a:r>
            <a:r>
              <a:rPr lang="en-US" dirty="0">
                <a:solidFill>
                  <a:schemeClr val="tx1"/>
                </a:solidFill>
                <a:latin typeface="inherit"/>
              </a:rPr>
              <a:t>), 34(2) and 35(1</a:t>
            </a:r>
            <a:r>
              <a:rPr lang="en-US" dirty="0" smtClean="0">
                <a:solidFill>
                  <a:schemeClr val="tx1"/>
                </a:solidFill>
                <a:latin typeface="inherit"/>
              </a:rPr>
              <a:t>).</a:t>
            </a:r>
            <a:r>
              <a:rPr lang="en-US" dirty="0">
                <a:solidFill>
                  <a:schemeClr val="tx1"/>
                </a:solidFill>
                <a:latin typeface="inherit"/>
              </a:rPr>
              <a:t> </a:t>
            </a:r>
            <a:endParaRPr lang="en-US" dirty="0" smtClean="0">
              <a:solidFill>
                <a:schemeClr val="tx1"/>
              </a:solidFill>
              <a:latin typeface="inherit"/>
            </a:endParaRPr>
          </a:p>
          <a:p>
            <a:r>
              <a:rPr lang="ru-RU" dirty="0" err="1">
                <a:solidFill>
                  <a:schemeClr val="tx1"/>
                </a:solidFill>
                <a:latin typeface="inherit"/>
              </a:rPr>
              <a:t>Производството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ще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се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фокусира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върху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управлението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рисковете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изборите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гражданския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дискурс,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свързани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със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следните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области: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inherit"/>
              </a:rPr>
              <a:t>Системите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препоръчване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TikTok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по-специално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рисковете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свързани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с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координираната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неавтентична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манипулация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автоматизираната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експлоатация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услугата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.</a:t>
            </a:r>
          </a:p>
          <a:p>
            <a:r>
              <a:rPr lang="ru-RU" dirty="0" err="1">
                <a:solidFill>
                  <a:schemeClr val="tx1"/>
                </a:solidFill>
                <a:latin typeface="inherit"/>
              </a:rPr>
              <a:t>Правилата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TikTok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за политически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реклами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платено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политическо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съдържание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.</a:t>
            </a:r>
            <a:endParaRPr lang="bg-BG" dirty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87699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591F263-045E-0414-DB6E-E641E1E63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9F2E6CE-BCE9-D477-266D-2A47A39E4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400" b="1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inherit"/>
              </a:rPr>
              <a:t>„предприятие“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означава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образувание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което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извършва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стопанска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дейност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, независимо от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правния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му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статут и начина, по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който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то се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финансира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включително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всички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свързани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предприятия,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които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образуват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група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резултат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прекия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непрекия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контрол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едно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предприятие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върху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друго</a:t>
            </a:r>
            <a:endParaRPr lang="en-US" dirty="0">
              <a:latin typeface="inherit"/>
            </a:endParaRPr>
          </a:p>
          <a:p>
            <a:r>
              <a:rPr lang="ru-RU" b="1" dirty="0">
                <a:solidFill>
                  <a:srgbClr val="000000"/>
                </a:solidFill>
                <a:latin typeface="inherit"/>
              </a:rPr>
              <a:t>„бизнес </a:t>
            </a:r>
            <a:r>
              <a:rPr lang="ru-RU" b="1" dirty="0" err="1">
                <a:solidFill>
                  <a:srgbClr val="000000"/>
                </a:solidFill>
                <a:latin typeface="inherit"/>
              </a:rPr>
              <a:t>ползвател</a:t>
            </a:r>
            <a:r>
              <a:rPr lang="ru-RU" b="1" dirty="0">
                <a:solidFill>
                  <a:srgbClr val="000000"/>
                </a:solidFill>
                <a:latin typeface="inherit"/>
              </a:rPr>
              <a:t>“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означава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всяко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физическо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юридическо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лице,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което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действа в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търговско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или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професионално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качество,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използващо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основни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платформени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услуги за целите или в хода на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предоставяне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на стоки или услуги на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крайни</a:t>
            </a:r>
            <a:r>
              <a:rPr lang="ru-RU" dirty="0">
                <a:solidFill>
                  <a:srgbClr val="000000"/>
                </a:solidFill>
                <a:latin typeface="inherit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inherit"/>
              </a:rPr>
              <a:t>ползватели</a:t>
            </a:r>
            <a:endParaRPr lang="ru-RU" dirty="0">
              <a:solidFill>
                <a:srgbClr val="000000"/>
              </a:solidFill>
              <a:latin typeface="inherit"/>
            </a:endParaRPr>
          </a:p>
          <a:p>
            <a:r>
              <a:rPr lang="ru-RU" b="1" i="0" dirty="0">
                <a:solidFill>
                  <a:srgbClr val="000000"/>
                </a:solidFill>
                <a:effectLst/>
                <a:latin typeface="inherit"/>
              </a:rPr>
              <a:t>„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inherit"/>
              </a:rPr>
              <a:t>краен</a:t>
            </a:r>
            <a:r>
              <a:rPr lang="ru-RU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inherit"/>
              </a:rPr>
              <a:t>ползвател</a:t>
            </a:r>
            <a:r>
              <a:rPr lang="ru-RU" b="1" i="0" dirty="0">
                <a:solidFill>
                  <a:srgbClr val="000000"/>
                </a:solidFill>
                <a:effectLst/>
                <a:latin typeface="inherit"/>
              </a:rPr>
              <a:t>“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означава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всяко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физическо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юридическо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лице,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което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използва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основни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платформени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услуги, различно от бизнес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ползвател</a:t>
            </a:r>
            <a:endParaRPr lang="ru-RU" b="0" i="0" dirty="0">
              <a:solidFill>
                <a:srgbClr val="00000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889696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E423F30-0BC5-3559-7455-854FB4D50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522293C-8EA0-C334-1178-17197AAC6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</a:p>
          <a:p>
            <a:r>
              <a:rPr lang="ru-RU" sz="2400" b="1" i="0" dirty="0">
                <a:solidFill>
                  <a:srgbClr val="000000"/>
                </a:solidFill>
                <a:effectLst/>
                <a:latin typeface="inherit"/>
              </a:rPr>
              <a:t>„посреднически онлайн услуги“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означава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посреднически онлайн услуги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съгласно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определението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в член 2, точка 2 от Регламент (ЕС) 2019/1150, т.е. у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които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отговарят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всяко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едно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следните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изисквания</a:t>
            </a:r>
            <a:r>
              <a:rPr lang="bg-BG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:</a:t>
            </a:r>
            <a:endParaRPr lang="ru-RU" sz="2400" b="0" i="0" dirty="0">
              <a:solidFill>
                <a:srgbClr val="000000"/>
              </a:solidFill>
              <a:effectLst/>
              <a:latin typeface="inherit"/>
            </a:endParaRPr>
          </a:p>
          <a:p>
            <a:r>
              <a:rPr lang="bg-BG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представляват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смисъла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член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параграф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буква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б)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Директива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(ЕС) 2015/1535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парламент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Съвета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bg-BG" sz="24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bg-BG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позволяват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бизнес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стоки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улесни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встъпването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търговски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посочените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бизнес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ползватели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мястото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окончателно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сключване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сделката</a:t>
            </a:r>
            <a:endParaRPr lang="bg-BG" sz="24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dirty="0">
                <a:solidFill>
                  <a:srgbClr val="000000"/>
                </a:solidFill>
                <a:latin typeface="inherit"/>
                <a:cs typeface="Times New Roman" panose="02020603050405020304" pitchFamily="18" charset="0"/>
              </a:rPr>
              <a:t>в</a:t>
            </a:r>
            <a:r>
              <a:rPr lang="bg-BG" sz="2400" b="0" i="0" dirty="0">
                <a:solidFill>
                  <a:srgbClr val="000000"/>
                </a:solidFill>
                <a:latin typeface="inherit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бизнес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договорни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доставчика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посочените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бизнес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стоки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потребителите</a:t>
            </a:r>
            <a:endParaRPr lang="ru-RU" sz="2400" b="0" i="0" dirty="0">
              <a:solidFill>
                <a:srgbClr val="000000"/>
              </a:solidFill>
              <a:effectLst/>
              <a:latin typeface="inherit"/>
            </a:endParaRPr>
          </a:p>
          <a:p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64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8B8B24C-AFD5-980C-8C5B-F6F00E6B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5342E7D-A21A-9612-4169-F160B73AE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1800" b="1" dirty="0">
                <a:solidFill>
                  <a:schemeClr val="tx1"/>
                </a:solidFill>
                <a:latin typeface="inherit"/>
              </a:rPr>
              <a:t>„услуга на информационното общество“</a:t>
            </a:r>
            <a:r>
              <a:rPr lang="en-US" sz="1800" dirty="0">
                <a:solidFill>
                  <a:schemeClr val="tx1"/>
                </a:solidFill>
                <a:latin typeface="inherit"/>
              </a:rPr>
              <a:t> -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каквато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да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е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услуга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нормално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предоставяна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срещу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възнаграждение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разстояние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чрез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електронно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средство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индивидуална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молба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получателя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услугите</a:t>
            </a:r>
            <a:r>
              <a:rPr lang="bg-BG" sz="1800" dirty="0">
                <a:solidFill>
                  <a:schemeClr val="tx1"/>
                </a:solidFill>
                <a:latin typeface="inherit"/>
              </a:rPr>
              <a:t> </a:t>
            </a:r>
            <a:endParaRPr lang="en-US" sz="1800" dirty="0">
              <a:solidFill>
                <a:schemeClr val="tx1"/>
              </a:solidFill>
              <a:latin typeface="inherit"/>
            </a:endParaRP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разстояние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страните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присъстват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едновременно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едно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също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чрез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изпраща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първо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местоназначение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чрез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оборудване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обработка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цифрово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компресиране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съхранение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изцяло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пренася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чрез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кабел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радио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оптични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електромагнитни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bg-BG" sz="1800" dirty="0">
                <a:solidFill>
                  <a:schemeClr val="tx1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молба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услугите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чрез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пренос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молба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621129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5EF06CA-85DA-47BA-EAA0-B582F878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CA4FA5B-D6F8-BC1C-0F03-C6E8956ED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Задължения на контролиращите достъпа предприятия</a:t>
            </a:r>
          </a:p>
          <a:p>
            <a:r>
              <a:rPr lang="bg-BG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да 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публикуват своите общи условия, в които задължително е предвиден алтернативен механизъм за уреждане на спорове</a:t>
            </a:r>
            <a:r>
              <a:rPr lang="bg-BG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при поискване и безплатно да предоставят на крайните ползватели ефективен, висококачествен, непрекъснат достъп в реално време до техните </a:t>
            </a:r>
            <a:r>
              <a:rPr lang="bg-BG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агрегирани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и </a:t>
            </a:r>
            <a:r>
              <a:rPr lang="bg-BG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неагрегирани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данни, включително лични данни, във връзка с използването на платформената услуга</a:t>
            </a:r>
            <a:r>
              <a:rPr lang="bg-BG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-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трябва да осигурят възможност на крайните ползватели лесно да деинсталират софтуерни приложения от операционната система с изключение на тези, които са от съществено значение за функционирането на операционната система и които не могат да се предлагат самостоятелно;</a:t>
            </a:r>
          </a:p>
          <a:p>
            <a:r>
              <a:rPr lang="bg-BG" sz="1800" dirty="0">
                <a:solidFill>
                  <a:schemeClr val="tx1"/>
                </a:solidFill>
                <a:latin typeface="Calibri" panose="020F0502020204030204" pitchFamily="34" charset="0"/>
              </a:rPr>
              <a:t>-да 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осигуряват на крайните ползватели възможността безплатно да пренасят своите данни, включително като се предоставят безплатни инструменти за това;</a:t>
            </a:r>
          </a:p>
          <a:p>
            <a:r>
              <a:rPr lang="bg-BG" sz="1800" dirty="0">
                <a:solidFill>
                  <a:schemeClr val="tx1"/>
                </a:solidFill>
                <a:latin typeface="Calibri" panose="020F0502020204030204" pitchFamily="34" charset="0"/>
              </a:rPr>
              <a:t>-да </a:t>
            </a:r>
            <a:r>
              <a:rPr lang="bg-BG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осигуряват безплатно ефективна оперативна съвместимост и достъп до същите хардуерни и софтуерни характеристики, до които има достъп или които се контролират от самото предприятие при предоставянето на услуги. 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92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13833B1-5851-2D80-9D7D-A210EA684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013E7DF-9F92-FDD7-14B4-9C25D4571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18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Забрани за контролиращите достъпа предприятия:</a:t>
            </a:r>
          </a:p>
          <a:p>
            <a:r>
              <a:rPr lang="bg-BG" sz="1800" b="1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забрана да се обработват личните данни на крайни ползватели, събрани от услуги на трети страни с цел предоставяне на он-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рекламни услуги без предварителното съгласие на крайните ползватели</a:t>
            </a:r>
            <a:r>
              <a:rPr lang="bg-BG" sz="18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;</a:t>
            </a:r>
          </a:p>
          <a:p>
            <a:r>
              <a:rPr lang="bg-BG" sz="1800" b="1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1800" dirty="0">
                <a:solidFill>
                  <a:schemeClr val="tx1"/>
                </a:solidFill>
                <a:latin typeface="inherit"/>
              </a:rPr>
              <a:t>з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абранено е повторното използване на лични данни, събрани във връзка с една услуга за целите на друга услуга без предварително съгласие на титуляря на тези лични данни;</a:t>
            </a:r>
          </a:p>
          <a:p>
            <a:r>
              <a:rPr lang="bg-BG" sz="1800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забранява се класирането на собствените продукти и услуги на платформата в ущърб на други бизнес ползватели;</a:t>
            </a:r>
          </a:p>
          <a:p>
            <a:r>
              <a:rPr lang="bg-BG" sz="1800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забраната да се използват от контролиращо достъпа предприятие генерирани данни на бизнес ползватели, които не са публично оповестени и могат да се използват от контролиращото достъпа предприятие като конкурентно предимство.</a:t>
            </a:r>
            <a:endParaRPr lang="bg-BG" dirty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3250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7E01ED3-67A8-D0C8-A8CB-6BF81F10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84D2DC8-F334-FBD0-652E-2D046BE34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Акт за цифровите услуги</a:t>
            </a:r>
          </a:p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 кого се отнася – персонален обхват</a:t>
            </a:r>
            <a:endParaRPr lang="en-US" sz="2000" b="1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Прилага се за 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доставчици на посреднически услуги, които </a:t>
            </a:r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предлагат своите услуги на получатели, установени или намиращи се в ЕС, независимо от мястото на установяване на доставчика на тези услуги.</a:t>
            </a:r>
          </a:p>
          <a:p>
            <a:r>
              <a:rPr lang="bg-BG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олучател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услуга</a:t>
            </a:r>
            <a:r>
              <a:rPr lang="bg-BG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е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всяко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физическо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юридическо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лице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което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използва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посредническа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и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по-специално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търсене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информация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осигуряване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достъп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нея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b="1" dirty="0">
                <a:solidFill>
                  <a:schemeClr val="tx1"/>
                </a:solidFill>
                <a:latin typeface="inherit"/>
              </a:rPr>
              <a:t>Предметен обхват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</a:rPr>
              <a:t>Регламентът се прилага само за посредническите услуги, не и за услуги, които не са посреднически и за изискванията за такива услуги, независимо дали се предлагат посредством посредническите услуги.</a:t>
            </a:r>
          </a:p>
        </p:txBody>
      </p:sp>
    </p:spTree>
    <p:extLst>
      <p:ext uri="{BB962C8B-B14F-4D97-AF65-F5344CB8AC3E}">
        <p14:creationId xmlns:p14="http://schemas.microsoft.com/office/powerpoint/2010/main" val="403665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67CFDB-D650-F594-4B6E-136475AD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B60A402-EA54-183A-BA7C-85440C6D6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Акт за цифровите пазари (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Регламент (ЕС) 2022/1925) - влезе в сила на 2 ноември 2022 г., прилага се от 2 май 2023 г.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Акт за цифровите услуги (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Регламент (ЕС) 2022/2065) - влезе в сила на 16 ноември 2022 г., прилага се от 17 февруари 2024 г. 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Нов набор от наднационални правила с еднакво съдържание за всички държави-членки на ЕС, в които е предвиден засилен контрол над големите доставчици на посреднически услуги.</a:t>
            </a:r>
          </a:p>
        </p:txBody>
      </p:sp>
    </p:spTree>
    <p:extLst>
      <p:ext uri="{BB962C8B-B14F-4D97-AF65-F5344CB8AC3E}">
        <p14:creationId xmlns:p14="http://schemas.microsoft.com/office/powerpoint/2010/main" val="964542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B60D341-AA19-9D85-F36C-C08F9F70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03C047E-8269-90B9-C59E-526A9FC38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посредническа</a:t>
            </a:r>
            <a:r>
              <a:rPr lang="en-US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информационното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  <a:r>
              <a:rPr lang="bg-BG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bg-BG" sz="1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обикновен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пренос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състои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пренос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далекосъобщителна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мрежа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предоставена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далекосъобщителна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мрежа</a:t>
            </a:r>
            <a:endParaRPr lang="bg-BG" sz="1800" dirty="0">
              <a:solidFill>
                <a:schemeClr val="tx1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>
                <a:solidFill>
                  <a:schemeClr val="tx1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кеширане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състои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пренос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далекосъобщителна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мрежа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предоставена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включваща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автоматичното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междинното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временното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съхраняване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извършено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единствено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подобри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ефективността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по-нататъшния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пренос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тяхно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искане</a:t>
            </a:r>
            <a:endParaRPr lang="bg-BG" sz="1800" dirty="0">
              <a:solidFill>
                <a:schemeClr val="tx1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>
                <a:solidFill>
                  <a:schemeClr val="tx1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хостинг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състои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съхраняване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предоставена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негово</a:t>
            </a:r>
            <a:r>
              <a:rPr lang="en-US" sz="1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искане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20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001D633-BB67-2672-99F6-DF0996AD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75CE8B8-A066-780B-B5F2-4AD756FC7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g-BG" sz="5500" b="1" dirty="0">
                <a:solidFill>
                  <a:schemeClr val="tx1"/>
                </a:solidFill>
                <a:latin typeface="inherit"/>
              </a:rPr>
              <a:t>Регламентът не засяга следните актове на ЕС:</a:t>
            </a:r>
          </a:p>
          <a:p>
            <a:endParaRPr lang="bg-BG" sz="5500" dirty="0">
              <a:solidFill>
                <a:schemeClr val="tx1"/>
              </a:solidFill>
              <a:latin typeface="inherit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Директива</a:t>
            </a:r>
            <a:r>
              <a:rPr lang="bg-BG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2010/13/ЕС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аудиовизуалните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медийни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услуги</a:t>
            </a:r>
            <a:endParaRPr lang="bg-BG" sz="55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Правните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актове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в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областта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авторското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и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сродните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му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права</a:t>
            </a:r>
            <a:endParaRPr lang="bg-BG" sz="55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Регламент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(ЕС) 2021/784</a:t>
            </a:r>
            <a:r>
              <a:rPr lang="bg-BG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о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тносно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справянето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с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разпространението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терористично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съдържание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онлайн</a:t>
            </a:r>
            <a:endParaRPr lang="bg-BG" sz="55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Регламент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(ЕС) 2019/1148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предлагането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пазара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и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употребата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прекурсори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взривни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вещества</a:t>
            </a:r>
            <a:endParaRPr lang="bg-BG" sz="55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Регламент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(ЕС) 2019/1150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насърчаване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справедливост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и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прозрачност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бизнес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ползвателите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посреднически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онлайн</a:t>
            </a:r>
            <a:r>
              <a:rPr lang="en-US" sz="55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услуги</a:t>
            </a:r>
            <a:endParaRPr lang="bg-BG" sz="55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endParaRPr lang="bg-BG" dirty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44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E610195-C007-1673-9139-72CBF94C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20236A4-9A98-6E98-BDEE-5C121E50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Правните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актове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областта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защитата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потребителите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безопасността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продуктите</a:t>
            </a:r>
            <a:endParaRPr lang="bg-BG" sz="24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Правните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актове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относно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защитата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личните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данни</a:t>
            </a:r>
            <a:endParaRPr lang="bg-BG" sz="24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Правните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актове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областта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съдебното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сътрудничество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гражданскоправни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въпроси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определящ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правото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приложимо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към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договорни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извъндоговорни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задължения</a:t>
            </a:r>
            <a:endParaRPr lang="bg-BG" sz="24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Правните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актове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областта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съдебното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сътрудничество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наказателноправни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въпроси</a:t>
            </a:r>
            <a:endParaRPr lang="bg-BG" sz="24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pPr marL="470218" lvl="1" indent="-287338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Д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ирективата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установяване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хармонизирани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правила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относно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определянето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представители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целите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събирането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доказателства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наказателни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производства</a:t>
            </a:r>
            <a:endParaRPr lang="bg-BG" sz="2400" dirty="0">
              <a:solidFill>
                <a:schemeClr val="tx1"/>
              </a:solidFill>
              <a:latin typeface="inherit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63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2C60B96-A376-2BA5-4073-37485066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73F14A1-1ABD-529C-4498-12CF6603E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всяко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юридическо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използва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посредническа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по-специално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търсене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нея</a:t>
            </a:r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предлагане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възможност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юридически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повече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използват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услугите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доставчик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посреднически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съществена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43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EF827B0-6BED-2C38-B4BB-A84B433D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923B88F-E95B-BD17-CBE8-C288B7476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„онлайн платформа“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означава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хостинг услуга,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която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по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искане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получател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услугата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съхранява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разпространява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информация сред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обществеността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освен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ако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тази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дейност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не е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незначителна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изцяло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спомагателна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характеристика на друга услуга или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незначителна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функция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основната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услуга 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поради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обективни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 технически причини не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може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да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бъде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използвана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без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тази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друга услуга, 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ако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интегрирането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характеристиката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функцията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в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другата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услуга не е средство за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заобикаляне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приложимостта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настоящия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регламент.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разпространение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сред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обществеността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осигуряването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искане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я 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предоставил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неограничен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трети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000" dirty="0">
              <a:solidFill>
                <a:srgbClr val="000000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i="0" dirty="0">
              <a:solidFill>
                <a:srgbClr val="000000"/>
              </a:solidFill>
              <a:effectLst/>
              <a:latin typeface="inherit"/>
            </a:endParaRPr>
          </a:p>
          <a:p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3454619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EE901E2-2D3A-7EC7-39C2-AC85AB5F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790BFAE-D588-55DC-8AEF-8E0C4C9F3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търсачка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посредническа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възможност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ползвателите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въвеждат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запитване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извършват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търсене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уебсайтове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уебсайтове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даден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език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запитване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всякакви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теми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формата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ключова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дума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гласово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запитване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израз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друг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вид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въведени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отговор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връщат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всякакъв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съдържащи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свързана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исканото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интерфейс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всеки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софтуер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уебсайт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част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мобилни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932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C24EA70-1D28-9DEB-CF51-0D8F31A7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9880A85-8714-2DA8-1843-14A7844DB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активен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ползва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иска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хоства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изложен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хоствано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разпространявано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чрез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нейния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интерфейс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активен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търсачка</a:t>
            </a:r>
            <a:r>
              <a:rPr lang="en-US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задал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търсене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търсачката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изложен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индексирано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представено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нейния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интерфейс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„незаконно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съдържание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“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означава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информация,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която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сама по себе си или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във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връзка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с дадена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дейност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включително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продажбата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продукти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предоставянето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услуги, не е в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съответствие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с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правото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Съюза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или с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правото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някоя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държава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членка,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което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е в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съответствие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с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правото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Съюза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, независимо от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конкретния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предмет или естество на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inherit"/>
              </a:rPr>
              <a:t>това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inherit"/>
              </a:rPr>
              <a:t> право. </a:t>
            </a:r>
            <a:endParaRPr lang="en-US" sz="2000" dirty="0">
              <a:latin typeface="inherit"/>
            </a:endParaRPr>
          </a:p>
          <a:p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000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56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068B38-4600-016D-858C-F2B7AE10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FF0F021-44D7-3318-25DF-CC8362B3D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препоръчване</a:t>
            </a:r>
            <a:r>
              <a:rPr lang="en-US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изцяло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частично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автоматизирана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използвана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своя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интерфейс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получателите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представя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приоритетна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резултат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търсене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инициирано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получателя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определящо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друг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начин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относителната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последователност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видимост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показваната</a:t>
            </a: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endParaRPr lang="bg-BG" dirty="0">
              <a:solidFill>
                <a:srgbClr val="000000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B4C1441-E3ED-71BA-EBFB-27DD6DE8F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E1251E9-6649-524C-DB4B-4129C025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модериране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означава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автоматизирани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предприети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доставчиците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посреднически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по-специално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откриване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идентифициране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справяне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незаконно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несъвместима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общи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en-US" sz="24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предоставени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услугата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предприетите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мерки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засягат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наличността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видимостта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достъпността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незаконно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видимостта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липсата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възможност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извличане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печалба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блокиране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достъпа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премахване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засягащи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способността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получателите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предоставят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закриване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временно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блокиране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даден</a:t>
            </a:r>
            <a:r>
              <a:rPr lang="en-US" sz="2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получател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87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FE3B90A-DCE7-CE43-69DB-8ABE9B31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28342B4-6EBB-22D9-2D81-DA6DFBABE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72" y="2179782"/>
            <a:ext cx="9872871" cy="4038600"/>
          </a:xfrm>
        </p:spPr>
        <p:txBody>
          <a:bodyPr/>
          <a:lstStyle/>
          <a:p>
            <a:r>
              <a:rPr lang="bg-BG" sz="2400" b="1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ОСНОВНИ ПОНЯТИЯ</a:t>
            </a:r>
          </a:p>
          <a:p>
            <a:pPr marL="287338" indent="-287338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bg-BG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„с</a:t>
            </a:r>
            <a:r>
              <a:rPr lang="en-US" sz="2400" b="1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ъществена</a:t>
            </a:r>
            <a:r>
              <a:rPr lang="en-US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връзка</a:t>
            </a:r>
            <a:r>
              <a:rPr lang="en-US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със</a:t>
            </a:r>
            <a:r>
              <a:rPr lang="en-US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Съюза</a:t>
            </a:r>
            <a:r>
              <a:rPr lang="bg-BG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“ </a:t>
            </a:r>
            <a:r>
              <a:rPr lang="bg-BG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-</a:t>
            </a:r>
            <a:r>
              <a:rPr lang="bg-BG" sz="2400" b="1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връзка</a:t>
            </a:r>
            <a:r>
              <a:rPr lang="bg-BG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доставчик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посреднически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услуги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със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Съюза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произтичаща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от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неговото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място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установяване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в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Съюза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от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конкретни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фактически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критерии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като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например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:</a:t>
            </a:r>
            <a:endParaRPr lang="bg-BG" sz="2400" dirty="0" smtClean="0">
              <a:solidFill>
                <a:schemeClr val="tx1"/>
              </a:solidFill>
              <a:latin typeface="inherit"/>
              <a:cs typeface="Calibri" panose="020F0502020204030204" pitchFamily="34" charset="0"/>
            </a:endParaRPr>
          </a:p>
          <a:p>
            <a:pPr marL="470218" lvl="1" indent="-287338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значителен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брой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получатели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услугата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в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една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повече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държави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членки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от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гледна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точка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тяхното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население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или</a:t>
            </a:r>
            <a:endParaRPr lang="bg-BG" sz="2400" dirty="0" smtClean="0">
              <a:solidFill>
                <a:schemeClr val="tx1"/>
              </a:solidFill>
              <a:latin typeface="inherit"/>
              <a:cs typeface="Calibri" panose="020F0502020204030204" pitchFamily="34" charset="0"/>
            </a:endParaRPr>
          </a:p>
          <a:p>
            <a:pPr marL="470218" lvl="1" indent="-287338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bg-BG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ориентиране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дейностите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към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една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повече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държави</a:t>
            </a:r>
            <a:r>
              <a:rPr lang="en-US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членки</a:t>
            </a:r>
            <a:r>
              <a:rPr lang="bg-BG" sz="2400" dirty="0" smtClean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.</a:t>
            </a:r>
          </a:p>
          <a:p>
            <a:endParaRPr lang="en-US" sz="2000" b="1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6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C265B76-EB3F-FBEC-844D-6AB4BB1B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A32259F-57C0-3C14-CCD2-5D99F0419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Основните цели на тези актове:</a:t>
            </a: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 по-добро и по-прозрачно функциониране на вътрешния пазар;</a:t>
            </a: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 осигуряване на по-справедливи и достъпни цифрови пазари; 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осигуряване на безопасна, предсказуема и надеждна </a:t>
            </a:r>
            <a:r>
              <a:rPr lang="bg-BG" sz="20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он-лайн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среда и гарантиране на основните права на гражданите на </a:t>
            </a:r>
            <a:r>
              <a:rPr lang="bg-BG" sz="2000" dirty="0" smtClean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ЕС;</a:t>
            </a:r>
          </a:p>
          <a:p>
            <a:r>
              <a:rPr lang="bg-BG" sz="2000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 насърчаване </a:t>
            </a:r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 конкуренцията.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 се засягат други актове на ЕС със специален предмет на правно регулиране.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35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E62BD46-0D58-2A86-5D1A-8C24B4B5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A384C8F-B0CC-D7EB-FD4A-962FA04F3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chemeClr val="tx1"/>
                </a:solidFill>
                <a:latin typeface="inherit"/>
              </a:rPr>
              <a:t>Актът за цифровите услуги съдържа следните правила:</a:t>
            </a:r>
          </a:p>
          <a:p>
            <a:r>
              <a:rPr lang="en-US" dirty="0">
                <a:solidFill>
                  <a:schemeClr val="tx1"/>
                </a:solidFill>
                <a:latin typeface="inherit"/>
              </a:rPr>
              <a:t>I.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Общи правила за всички доставчици на посреднически услуги;</a:t>
            </a:r>
          </a:p>
          <a:p>
            <a:r>
              <a:rPr lang="en-US" dirty="0">
                <a:solidFill>
                  <a:schemeClr val="tx1"/>
                </a:solidFill>
                <a:latin typeface="inherit"/>
              </a:rPr>
              <a:t>II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.Специални правила за доставчици на хостинг услуги;</a:t>
            </a:r>
          </a:p>
          <a:p>
            <a:r>
              <a:rPr lang="en-US" dirty="0">
                <a:solidFill>
                  <a:schemeClr val="tx1"/>
                </a:solidFill>
                <a:latin typeface="inherit"/>
              </a:rPr>
              <a:t>III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.Специални правила за он-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лайн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платформи;</a:t>
            </a:r>
          </a:p>
          <a:p>
            <a:r>
              <a:rPr lang="en-US" dirty="0">
                <a:solidFill>
                  <a:schemeClr val="tx1"/>
                </a:solidFill>
                <a:latin typeface="inherit"/>
              </a:rPr>
              <a:t>IV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.Специални правила за много големи он-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лайн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платформи и много големи он-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лайн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търсачки;</a:t>
            </a:r>
          </a:p>
          <a:p>
            <a:r>
              <a:rPr lang="en-US" dirty="0">
                <a:solidFill>
                  <a:schemeClr val="tx1"/>
                </a:solidFill>
                <a:latin typeface="inherit"/>
              </a:rPr>
              <a:t>V.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Специални правила за он-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лайн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места за търговия (</a:t>
            </a:r>
            <a:r>
              <a:rPr lang="bg-BG" dirty="0" err="1">
                <a:solidFill>
                  <a:schemeClr val="tx1"/>
                </a:solidFill>
                <a:latin typeface="inherit"/>
              </a:rPr>
              <a:t>маркетплейси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62470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1523077-7B97-57FD-A9B5-5DD4DAD0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C18FB8B-AFCF-37D1-9F0F-AF64E79E9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I.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Общи правила за всички доставчици на посреднически услуги 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1.задължение да определят единно звено за контакт -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бърза комуникация по електронен път с ЕК, ЕСЦУ, с националните органи на държавите-членки;</a:t>
            </a:r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2.единно звено за получателите на услугата – пряк контакт по електронен път;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3.задължение да определят представители, ако не са установени в ЕС;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4.изисквания за съдържанието на общите условия – информация за всички ограничения, които могат да налагат, политики, мерки за модериране на съдържание, преглед от човек, вътрешна система за обработване на жалби;</a:t>
            </a:r>
          </a:p>
          <a:p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94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08492D0-86AD-BF63-2351-0281E886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51B4468-84B6-EA58-AA0C-C430DDDE3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5.за услуги, насочени към ненавършили пълнолетие – достъпно и разбираемо обяснение на условията;</a:t>
            </a:r>
          </a:p>
          <a:p>
            <a:r>
              <a:rPr lang="bg-BG" sz="2400" dirty="0">
                <a:solidFill>
                  <a:srgbClr val="404040"/>
                </a:solidFill>
                <a:effectLst/>
                <a:latin typeface="inherit"/>
                <a:ea typeface="Times New Roman" panose="02020603050405020304" pitchFamily="18" charset="0"/>
              </a:rPr>
              <a:t>6.най-малко веднъж годишно - доклади за всяко модериране на съдържание в </a:t>
            </a:r>
            <a:r>
              <a:rPr lang="bg-BG" sz="2400" dirty="0" err="1">
                <a:solidFill>
                  <a:srgbClr val="404040"/>
                </a:solidFill>
                <a:effectLst/>
                <a:latin typeface="inherit"/>
                <a:ea typeface="Times New Roman" panose="02020603050405020304" pitchFamily="18" charset="0"/>
              </a:rPr>
              <a:t>машинночетим</a:t>
            </a:r>
            <a:r>
              <a:rPr lang="bg-BG" sz="2400" dirty="0">
                <a:solidFill>
                  <a:srgbClr val="404040"/>
                </a:solidFill>
                <a:effectLst/>
                <a:latin typeface="inherit"/>
                <a:ea typeface="Times New Roman" panose="02020603050405020304" pitchFamily="18" charset="0"/>
              </a:rPr>
              <a:t> формат.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Изключени са микро- и малките предприятия (вж. Препоръка </a:t>
            </a:r>
            <a:r>
              <a:rPr lang="bg-BG" sz="2400" b="0" i="0" dirty="0">
                <a:solidFill>
                  <a:srgbClr val="000000"/>
                </a:solidFill>
                <a:effectLst/>
                <a:latin typeface="inherit"/>
              </a:rPr>
              <a:t>2003/361/ЕО)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, освен ако не са много големи платформи.</a:t>
            </a:r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  <a:p>
            <a:endParaRPr lang="en-US" sz="2400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357505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CB2084C-3D4D-BE6D-F3D2-38663554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E446E9-57D0-13B5-E7B8-6C6FDC51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solidFill>
                  <a:schemeClr val="tx1"/>
                </a:solidFill>
                <a:latin typeface="inherit"/>
              </a:rPr>
              <a:t>Отговорност на доставчиците на посреднически услуги за незаконно съдържание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Доставчиците не отговарят, ако не започват преноса на информация, не избират получателя на услугата и не избират и не променят информацията в преноса, т.е. във всички случаи, когато е налице неутрално предоставяне на услугите (обикновен пренос и 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кеширане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43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72ED10-E516-36F8-0374-45790FA7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BE18BD4-55FB-89A4-367A-13DC8D81A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При хостинг доставчикът не отговаря, ако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не е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запознат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с незаконна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дейност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или незаконно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съдържание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и, по отношение 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искове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за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обезщетение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за вреди, не е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запознат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с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факти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обстоятелства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, от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които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да е видна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незаконната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дейност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незаконното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съдържание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; или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веднага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след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като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се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запознае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с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незаконното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съдържание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не действа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експедитивно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за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премахване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или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блокиране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достъпа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 до незаконно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inherit"/>
              </a:rPr>
              <a:t>съдържание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inherit"/>
              </a:rPr>
              <a:t>.</a:t>
            </a:r>
          </a:p>
          <a:p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Липса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на общо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задължение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за наблюдение или активно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търсене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факти</a:t>
            </a:r>
            <a:endParaRPr lang="ru-RU" sz="2400" dirty="0">
              <a:solidFill>
                <a:srgbClr val="000000"/>
              </a:solidFill>
              <a:latin typeface="inherit"/>
            </a:endParaRPr>
          </a:p>
          <a:p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Доброволни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разследвания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по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собствена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инициатива и при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спазване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на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правните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норми</a:t>
            </a:r>
            <a:r>
              <a:rPr lang="ru-RU" sz="2400" i="0" dirty="0">
                <a:solidFill>
                  <a:srgbClr val="000000"/>
                </a:solidFill>
                <a:effectLst/>
                <a:latin typeface="inherit"/>
              </a:rPr>
              <a:t> –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inherit"/>
              </a:rPr>
              <a:t>добросъвестно</a:t>
            </a:r>
            <a:endParaRPr lang="ru-RU" sz="2400" i="0" dirty="0">
              <a:solidFill>
                <a:srgbClr val="000000"/>
              </a:solidFill>
              <a:effectLst/>
              <a:latin typeface="inherit"/>
            </a:endParaRPr>
          </a:p>
          <a:p>
            <a:r>
              <a:rPr lang="bg-BG" sz="2400" dirty="0">
                <a:solidFill>
                  <a:schemeClr val="tx1"/>
                </a:solidFill>
                <a:latin typeface="inherit"/>
              </a:rPr>
              <a:t>Ограничаването на отговорността не се прилага, ако получателят на услугата действа под ръководството или под контрола на доставчика.</a:t>
            </a:r>
          </a:p>
          <a:p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ъдебен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административен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</a:t>
            </a:r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може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изисква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доставчика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услуги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прекрати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предотврати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нарушение</a:t>
            </a:r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sz="2400" dirty="0">
              <a:solidFill>
                <a:schemeClr val="tx1"/>
              </a:solidFill>
              <a:latin typeface="inherit"/>
            </a:endParaRPr>
          </a:p>
          <a:p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53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6D0D275-C8B1-C024-A52F-465A91A9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741F344-024A-C81A-B20F-E91529AE1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inherit"/>
              </a:rPr>
              <a:t>II.</a:t>
            </a:r>
            <a:r>
              <a:rPr lang="bg-BG" b="1" dirty="0">
                <a:solidFill>
                  <a:schemeClr val="tx1"/>
                </a:solidFill>
                <a:latin typeface="inherit"/>
              </a:rPr>
              <a:t>Специални изисквания за доставчиците на хостинг услуги</a:t>
            </a:r>
          </a:p>
          <a:p>
            <a:r>
              <a:rPr lang="ru-RU" sz="2000" dirty="0">
                <a:solidFill>
                  <a:schemeClr val="tx1"/>
                </a:solidFill>
                <a:latin typeface="inherit"/>
              </a:rPr>
              <a:t>-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Заповеди за </a:t>
            </a:r>
            <a:r>
              <a:rPr lang="ru-RU" sz="2000" b="1" dirty="0" err="1">
                <a:solidFill>
                  <a:schemeClr val="tx1"/>
                </a:solidFill>
                <a:latin typeface="inherit"/>
              </a:rPr>
              <a:t>предприемане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 на действия </a:t>
            </a:r>
            <a:r>
              <a:rPr lang="ru-RU" sz="2000" b="1" dirty="0" err="1">
                <a:solidFill>
                  <a:schemeClr val="tx1"/>
                </a:solidFill>
                <a:latin typeface="inherit"/>
              </a:rPr>
              <a:t>срещу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 незаконно </a:t>
            </a:r>
            <a:r>
              <a:rPr lang="ru-RU" sz="2000" b="1" dirty="0" err="1">
                <a:solidFill>
                  <a:schemeClr val="tx1"/>
                </a:solidFill>
                <a:latin typeface="inherit"/>
              </a:rPr>
              <a:t>съдържание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издадени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от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национални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съдебни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или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административни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Реквизити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– чл.9, § 2 от Регламента</a:t>
            </a:r>
          </a:p>
          <a:p>
            <a:r>
              <a:rPr lang="ru-RU" sz="2000" dirty="0">
                <a:solidFill>
                  <a:schemeClr val="tx1"/>
                </a:solidFill>
                <a:latin typeface="inherit"/>
              </a:rPr>
              <a:t>-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Заповеди за </a:t>
            </a:r>
            <a:r>
              <a:rPr lang="ru-RU" sz="2000" b="1" dirty="0" err="1">
                <a:solidFill>
                  <a:schemeClr val="tx1"/>
                </a:solidFill>
                <a:latin typeface="inherit"/>
              </a:rPr>
              <a:t>предоставяне</a:t>
            </a:r>
            <a:r>
              <a:rPr lang="ru-RU" sz="2000" b="1" dirty="0">
                <a:solidFill>
                  <a:schemeClr val="tx1"/>
                </a:solidFill>
                <a:latin typeface="inherit"/>
              </a:rPr>
              <a:t> на информация 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издадени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от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национални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съдебни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или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административни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inherit"/>
              </a:rPr>
              <a:t>Реквизити</a:t>
            </a:r>
            <a:r>
              <a:rPr lang="ru-RU" sz="2000" dirty="0">
                <a:solidFill>
                  <a:schemeClr val="tx1"/>
                </a:solidFill>
                <a:latin typeface="inherit"/>
              </a:rPr>
              <a:t> – чл.10, § 2 от Регламента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-Механизми за уведомяване за незаконна информация </a:t>
            </a:r>
            <a:endParaRPr lang="bg-BG" sz="2000" dirty="0">
              <a:solidFill>
                <a:schemeClr val="tx1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-Подаване на уведомления </a:t>
            </a:r>
          </a:p>
          <a:p>
            <a:endParaRPr lang="ru-RU" sz="2000" i="0" dirty="0">
              <a:solidFill>
                <a:schemeClr val="tx1"/>
              </a:solidFill>
              <a:effectLst/>
              <a:latin typeface="inherit"/>
            </a:endParaRPr>
          </a:p>
          <a:p>
            <a:endParaRPr lang="en-US" sz="2000" dirty="0">
              <a:solidFill>
                <a:schemeClr val="tx1"/>
              </a:solidFill>
              <a:latin typeface="inherit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bg-BG" sz="20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bg-BG" sz="1800" dirty="0">
              <a:solidFill>
                <a:srgbClr val="40404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91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B78669B-ED12-CCE5-82A0-06312DFB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9F5012E-2757-9C5C-AD33-BC068AB11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000" b="1" dirty="0">
                <a:solidFill>
                  <a:schemeClr val="tx1"/>
                </a:solidFill>
                <a:latin typeface="inherit"/>
              </a:rPr>
              <a:t>Механизми за уведомяване на незаконно съдържание</a:t>
            </a:r>
          </a:p>
          <a:p>
            <a:pPr marL="280988" marR="0" indent="-2206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Задължение за доставчиците на посреднически услуги да в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ъве</a:t>
            </a:r>
            <a:r>
              <a:rPr lang="bg-BG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дат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механизми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които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позволяват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да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бъдат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уведомява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ни от физически лица или образувания по електронен път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наличието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конкретна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информация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тяхната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услуга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,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която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те с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чита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незаконна</a:t>
            </a:r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.</a:t>
            </a:r>
            <a:endParaRPr lang="bg-BG" sz="2000" dirty="0">
              <a:solidFill>
                <a:schemeClr val="tx1"/>
              </a:solidFill>
              <a:latin typeface="inherit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</a:rPr>
              <a:t>Да се съдържат причините, поради които информацията се определя като незаконно съдържание, точното местоположение на информацията (линк) – на всеки засегнат получател.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</a:rPr>
              <a:t>Ако има информация, пораждаща подозрение, че е извършено престъпление или че ще се извърши престъпление – информиране на правоохранителните органи.</a:t>
            </a:r>
          </a:p>
        </p:txBody>
      </p:sp>
    </p:spTree>
    <p:extLst>
      <p:ext uri="{BB962C8B-B14F-4D97-AF65-F5344CB8AC3E}">
        <p14:creationId xmlns:p14="http://schemas.microsoft.com/office/powerpoint/2010/main" val="1611619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E611344-D5A2-5D97-E35D-2BA0CC3A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3F18F8E-AD31-1FA4-0230-4062FB80F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0988" marR="0" indent="-2206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Изпращане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без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необосновано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забавяне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потвърждение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получаване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уведомлението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;</a:t>
            </a:r>
          </a:p>
          <a:p>
            <a:pPr marL="280988" marR="0" indent="-2206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Уведомяване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без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необосновано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забавяне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решение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отношение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информацията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която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отнася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уведомлението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с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предоставя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не 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информация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възможностите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правна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защита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във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връзка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с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това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решение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;</a:t>
            </a:r>
          </a:p>
          <a:p>
            <a:pPr marL="280988" indent="-220663">
              <a:buFont typeface="Wingdings" panose="05000000000000000000" pitchFamily="2" charset="2"/>
              <a:buChar char="§"/>
            </a:pP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Информиране на лицето, подало уведомление, ако се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използват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автоматизирани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средства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обработване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 уведомленията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или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за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вземане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решение</a:t>
            </a:r>
            <a:r>
              <a:rPr lang="bg-BG" sz="24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14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EF7E908-3BDA-9D13-5C22-BC238F79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4E4DEC2-699C-1E64-51AD-868A03BBD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III.</a:t>
            </a:r>
            <a:r>
              <a:rPr lang="bg-BG" sz="20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Специални правила за доставчиците на он-</a:t>
            </a:r>
            <a:r>
              <a:rPr lang="bg-BG" sz="20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0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платформи и он-</a:t>
            </a:r>
            <a:r>
              <a:rPr lang="bg-BG" sz="20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0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търсачки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Задължения за: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1.Обработване с приоритет на сигнали, подадени от доверени податели на сигнали;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2.Въвеждане на механизми за сертифициране на органи за извънсъдебно решаване на спорове;	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3.специфични мерки за защита - спиране предоставянето на услугата, спиране на обработване на сигнали при злоупотреба с тях;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4. дизайна на интерфейса да не подвежда ползвателите на услугата;</a:t>
            </a:r>
            <a:endParaRPr lang="bg-BG" sz="2000" dirty="0">
              <a:solidFill>
                <a:schemeClr val="tx1"/>
              </a:solidFill>
              <a:latin typeface="inherit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</a:rPr>
              <a:t>5.прозрачност на системите за препоръчване;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</a:rPr>
              <a:t>6. 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Пълна забрана на целева реклама, основана на профилиране</a:t>
            </a:r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по отношение на ненавършили пълнолетие лица.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66973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1AF8AB1-8EAF-3B3E-75F3-C7BA073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345E11A-7C1F-9182-C528-8ABC2664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000" b="1" dirty="0">
                <a:solidFill>
                  <a:schemeClr val="tx1"/>
                </a:solidFill>
                <a:latin typeface="inherit"/>
              </a:rPr>
              <a:t>Доверени податели на сигнали</a:t>
            </a:r>
          </a:p>
          <a:p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притежава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особен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опит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целите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откриването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идентифицирането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уведомяването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незаконно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bg-BG" sz="20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независим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 са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доставчик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платформи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извършва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си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добросъвестно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точно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обективно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подаване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уведомления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dirty="0"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53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4CE9A03-D2B2-6374-77B0-CB04E564B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E42FEA3-02AF-FE17-339C-5056B6857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Акт за цифровите пазари</a:t>
            </a:r>
            <a:endParaRPr lang="bg-BG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За кого се отнася – персонален обхват</a:t>
            </a:r>
            <a:endParaRPr lang="en-US" sz="2000" b="1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предприятия, които могат да се класифицират като </a:t>
            </a:r>
            <a:r>
              <a:rPr lang="bg-BG" sz="2000" i="1" u="sng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контролиращи достъпа предприятия </a:t>
            </a:r>
            <a:r>
              <a:rPr lang="en-US" sz="2000" i="1" u="sng" dirty="0" smtClean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(gate keepers)</a:t>
            </a:r>
            <a:endParaRPr lang="bg-BG" sz="2000" i="1" u="sng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Те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осигуряват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важен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портал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свързващ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бизнес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ползвателите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потребителите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 тяхната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силна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позиция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им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позволи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определят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правилата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да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се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превърнат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пречка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цифровата</a:t>
            </a:r>
            <a:r>
              <a:rPr lang="en-US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икономика</a:t>
            </a:r>
            <a:r>
              <a:rPr lang="bg-BG" sz="20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  <a:cs typeface="Calibri" panose="020F0502020204030204" pitchFamily="34" charset="0"/>
              </a:rPr>
              <a:t>Регламентът се прилага за контролиращи достъпа предприятия, които предоставят своите услуги на бизнес ползватели, установени в ЕС или на крайни ползватели, които са установени или се намират в ЕС без значение къде са установени контролиращите достъпа предприятия и без значение кое е приложимото към предоставяната услуга право.</a:t>
            </a:r>
          </a:p>
          <a:p>
            <a:endParaRPr lang="bg-BG" i="1" u="sng" dirty="0"/>
          </a:p>
        </p:txBody>
      </p:sp>
    </p:spTree>
    <p:extLst>
      <p:ext uri="{BB962C8B-B14F-4D97-AF65-F5344CB8AC3E}">
        <p14:creationId xmlns:p14="http://schemas.microsoft.com/office/powerpoint/2010/main" val="4173888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C994ADA-8A90-E477-19F5-107E04BD4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D228226-E787-A267-DE6E-D55B7778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Нови изисквания за рекламата в он-</a:t>
            </a:r>
            <a:r>
              <a:rPr lang="bg-BG" sz="2000" b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0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платформите  </a:t>
            </a:r>
            <a:endParaRPr lang="en-US" sz="2000" b="1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Получателите на услугата трябва да имат посочената в чл.26 от Акта информация: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да е видно, че информацията е реклама, включително чрез видима маркировка;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 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да е ясно кой е рекламодателят и кое е лицето, платило за рекламата, ако е различно от рекламодателя;</a:t>
            </a:r>
          </a:p>
          <a:p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</a:t>
            </a: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информация относно основните параметри, използвани за определяне на получателя на рекламата и когато е приложимо – как могат да бъдат променяни тези параметри.</a:t>
            </a: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Целевата реклама е забранена, когато става дума за чувствителни данни (например сексуална ориентация, религия, етническа принадлежност).</a:t>
            </a:r>
          </a:p>
        </p:txBody>
      </p:sp>
    </p:spTree>
    <p:extLst>
      <p:ext uri="{BB962C8B-B14F-4D97-AF65-F5344CB8AC3E}">
        <p14:creationId xmlns:p14="http://schemas.microsoft.com/office/powerpoint/2010/main" val="2424228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FC93086-C802-0D90-48CF-84F1CEBE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B1D9B99-7907-9D70-A0AD-34D4D1EA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IV.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Специални правила за много големи онлайн платформи и онлайн търсачки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Ако платформата или търсачката има 45 милиона или повече активни потребители (10% от населението в Европейския съюз), Комисията ще я определи като много голяма онлайн платформа или като много голяма онлайн търсачка по смисъла на чл.33, § 4 от Акта за цифровите услуги. 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74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9368B60-5B26-B3C2-3399-4807F234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8AE5931-FA30-9C85-1639-DAB55A0C9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bg-BG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На </a:t>
            </a:r>
            <a:r>
              <a:rPr lang="en-US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bg-BG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.02.2024</a:t>
            </a:r>
            <a:r>
              <a:rPr lang="en-US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 г. </a:t>
            </a:r>
            <a:r>
              <a:rPr lang="en-US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Комисията</a:t>
            </a:r>
            <a:r>
              <a:rPr lang="bg-BG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bg-BG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актуализира списъка с определените от нея</a:t>
            </a:r>
            <a:r>
              <a:rPr lang="en-US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bg-BG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много големи онлайн платформи</a:t>
            </a:r>
            <a:r>
              <a:rPr lang="bg-BG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n-US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400" dirty="0" err="1">
                <a:solidFill>
                  <a:schemeClr val="tx1"/>
                </a:solidFill>
                <a:latin typeface="inherit"/>
              </a:rPr>
              <a:t>AliExpress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Amazon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Store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App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Store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Booking.com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Facebook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Google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Maps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Google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Play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Google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Shopping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Instagram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LinkedIn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Pinterest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Pornhub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Snapchat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Stripchat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TikTok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Twittter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YouTube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Wikipédia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XVideos</a:t>
            </a:r>
            <a:r>
              <a:rPr lang="en-US" sz="2400" dirty="0">
                <a:solidFill>
                  <a:schemeClr val="tx1"/>
                </a:solidFill>
                <a:latin typeface="inherit"/>
              </a:rPr>
              <a:t>,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Zalando</a:t>
            </a:r>
            <a:endParaRPr lang="bg-BG" sz="2400" dirty="0">
              <a:solidFill>
                <a:schemeClr val="tx1"/>
              </a:solidFill>
              <a:latin typeface="inheri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и </a:t>
            </a:r>
            <a:r>
              <a:rPr lang="bg-BG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следните </a:t>
            </a:r>
            <a:r>
              <a:rPr lang="bg-BG" b="1" dirty="0" smtClean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много </a:t>
            </a:r>
            <a:r>
              <a:rPr lang="bg-BG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големи онлайн търсачки</a:t>
            </a:r>
            <a:r>
              <a:rPr lang="en-US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bg-BG" dirty="0">
              <a:solidFill>
                <a:schemeClr val="tx1"/>
              </a:solidFill>
              <a:effectLst/>
              <a:latin typeface="inheri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Bing</a:t>
            </a:r>
            <a:endParaRPr lang="en-US" dirty="0"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Google Search</a:t>
            </a:r>
            <a:endParaRPr lang="en-US" dirty="0"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691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082D5F3-543C-2BCF-2483-5BEB5BAC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2FD5167-53EB-8D01-EA79-46AE5226B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Допълнителни задължения за много големите он-</a:t>
            </a:r>
            <a:r>
              <a:rPr lang="bg-BG" sz="24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платформи и он-</a:t>
            </a:r>
            <a:r>
              <a:rPr lang="bg-BG" sz="24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търсачки:</a:t>
            </a:r>
            <a:endParaRPr lang="bg-BG" sz="2400" dirty="0">
              <a:solidFill>
                <a:schemeClr val="tx1"/>
              </a:solidFill>
              <a:latin typeface="inheri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1.резюме на общите условия – кратко и лесно достъпно;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2.публикуват общите условия на всички официални езици на държавите-членки;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3.допълнителни задължения за управление на системните рискове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4.Механизъм за реагиране при кризи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5.Независим одит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sz="2000" dirty="0">
              <a:latin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6700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95DBB3F-2157-5D3F-5E93-0975838A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CEBAD2F-3836-EF02-C83C-CFDB66A4A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Допълнителни задължения за много големите он-</a:t>
            </a:r>
            <a:r>
              <a:rPr lang="bg-BG" sz="24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платформи и он-</a:t>
            </a:r>
            <a:r>
              <a:rPr lang="bg-BG" sz="24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търсачки:</a:t>
            </a:r>
            <a:endParaRPr lang="bg-BG" sz="2400" dirty="0">
              <a:solidFill>
                <a:schemeClr val="tx1"/>
              </a:solidFill>
              <a:latin typeface="inheri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6.Системи за препоръчване</a:t>
            </a:r>
            <a:endParaRPr lang="en-US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7.Он-лайн реклама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8.Достъп и проверка на данните</a:t>
            </a:r>
            <a:endParaRPr lang="bg-BG" sz="2000" dirty="0">
              <a:solidFill>
                <a:schemeClr val="tx1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0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9.Звено по спазване на изискванията</a:t>
            </a:r>
            <a:endParaRPr lang="bg-BG" sz="20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tx1"/>
                </a:solidFill>
                <a:latin typeface="inherit"/>
                <a:cs typeface="Times New Roman" panose="02020603050405020304" pitchFamily="18" charset="0"/>
              </a:rPr>
              <a:t>10.Такса за надзор</a:t>
            </a:r>
            <a:endParaRPr lang="en-US" sz="2000" dirty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5703616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D7E8DA0-4429-1915-2D2A-8349C232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83476BF-5CEB-2BE3-7929-CC9D52A4C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inherit"/>
              </a:rPr>
              <a:t>V.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Специални правила за онлайн места за търговия (</a:t>
            </a:r>
            <a:r>
              <a:rPr lang="bg-BG" sz="2400" b="1" dirty="0" err="1">
                <a:solidFill>
                  <a:schemeClr val="tx1"/>
                </a:solidFill>
                <a:latin typeface="inherit"/>
              </a:rPr>
              <a:t>маркет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sz="2400" b="1" dirty="0" err="1">
                <a:solidFill>
                  <a:schemeClr val="tx1"/>
                </a:solidFill>
                <a:latin typeface="inherit"/>
              </a:rPr>
              <a:t>плейси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)</a:t>
            </a:r>
            <a:endParaRPr lang="en-US" sz="2400" b="1" dirty="0">
              <a:solidFill>
                <a:schemeClr val="tx1"/>
              </a:solidFill>
              <a:latin typeface="inherit"/>
            </a:endParaRPr>
          </a:p>
          <a:p>
            <a:r>
              <a:rPr lang="bg-BG" sz="2400" b="1" dirty="0">
                <a:solidFill>
                  <a:schemeClr val="tx1"/>
                </a:solidFill>
                <a:latin typeface="inherit"/>
              </a:rPr>
              <a:t>Допълнителни задължения за </a:t>
            </a:r>
            <a:r>
              <a:rPr lang="bg-BG" sz="2400" b="1" dirty="0" err="1">
                <a:solidFill>
                  <a:schemeClr val="tx1"/>
                </a:solidFill>
                <a:latin typeface="inherit"/>
              </a:rPr>
              <a:t>маркет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 </a:t>
            </a:r>
            <a:r>
              <a:rPr lang="bg-BG" sz="2400" b="1" dirty="0" err="1">
                <a:solidFill>
                  <a:schemeClr val="tx1"/>
                </a:solidFill>
                <a:latin typeface="inherit"/>
              </a:rPr>
              <a:t>плейси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 - позволяват сключване на договори от разстояние между потребител и търговец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2400" b="1" dirty="0">
                <a:solidFill>
                  <a:schemeClr val="tx1"/>
                </a:solidFill>
                <a:latin typeface="inherit"/>
              </a:rPr>
              <a:t>проследимост на търговците 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– доставчиците на </a:t>
            </a:r>
            <a:r>
              <a:rPr lang="bg-BG" sz="2400" dirty="0" err="1">
                <a:solidFill>
                  <a:schemeClr val="tx1"/>
                </a:solidFill>
                <a:latin typeface="inherit"/>
              </a:rPr>
              <a:t>маркетплейси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 трябва да съберат пълна информация за търговците, част от информацията се предоставя на потребителите;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</a:rPr>
              <a:t>-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проектиране на онлайн интерфейса на платформата -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позволява предоставянето на </a:t>
            </a:r>
            <a:r>
              <a:rPr lang="bg-BG" sz="24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преддоговорната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информация от търговците и на друга информация, която идентифицира търговците, марка, безопасността на продуктите, етикетиране;</a:t>
            </a:r>
            <a:endParaRPr lang="bg-BG" sz="2400" b="1" dirty="0">
              <a:solidFill>
                <a:schemeClr val="tx1"/>
              </a:solidFill>
              <a:effectLst/>
              <a:latin typeface="inherit"/>
              <a:ea typeface="Times New Roman" panose="02020603050405020304" pitchFamily="18" charset="0"/>
            </a:endParaRPr>
          </a:p>
          <a:p>
            <a:r>
              <a:rPr lang="bg-BG" sz="2400" b="1" dirty="0">
                <a:solidFill>
                  <a:schemeClr val="tx1"/>
                </a:solidFill>
                <a:latin typeface="inherit"/>
                <a:ea typeface="Times New Roman" panose="02020603050405020304" pitchFamily="18" charset="0"/>
              </a:rPr>
              <a:t>-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право на информация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</a:rPr>
              <a:t> - при закупуване на незаконни стоки или услуги доставчикът на платформата информира потребителите.</a:t>
            </a:r>
            <a:endParaRPr lang="bg-BG" sz="2400" dirty="0">
              <a:solidFill>
                <a:schemeClr val="tx1"/>
              </a:solidFill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536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B86727B-E548-3F83-FC70-1891C782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0BE6321-C00D-765E-0C92-5BDEFA56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Компетентни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органи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С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ъздават се нови органи, а на Европейската комисия се вменяват нови задължения, които до този момент не бяха познати</a:t>
            </a:r>
          </a:p>
          <a:p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1.Определят се национални компетентни органи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, 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които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да отговарят за надзора на доставчиците на посреднически услуги с цел осигуряване на спазването на Регламента;</a:t>
            </a:r>
          </a:p>
          <a:p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Създава се нов орган, наречен „национален координатор за цифровите услуги“ -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отговаря за всички въпроси, свързани с надзора и осигуряване на спазването на 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Р</a:t>
            </a:r>
            <a:r>
              <a:rPr lang="bg-BG" sz="2400" dirty="0" smtClean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егламента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в съответната държава членка</a:t>
            </a:r>
            <a:endParaRPr lang="bg-BG" sz="2400" dirty="0">
              <a:effectLst/>
              <a:latin typeface="inherit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014933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inherit"/>
              </a:rPr>
              <a:t>Национален координатор за цифровите услуги</a:t>
            </a:r>
          </a:p>
          <a:p>
            <a:r>
              <a:rPr lang="bg-BG" sz="2400" dirty="0" smtClean="0">
                <a:solidFill>
                  <a:schemeClr val="tx1"/>
                </a:solidFill>
                <a:latin typeface="inherit"/>
              </a:rPr>
              <a:t>За България – Комисия за регулиране на съобщенията</a:t>
            </a:r>
          </a:p>
          <a:p>
            <a:r>
              <a:rPr lang="ru-RU" dirty="0" smtClean="0">
                <a:solidFill>
                  <a:schemeClr val="tx1"/>
                </a:solidFill>
                <a:latin typeface="inherit"/>
              </a:rPr>
              <a:t>КРС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има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правомощия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да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упражнява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надзор и да </a:t>
            </a:r>
            <a:r>
              <a:rPr lang="ru-RU" dirty="0" err="1" smtClean="0">
                <a:solidFill>
                  <a:schemeClr val="tx1"/>
                </a:solidFill>
                <a:latin typeface="inherit"/>
              </a:rPr>
              <a:t>осигурява</a:t>
            </a:r>
            <a:r>
              <a:rPr lang="ru-RU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спазването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регламента по отношение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доставчиците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посреднически услуги с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място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установяване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България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с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изключение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надзора на много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големите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онлайн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платформи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и много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големите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онлайн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търсачки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който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ще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се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осъществява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от ЕК и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по-отношение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който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ще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</a:rPr>
              <a:t>имат</a:t>
            </a:r>
            <a:r>
              <a:rPr lang="ru-RU" dirty="0">
                <a:solidFill>
                  <a:schemeClr val="tx1"/>
                </a:solidFill>
                <a:latin typeface="inherit"/>
              </a:rPr>
              <a:t> само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подпомагащи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функции</a:t>
            </a:r>
            <a:r>
              <a:rPr lang="ru-RU" sz="2400" dirty="0" smtClean="0">
                <a:solidFill>
                  <a:schemeClr val="tx1"/>
                </a:solidFill>
                <a:latin typeface="inherit"/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  <a:latin typeface="inherit"/>
              </a:rPr>
              <a:t>КРС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ще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осъществява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контрол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върху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дейността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доставчиците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посреднически услуги на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информационното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общество,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които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представляват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платформи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споделяне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inherit"/>
              </a:rPr>
              <a:t>видеоклипове</a:t>
            </a:r>
            <a:r>
              <a:rPr lang="bg-BG" sz="2400" dirty="0">
                <a:solidFill>
                  <a:schemeClr val="tx1"/>
                </a:solidFill>
                <a:latin typeface="inheri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85074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chemeClr val="tx1"/>
                </a:solidFill>
                <a:latin typeface="inherit"/>
              </a:rPr>
              <a:t>Съветът</a:t>
            </a:r>
            <a:r>
              <a:rPr lang="ru-RU" sz="2400" dirty="0" smtClean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за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електронни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медии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 e компетентен орган по чл. 49 от Регламент (ЕС) 2022/2065 при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предоставянето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посреднически услуги на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информационното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общество по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смисъла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Регламента,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които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представляват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платформи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споделяне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видеоклипове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.</a:t>
            </a:r>
          </a:p>
          <a:p>
            <a:r>
              <a:rPr lang="ru-RU" sz="2400" dirty="0" err="1">
                <a:solidFill>
                  <a:schemeClr val="tx1"/>
                </a:solidFill>
                <a:latin typeface="inherit"/>
              </a:rPr>
              <a:t>Комисията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за защита на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личните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данни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също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има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правомощия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във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връзка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с </a:t>
            </a:r>
            <a:r>
              <a:rPr lang="ru-RU" sz="2400" dirty="0" err="1">
                <a:solidFill>
                  <a:schemeClr val="tx1"/>
                </a:solidFill>
                <a:latin typeface="inherit"/>
              </a:rPr>
              <a:t>изпълнението</a:t>
            </a:r>
            <a:r>
              <a:rPr lang="ru-RU" sz="2400" dirty="0">
                <a:solidFill>
                  <a:schemeClr val="tx1"/>
                </a:solidFill>
                <a:latin typeface="inherit"/>
              </a:rPr>
              <a:t> на чл. 26 и чл. 28 от Регламента.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479709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 16.12.2024 г. </a:t>
            </a:r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Европейската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комисия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изпрати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официално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уведомително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писмо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България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(INFR(2024)2241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това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че не </a:t>
            </a:r>
            <a:r>
              <a:rPr lang="en-US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номинирал</a:t>
            </a:r>
            <a:r>
              <a:rPr lang="bg-BG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овластила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национален координатор 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цифрови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услуги 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(DSC) </a:t>
            </a:r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съгласно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Акта 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цифровите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услуги.</a:t>
            </a:r>
            <a:endParaRPr lang="ru-RU" dirty="0">
              <a:solidFill>
                <a:schemeClr val="tx1"/>
              </a:solidFill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Държавите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членки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трябваше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да определят 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DSC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който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отговаря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наблюдението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приложението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прилагането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 DSA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към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доставчиците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 услуги,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установени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тяхна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територия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до 17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февруари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2024 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г.</a:t>
            </a:r>
            <a:endParaRPr lang="en-US" dirty="0" smtClean="0">
              <a:solidFill>
                <a:schemeClr val="tx1"/>
              </a:solidFill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Комисията</a:t>
            </a:r>
            <a:r>
              <a:rPr lang="ru-RU" dirty="0" smtClean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изпраща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България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официално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уведомително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писмо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тъй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като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не е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упълномощила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номинирания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DSC да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изпълнява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задачите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си по DSA,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включително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това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, че не е определила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правилата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за санкции, </a:t>
            </a:r>
            <a:r>
              <a:rPr lang="ru-RU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приложими</a:t>
            </a:r>
            <a:r>
              <a:rPr lang="ru-RU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за нарушения на DSA.</a:t>
            </a:r>
            <a:endParaRPr lang="bg-BG" dirty="0">
              <a:solidFill>
                <a:schemeClr val="tx1"/>
              </a:solidFill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6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7423596-6EA5-375B-A59D-AD7CBD7B0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EDBC969-6F78-AE1E-D07E-164045830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За да се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да се класифицират като </a:t>
            </a:r>
            <a:r>
              <a:rPr lang="bg-BG" sz="2400" i="1" u="sng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контролиращи достъпа предприятия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трябва да са изпълнени кумулативно следните условия: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Размер,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оказващ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въздействие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върху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вътрешния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пазар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а)предприятието трябва да предоставя „основна платформена услуга“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;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б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)през последната финансова година то трябва да има най-малко 45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милиона активни крайни ползватели месечно, установени или намиращи се в Съюза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в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)да има най-малко 10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000 активни бизнес ползватели годишно, установени в Съюза;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958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13D3FD2-A21D-D087-C071-8304CE2F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35B310B-F058-7B29-EA8A-AF5887C2A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44958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Правомощията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 националните координатори за цифровите услуги са посочени в чл.51 от Регламента и включват: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449580">
              <a:lnSpc>
                <a:spcPct val="107000"/>
              </a:lnSpc>
              <a:spcBef>
                <a:spcPts val="0"/>
              </a:spcBef>
            </a:pP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1.правомощия за разследване: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49580">
              <a:lnSpc>
                <a:spcPct val="107000"/>
              </a:lnSpc>
              <a:spcBef>
                <a:spcPts val="0"/>
              </a:spcBef>
            </a:pP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2.правомощия 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за о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сигуряване спазването на Регламента: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-право да изискват информация, свързана с предполагаемо нарушение;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-право да наредят извършването на проверки;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-право да наредят прекратяване на нарушението;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-право да налагат санкции.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037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DFFB7E9-9515-7218-0BCF-1C2A71074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37336B7-9626-4419-7B31-9B5ED896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Създава се нов орган, наречен Европейски съвет за цифровите услуги (ЕСЦУ) -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независима консултативна група, включваща националните координатори за цифровите услуги във връзка с надзора на доставчиците на посреднически услуги по Акта за цифровите услуги.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Calibri" panose="020F0502020204030204" pitchFamily="34" charset="0"/>
              </a:rPr>
              <a:t>Състои се от координаторите за цифровите услуги, които се представляват от високопоставени служители.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Всяка държава-членка има 1 глас. Комисията няма право на глас.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Европейският съвет за цифровите услуги се председателства от Комисията.</a:t>
            </a:r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93991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2C9D58E-85BB-ABC7-E7F9-702836FE4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E96B8CB-B9FD-43AB-BEBB-E72650447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Правомощия на ЕСЦУ: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консултира Комисията и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подпомага координаторите за цифровите услуги и други органи;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-подпомага координацията на съвместните разследвания;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-отправя становища и препоръки или съвети до координаторите по цифровите услуги;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-подпомага и насърчава разработването и прилагането на 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европейнски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стандарти, насоки, доклади, образци и кодекси за поведение в сътрудничество със заинтересованите страни.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435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C634FED-6B81-C077-3181-E80601FD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B2E1807-3A2E-5204-2033-7539767C6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4.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Европейската комисия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има нови правомощия: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-да разследва по собствена инициатива или при поискване;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-да изисква информация и да снема обяснения от физически и юридически лица във връзка с търговската им дейност;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-да извършва проверки в помещения на много големи он-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платформи и он-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търсачки;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-да разпореди временни мерки;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- да постанови решение за неспазване на Регламента и да налага санкции на много големите он-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платформи и он-</a:t>
            </a:r>
            <a:r>
              <a:rPr lang="bg-BG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търсачки.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064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BABD225-0841-FE70-92F4-F9D336BC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EE9D2BA-E7D8-2DDA-2BC0-256B28533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chemeClr val="tx1"/>
                </a:solidFill>
                <a:latin typeface="inherit"/>
              </a:rPr>
              <a:t>Изключителна компетентност на Комисията да упражнява надзор по Глава 3, раздел 5 от Регламента (Допълнителни задължения за доставчиците на много големи онлайн платформи и онлайн търсачки).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Комисията има правомощието да приема делегирани актове в областите, посочени в Регламента за срок от 5 години. Този срок може да бъде мълчаливо продължен. </a:t>
            </a:r>
          </a:p>
          <a:p>
            <a:r>
              <a:rPr lang="bg-BG" dirty="0" err="1">
                <a:solidFill>
                  <a:schemeClr val="tx1"/>
                </a:solidFill>
                <a:latin typeface="inherit"/>
              </a:rPr>
              <a:t>Нотифициране</a:t>
            </a:r>
            <a:r>
              <a:rPr lang="bg-BG" dirty="0">
                <a:solidFill>
                  <a:schemeClr val="tx1"/>
                </a:solidFill>
                <a:latin typeface="inherit"/>
              </a:rPr>
              <a:t> на Европейския парламент и на Съвета при приемането на делегиран акт.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Трансгранично сътрудничество между координаторите на цифровите услуги и между тях и Комисията. </a:t>
            </a:r>
          </a:p>
        </p:txBody>
      </p:sp>
    </p:spTree>
    <p:extLst>
      <p:ext uri="{BB962C8B-B14F-4D97-AF65-F5344CB8AC3E}">
        <p14:creationId xmlns:p14="http://schemas.microsoft.com/office/powerpoint/2010/main" val="16472810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587358C-3B56-6F5F-C5FE-4028EFDD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4273B8-AA24-C1B3-86D6-C0CAE0045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Санкции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Максималният размер на санкциите, които могат да бъдат налагани за неизпълнение на задължение, предвидено в Регламента, възлиза на 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6% от световния годишен оборот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съответния доставчик на посреднически услуги през предходната финансова година;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М</a:t>
            </a:r>
            <a:r>
              <a:rPr lang="en-US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аксималният</a:t>
            </a:r>
            <a:r>
              <a:rPr lang="en-US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размер</a:t>
            </a:r>
            <a:r>
              <a:rPr lang="en-US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на </a:t>
            </a:r>
            <a:r>
              <a:rPr lang="bg-BG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п</a:t>
            </a:r>
            <a:r>
              <a:rPr lang="en-US" sz="2400" b="1" dirty="0" err="1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ериодичната</a:t>
            </a:r>
            <a:r>
              <a:rPr lang="en-US" sz="2400" b="1" dirty="0">
                <a:solidFill>
                  <a:schemeClr val="tx1"/>
                </a:solidFill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имуществена</a:t>
            </a:r>
            <a:r>
              <a:rPr lang="en-US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санкция</a:t>
            </a:r>
            <a:r>
              <a:rPr lang="en-US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може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достигне до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5%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от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среднодневния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световен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оборот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или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доход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съответния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доставчик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посреднически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услуги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през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предходната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финансова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година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на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ден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;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При предоставяне на неточна, непълна или подвеждаща информация, липса на отговор или липса на коригиране на неточна, непълна или подвеждаща информация и отказ да се подложат на проверка  максималният размер на санкциите възлиза на 1% от годишния доход или световния оборот на съответния доставчик.</a:t>
            </a:r>
            <a:endParaRPr lang="bg-BG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476580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AF61186-BC8F-38E2-A375-FA96CDB1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BEF6148-7551-1A2C-D812-182CB6EA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solidFill>
                  <a:schemeClr val="tx1"/>
                </a:solidFill>
                <a:latin typeface="inherit"/>
              </a:rPr>
              <a:t>Подаване на жалби 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Право да подават жалби имат получателите на услугите, както и органи и организации за защита на колективни интереси при твърдение, че е налице нарушение на Регламента. Ответник - доставчиците на посреднически услуги.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Жалбите се подават до координатора на цифровите услуги, където е установен или се намира получателят на услугата.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Доставчиците на посреднически услуги не трябва да създават пречки пред правото да се подаде жалба.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081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4F1DA43-5FBA-65F6-BC7D-DE217D43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B9E20E1-A5AB-47BA-AC0B-0C1C28F51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>
                <a:solidFill>
                  <a:schemeClr val="tx1"/>
                </a:solidFill>
                <a:latin typeface="inherit"/>
              </a:rPr>
              <a:t>Право на обезщетение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Право на обезщетение имат получателите на услуги срещу доставчиците на посреднически услуги от нарушение на тези доставчици на задълженията по Регламента.</a:t>
            </a:r>
          </a:p>
          <a:p>
            <a:r>
              <a:rPr lang="bg-BG" dirty="0">
                <a:solidFill>
                  <a:schemeClr val="tx1"/>
                </a:solidFill>
                <a:latin typeface="inherit"/>
              </a:rPr>
              <a:t>Могат да се претендират имуществени и неимуществени вреди от нарушение на Регламента – деликтна или договорна отговорност.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9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23FD841-9944-C875-CFDA-3AC2512E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D33564A-C1B6-84BD-66E6-4B0B8DAD6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Основните платформени услуги включват услуги, посочени в чл.2, § 2 от Регламента :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посреднически он-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услуги,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он-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търсачки, услуги за он-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социални мрежи,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услуги на платформи за споделяне на 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виодеоклипове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междуличностни съобщителни услуги без номера,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операционни системи,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уеб браузъри, виртуални асистенти,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компютърни услуги в облак, </a:t>
            </a:r>
          </a:p>
          <a:p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он-</a:t>
            </a:r>
            <a:r>
              <a:rPr lang="bg-BG" sz="1800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лайн</a:t>
            </a:r>
            <a:r>
              <a:rPr lang="bg-BG" sz="18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рекламни услуги</a:t>
            </a:r>
            <a:endParaRPr lang="bg-BG" dirty="0">
              <a:solidFill>
                <a:schemeClr val="tx1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69278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0F2808-E3CB-2F1C-FC8A-EC36E4A6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90BC162-3DCA-95E1-16A9-6C501CD51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Контрол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упражняван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като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важен портал за бизнес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ползватели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към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крайни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ползватели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предприятието трябва да оказва значително въздействие върху вътрешния пазар – платформата трябва да има: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а) годишен оборот в рамките на Съюза, който е равен или надхвърля 7,5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милиарда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евро през всяка от последните три финансови години или - средната му пазарна капитализация или еквивалентната справедлива пазарна стойност да възлиза на най-малко 75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милиарда</a:t>
            </a:r>
            <a:r>
              <a:rPr lang="en-US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евро през последната финансова година, и </a:t>
            </a:r>
          </a:p>
          <a:p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)да предоставя една и съща основна платформена услуга в най-малко три държави-членки в ЕС. </a:t>
            </a:r>
          </a:p>
          <a:p>
            <a:endParaRPr lang="bg-B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7649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3EE2D46-751C-4EA8-E316-2F7BF33E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9238C38-0545-D275-238C-826447D48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solidFill>
                  <a:schemeClr val="tx1"/>
                </a:solidFill>
                <a:latin typeface="inherit"/>
              </a:rPr>
              <a:t>3.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Наложило се и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трайно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inherit"/>
              </a:rPr>
              <a:t>установено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inherit"/>
              </a:rPr>
              <a:t> положение:</a:t>
            </a:r>
            <a:endParaRPr lang="en-US" sz="2400" dirty="0">
              <a:solidFill>
                <a:schemeClr val="tx1"/>
              </a:solidFill>
              <a:effectLst/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- предприятието трябва да се ползва от наложило се и трайно установено положение при осъществяване на дейността си или да се очаква да придобие такова в близко бъдеще</a:t>
            </a:r>
            <a:r>
              <a:rPr lang="bg-BG" sz="2400" b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Това условие се смята за изпълнено, когато праговете, посочени по-горе, са постигнати през всяка една от последните три финансови години.</a:t>
            </a:r>
          </a:p>
          <a:p>
            <a:r>
              <a:rPr lang="bg-BG" sz="2400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Когато дадено предприятие достигне предвидените прагове то е длъжно да уведоми Европейската комисия без забавяне в срок от два месеца и да й предостави съответната необходима информация.</a:t>
            </a:r>
            <a:endParaRPr lang="bg-BG" sz="2400" dirty="0">
              <a:solidFill>
                <a:schemeClr val="tx1"/>
              </a:solidFill>
              <a:latin typeface="inheri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2344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85CD35-73BD-F7D3-8081-EB5ADD91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Нови правила за цифровите пазари и цифровите услуги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FAE6A65-A69E-6BC5-5734-502767F89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От 2 май 2023 г. в срок от два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месеца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и най-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късно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до 3 юли 2023 г.,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потенциалните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контролиращи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достъпа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предприятия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трябва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да уведомят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Комисията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своите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основни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платформени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услуги,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ако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достигнат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праговете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установени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с Акта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цифровите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пазари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.</a:t>
            </a:r>
            <a:r>
              <a:rPr lang="bg-BG" sz="2400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Възможност за оборване на презумпцията от самото предприятие, както и</a:t>
            </a:r>
            <a:r>
              <a:rPr lang="bg-BG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</a:rPr>
              <a:t> обратната хипотеза</a:t>
            </a:r>
            <a:r>
              <a:rPr lang="bg-BG" dirty="0">
                <a:solidFill>
                  <a:schemeClr val="tx1"/>
                </a:solidFill>
                <a:latin typeface="inheri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След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като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получи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уведомленията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Комисията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разполага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с 45 работни дни, за да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направи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оценка дали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въпросното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предприятие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достига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праговете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и да го определи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контролиращо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достъпа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предприятие (за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последното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възможно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подаване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на уведомление — до 6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септември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2023 г.)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След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определянето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им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като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контролиращи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достъпа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предприятия от ЕК те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ще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разполагат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с шест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месеца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, за да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спазят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изискванията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в Акта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цифровите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пазари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, или най-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inherit"/>
              </a:rPr>
              <a:t>късно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 до 6 март 2024 г.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1114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TM03457444[[fn=База]]</Template>
  <TotalTime>17919</TotalTime>
  <Words>5350</Words>
  <Application>Microsoft Office PowerPoint</Application>
  <PresentationFormat>Широк екран</PresentationFormat>
  <Paragraphs>306</Paragraphs>
  <Slides>57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57</vt:i4>
      </vt:variant>
    </vt:vector>
  </HeadingPairs>
  <TitlesOfParts>
    <vt:vector size="64" baseType="lpstr">
      <vt:lpstr>Calibri</vt:lpstr>
      <vt:lpstr>Corbel</vt:lpstr>
      <vt:lpstr>inherit</vt:lpstr>
      <vt:lpstr>Symbol</vt:lpstr>
      <vt:lpstr>Times New Roman</vt:lpstr>
      <vt:lpstr>Wingdings</vt:lpstr>
      <vt:lpstr>База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  <vt:lpstr>Нови правила за цифровите пазари и цифровите услуги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правила за цифровите пазари и цифровите услуги</dc:title>
  <dc:creator>taniai@unwe.bg</dc:creator>
  <cp:lastModifiedBy>taniai@unwe.bg</cp:lastModifiedBy>
  <cp:revision>68</cp:revision>
  <dcterms:created xsi:type="dcterms:W3CDTF">2023-04-24T16:03:35Z</dcterms:created>
  <dcterms:modified xsi:type="dcterms:W3CDTF">2025-01-18T03:57:23Z</dcterms:modified>
</cp:coreProperties>
</file>