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91" r:id="rId4"/>
    <p:sldId id="258" r:id="rId5"/>
    <p:sldId id="303" r:id="rId6"/>
    <p:sldId id="270" r:id="rId7"/>
    <p:sldId id="259" r:id="rId8"/>
    <p:sldId id="269" r:id="rId9"/>
    <p:sldId id="299" r:id="rId10"/>
    <p:sldId id="314" r:id="rId11"/>
    <p:sldId id="318" r:id="rId12"/>
    <p:sldId id="316" r:id="rId13"/>
    <p:sldId id="317" r:id="rId14"/>
    <p:sldId id="300" r:id="rId15"/>
    <p:sldId id="301" r:id="rId16"/>
    <p:sldId id="302" r:id="rId17"/>
    <p:sldId id="260" r:id="rId18"/>
    <p:sldId id="261" r:id="rId19"/>
    <p:sldId id="262" r:id="rId20"/>
    <p:sldId id="281" r:id="rId21"/>
    <p:sldId id="298" r:id="rId22"/>
    <p:sldId id="309" r:id="rId23"/>
    <p:sldId id="280" r:id="rId24"/>
    <p:sldId id="282" r:id="rId25"/>
    <p:sldId id="283" r:id="rId26"/>
    <p:sldId id="285" r:id="rId27"/>
    <p:sldId id="284" r:id="rId28"/>
    <p:sldId id="286" r:id="rId29"/>
    <p:sldId id="287" r:id="rId30"/>
    <p:sldId id="265" r:id="rId31"/>
    <p:sldId id="272" r:id="rId32"/>
    <p:sldId id="289" r:id="rId33"/>
    <p:sldId id="296" r:id="rId34"/>
    <p:sldId id="297" r:id="rId35"/>
    <p:sldId id="278" r:id="rId36"/>
    <p:sldId id="271" r:id="rId37"/>
    <p:sldId id="308" r:id="rId38"/>
    <p:sldId id="275" r:id="rId39"/>
    <p:sldId id="311" r:id="rId40"/>
    <p:sldId id="264" r:id="rId41"/>
    <p:sldId id="290" r:id="rId42"/>
    <p:sldId id="279" r:id="rId43"/>
    <p:sldId id="274" r:id="rId44"/>
    <p:sldId id="295" r:id="rId45"/>
    <p:sldId id="294" r:id="rId46"/>
    <p:sldId id="266" r:id="rId47"/>
    <p:sldId id="312" r:id="rId48"/>
    <p:sldId id="313" r:id="rId49"/>
    <p:sldId id="315" r:id="rId50"/>
    <p:sldId id="292" r:id="rId51"/>
    <p:sldId id="267" r:id="rId52"/>
    <p:sldId id="306" r:id="rId53"/>
    <p:sldId id="293" r:id="rId54"/>
    <p:sldId id="305" r:id="rId55"/>
    <p:sldId id="268" r:id="rId56"/>
    <p:sldId id="273" r:id="rId57"/>
    <p:sldId id="310" r:id="rId5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1/18/2025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B901558-A216-640C-E2AF-878DC142F6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bg-BG" dirty="0"/>
              <a:t>Нови правила за цифровите пазари и цифровите услуги</a:t>
            </a:r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8352D4EF-C2AF-5429-EF26-1561900D2E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/>
              <a:t>Таня Йосифова - професор в ЮФ на УНСС, адвокат от САК</a:t>
            </a:r>
          </a:p>
        </p:txBody>
      </p:sp>
    </p:spTree>
    <p:extLst>
      <p:ext uri="{BB962C8B-B14F-4D97-AF65-F5344CB8AC3E}">
        <p14:creationId xmlns:p14="http://schemas.microsoft.com/office/powerpoint/2010/main" val="1587534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Нови правила за цифровите пазари и цифровите услуги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dirty="0" smtClean="0">
                <a:solidFill>
                  <a:schemeClr val="tx1"/>
                </a:solidFill>
                <a:latin typeface="inherit"/>
              </a:rPr>
              <a:t>На 6.09.2023 г. Европейската комисия определи първите шест контролиращи достъпа предприятия:</a:t>
            </a:r>
            <a:r>
              <a:rPr lang="en-US" dirty="0" smtClean="0">
                <a:solidFill>
                  <a:schemeClr val="tx1"/>
                </a:solidFill>
                <a:latin typeface="inherit"/>
              </a:rPr>
              <a:t> Alphabet</a:t>
            </a:r>
            <a:r>
              <a:rPr lang="en-US" dirty="0">
                <a:solidFill>
                  <a:schemeClr val="tx1"/>
                </a:solidFill>
                <a:latin typeface="inherit"/>
              </a:rPr>
              <a:t>, Amazon, Apple, </a:t>
            </a:r>
            <a:r>
              <a:rPr lang="en-US" dirty="0" err="1">
                <a:solidFill>
                  <a:schemeClr val="tx1"/>
                </a:solidFill>
                <a:latin typeface="inherit"/>
              </a:rPr>
              <a:t>ByteDance</a:t>
            </a:r>
            <a:r>
              <a:rPr lang="en-US" dirty="0">
                <a:solidFill>
                  <a:schemeClr val="tx1"/>
                </a:solidFill>
                <a:latin typeface="inherit"/>
              </a:rPr>
              <a:t>, Meta, </a:t>
            </a:r>
            <a:r>
              <a:rPr lang="en-US" dirty="0" smtClean="0">
                <a:solidFill>
                  <a:schemeClr val="tx1"/>
                </a:solidFill>
                <a:latin typeface="inherit"/>
              </a:rPr>
              <a:t>Microsoft</a:t>
            </a:r>
            <a:r>
              <a:rPr lang="bg-BG" dirty="0" smtClean="0">
                <a:solidFill>
                  <a:schemeClr val="tx1"/>
                </a:solidFill>
                <a:latin typeface="inherit"/>
              </a:rPr>
              <a:t>.</a:t>
            </a:r>
            <a:endParaRPr lang="en-US" dirty="0" smtClean="0">
              <a:solidFill>
                <a:schemeClr val="tx1"/>
              </a:solidFill>
              <a:latin typeface="inherit"/>
            </a:endParaRPr>
          </a:p>
          <a:p>
            <a:r>
              <a:rPr lang="ru-RU" dirty="0">
                <a:solidFill>
                  <a:schemeClr val="tx1"/>
                </a:solidFill>
                <a:latin typeface="inherit"/>
              </a:rPr>
              <a:t>На 29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април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2024 г.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Комисията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определи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Apple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по отношение на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нейната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inherit"/>
              </a:rPr>
              <a:t>iPadOS</a:t>
            </a:r>
            <a:r>
              <a:rPr lang="ru-RU" dirty="0" smtClean="0">
                <a:solidFill>
                  <a:schemeClr val="tx1"/>
                </a:solidFill>
                <a:latin typeface="inheri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операционна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система за </a:t>
            </a:r>
            <a:r>
              <a:rPr lang="ru-RU" dirty="0" err="1" smtClean="0">
                <a:solidFill>
                  <a:schemeClr val="tx1"/>
                </a:solidFill>
                <a:latin typeface="inherit"/>
              </a:rPr>
              <a:t>таблети</a:t>
            </a:r>
            <a:r>
              <a:rPr lang="ru-RU" dirty="0" smtClean="0">
                <a:solidFill>
                  <a:schemeClr val="tx1"/>
                </a:solidFill>
                <a:latin typeface="inherit"/>
              </a:rPr>
              <a:t>. </a:t>
            </a:r>
            <a:endParaRPr lang="en-US" dirty="0" smtClean="0">
              <a:solidFill>
                <a:schemeClr val="tx1"/>
              </a:solidFill>
              <a:latin typeface="inherit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inherit"/>
              </a:rPr>
              <a:t>На 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13 май 2024 г.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Комисията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inherit"/>
              </a:rPr>
              <a:t>определи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Booking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като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inherit"/>
              </a:rPr>
              <a:t>контролиращо</a:t>
            </a:r>
            <a:r>
              <a:rPr lang="ru-RU" dirty="0" smtClean="0">
                <a:solidFill>
                  <a:schemeClr val="tx1"/>
                </a:solidFill>
                <a:latin typeface="inherit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inherit"/>
              </a:rPr>
              <a:t>достъпа</a:t>
            </a:r>
            <a:r>
              <a:rPr lang="ru-RU" dirty="0" smtClean="0">
                <a:solidFill>
                  <a:schemeClr val="tx1"/>
                </a:solidFill>
                <a:latin typeface="inherit"/>
              </a:rPr>
              <a:t> предприятие за 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онлайн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посредническа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услуга Booking.com. </a:t>
            </a:r>
            <a:endParaRPr lang="en-US" dirty="0" smtClean="0">
              <a:solidFill>
                <a:schemeClr val="tx1"/>
              </a:solidFill>
              <a:latin typeface="inherit"/>
            </a:endParaRPr>
          </a:p>
          <a:p>
            <a:r>
              <a:rPr lang="ru-RU" dirty="0" err="1" smtClean="0">
                <a:solidFill>
                  <a:schemeClr val="tx1"/>
                </a:solidFill>
                <a:latin typeface="inherit"/>
              </a:rPr>
              <a:t>Определени</a:t>
            </a:r>
            <a:r>
              <a:rPr lang="ru-RU" dirty="0" smtClean="0">
                <a:solidFill>
                  <a:schemeClr val="tx1"/>
                </a:solidFill>
                <a:latin typeface="inherit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inherit"/>
              </a:rPr>
              <a:t>са</a:t>
            </a:r>
            <a:r>
              <a:rPr lang="ru-RU" dirty="0" smtClean="0">
                <a:solidFill>
                  <a:schemeClr val="tx1"/>
                </a:solidFill>
                <a:latin typeface="inherit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inherit"/>
              </a:rPr>
              <a:t>общо</a:t>
            </a:r>
            <a:r>
              <a:rPr lang="ru-RU" dirty="0" smtClean="0">
                <a:solidFill>
                  <a:schemeClr val="tx1"/>
                </a:solidFill>
                <a:latin typeface="inherit"/>
              </a:rPr>
              <a:t> 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24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основни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платформени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услуги,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предоставяни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от </a:t>
            </a:r>
            <a:r>
              <a:rPr lang="ru-RU" dirty="0" err="1" smtClean="0">
                <a:solidFill>
                  <a:schemeClr val="tx1"/>
                </a:solidFill>
                <a:latin typeface="inherit"/>
              </a:rPr>
              <a:t>тези</a:t>
            </a:r>
            <a:r>
              <a:rPr lang="ru-RU" dirty="0" smtClean="0">
                <a:solidFill>
                  <a:schemeClr val="tx1"/>
                </a:solidFill>
                <a:latin typeface="inherit"/>
              </a:rPr>
              <a:t> </a:t>
            </a:r>
            <a:r>
              <a:rPr lang="bg-BG" dirty="0">
                <a:solidFill>
                  <a:schemeClr val="tx1"/>
                </a:solidFill>
                <a:latin typeface="inherit"/>
              </a:rPr>
              <a:t>контролиращи достъпа предприятия</a:t>
            </a:r>
            <a:r>
              <a:rPr lang="ru-RU" dirty="0" smtClean="0">
                <a:solidFill>
                  <a:schemeClr val="tx1"/>
                </a:solidFill>
                <a:latin typeface="inherit"/>
              </a:rPr>
              <a:t>.</a:t>
            </a:r>
            <a:r>
              <a:rPr lang="en-US" dirty="0">
                <a:solidFill>
                  <a:schemeClr val="tx1"/>
                </a:solidFill>
                <a:latin typeface="inherit"/>
              </a:rPr>
              <a:t> </a:t>
            </a:r>
            <a:endParaRPr lang="en-US" dirty="0" smtClean="0">
              <a:solidFill>
                <a:schemeClr val="tx1"/>
              </a:solidFill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3276328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Нови правила за цифровите пазари и цифровите услуги</a:t>
            </a:r>
          </a:p>
        </p:txBody>
      </p:sp>
      <p:pic>
        <p:nvPicPr>
          <p:cNvPr id="1026" name="Picture 2" descr="list of designated gatekeepers and their core platform servic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164" y="1884219"/>
            <a:ext cx="9421091" cy="4636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4065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Нови правила за цифровите пазари и цифровите услуги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tx1"/>
                </a:solidFill>
                <a:latin typeface="inherit"/>
              </a:rPr>
              <a:t>На 25.03.2024 г.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Комисията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започна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inherit"/>
              </a:rPr>
              <a:t>разследвания</a:t>
            </a:r>
            <a:r>
              <a:rPr lang="ru-RU" dirty="0" smtClean="0">
                <a:solidFill>
                  <a:schemeClr val="tx1"/>
                </a:solidFill>
                <a:latin typeface="inherit"/>
              </a:rPr>
              <a:t> 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за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неспазване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на Акта за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цифровите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inherit"/>
              </a:rPr>
              <a:t>пазари</a:t>
            </a:r>
            <a:r>
              <a:rPr lang="ru-RU" dirty="0" smtClean="0">
                <a:solidFill>
                  <a:schemeClr val="tx1"/>
                </a:solidFill>
                <a:latin typeface="inherit"/>
              </a:rPr>
              <a:t>. 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Те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засягат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правилата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Alphabet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за управление в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Google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Play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и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самопредпочитанията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Google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Търсене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правилата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Apple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за управление в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App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Store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и за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избор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браузъри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и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промяна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настройките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по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подразбиране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както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и „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модела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за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плащане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или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съгласие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“ на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Meta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. </a:t>
            </a:r>
            <a:endParaRPr lang="bg-BG" dirty="0">
              <a:solidFill>
                <a:schemeClr val="tx1"/>
              </a:solidFill>
              <a:latin typeface="inherit"/>
            </a:endParaRPr>
          </a:p>
          <a:p>
            <a:r>
              <a:rPr lang="bg-BG" dirty="0" smtClean="0">
                <a:solidFill>
                  <a:schemeClr val="tx1"/>
                </a:solidFill>
                <a:latin typeface="inherit"/>
              </a:rPr>
              <a:t>Официалната </a:t>
            </a:r>
            <a:r>
              <a:rPr lang="bg-BG" dirty="0">
                <a:solidFill>
                  <a:schemeClr val="tx1"/>
                </a:solidFill>
                <a:latin typeface="inherit"/>
              </a:rPr>
              <a:t>процедура за несъответствие срещу </a:t>
            </a:r>
            <a:r>
              <a:rPr lang="bg-BG" dirty="0" err="1">
                <a:solidFill>
                  <a:schemeClr val="tx1"/>
                </a:solidFill>
                <a:latin typeface="inherit"/>
              </a:rPr>
              <a:t>Alphabet</a:t>
            </a:r>
            <a:r>
              <a:rPr lang="bg-BG" dirty="0">
                <a:solidFill>
                  <a:schemeClr val="tx1"/>
                </a:solidFill>
                <a:latin typeface="inherit"/>
              </a:rPr>
              <a:t>, Apple и </a:t>
            </a:r>
            <a:r>
              <a:rPr lang="bg-BG" dirty="0" err="1">
                <a:solidFill>
                  <a:schemeClr val="tx1"/>
                </a:solidFill>
                <a:latin typeface="inherit"/>
              </a:rPr>
              <a:t>Meta</a:t>
            </a:r>
            <a:r>
              <a:rPr lang="bg-BG" dirty="0">
                <a:solidFill>
                  <a:schemeClr val="tx1"/>
                </a:solidFill>
                <a:latin typeface="inherit"/>
              </a:rPr>
              <a:t> е открита съгласно </a:t>
            </a:r>
            <a:r>
              <a:rPr lang="bg-BG" dirty="0" smtClean="0">
                <a:solidFill>
                  <a:schemeClr val="tx1"/>
                </a:solidFill>
                <a:latin typeface="inherit"/>
              </a:rPr>
              <a:t>чл. </a:t>
            </a:r>
            <a:r>
              <a:rPr lang="bg-BG" dirty="0">
                <a:solidFill>
                  <a:schemeClr val="tx1"/>
                </a:solidFill>
                <a:latin typeface="inherit"/>
              </a:rPr>
              <a:t>20 </a:t>
            </a:r>
            <a:r>
              <a:rPr lang="bg-BG" dirty="0" smtClean="0">
                <a:solidFill>
                  <a:schemeClr val="tx1"/>
                </a:solidFill>
                <a:latin typeface="inherit"/>
              </a:rPr>
              <a:t>във </a:t>
            </a:r>
            <a:r>
              <a:rPr lang="bg-BG" dirty="0">
                <a:solidFill>
                  <a:schemeClr val="tx1"/>
                </a:solidFill>
                <a:latin typeface="inherit"/>
              </a:rPr>
              <a:t>връзка с </a:t>
            </a:r>
            <a:r>
              <a:rPr lang="bg-BG" dirty="0" smtClean="0">
                <a:solidFill>
                  <a:schemeClr val="tx1"/>
                </a:solidFill>
                <a:latin typeface="inherit"/>
              </a:rPr>
              <a:t>чл. </a:t>
            </a:r>
            <a:r>
              <a:rPr lang="bg-BG" dirty="0">
                <a:solidFill>
                  <a:schemeClr val="tx1"/>
                </a:solidFill>
                <a:latin typeface="inherit"/>
              </a:rPr>
              <a:t>13 и </a:t>
            </a:r>
            <a:r>
              <a:rPr lang="bg-BG" dirty="0" smtClean="0">
                <a:solidFill>
                  <a:schemeClr val="tx1"/>
                </a:solidFill>
                <a:latin typeface="inherit"/>
              </a:rPr>
              <a:t>чл.29 за </a:t>
            </a:r>
            <a:r>
              <a:rPr lang="bg-BG" dirty="0">
                <a:solidFill>
                  <a:schemeClr val="tx1"/>
                </a:solidFill>
                <a:latin typeface="inherit"/>
              </a:rPr>
              <a:t>нарушение на </a:t>
            </a:r>
            <a:r>
              <a:rPr lang="bg-BG" dirty="0" smtClean="0">
                <a:solidFill>
                  <a:schemeClr val="tx1"/>
                </a:solidFill>
                <a:latin typeface="inherit"/>
              </a:rPr>
              <a:t>чл. </a:t>
            </a:r>
            <a:r>
              <a:rPr lang="bg-BG" dirty="0">
                <a:solidFill>
                  <a:schemeClr val="tx1"/>
                </a:solidFill>
                <a:latin typeface="inherit"/>
              </a:rPr>
              <a:t>5(2), 5(4), 6(3) и 6(5) </a:t>
            </a:r>
            <a:r>
              <a:rPr lang="bg-BG" dirty="0" smtClean="0">
                <a:solidFill>
                  <a:schemeClr val="tx1"/>
                </a:solidFill>
                <a:latin typeface="inherit"/>
              </a:rPr>
              <a:t>от Акта за цифровите пазари.</a:t>
            </a:r>
            <a:endParaRPr lang="bg-BG" dirty="0">
              <a:solidFill>
                <a:schemeClr val="tx1"/>
              </a:solidFill>
              <a:latin typeface="inherit"/>
            </a:endParaRPr>
          </a:p>
          <a:p>
            <a:r>
              <a:rPr lang="bg-BG" dirty="0">
                <a:solidFill>
                  <a:schemeClr val="tx1"/>
                </a:solidFill>
                <a:latin typeface="inherit"/>
              </a:rPr>
              <a:t>В </a:t>
            </a:r>
            <a:r>
              <a:rPr lang="bg-BG" dirty="0" smtClean="0">
                <a:solidFill>
                  <a:schemeClr val="tx1"/>
                </a:solidFill>
                <a:latin typeface="inherit"/>
              </a:rPr>
              <a:t>случай, че установи нарушение </a:t>
            </a:r>
            <a:r>
              <a:rPr lang="bg-BG" dirty="0">
                <a:solidFill>
                  <a:schemeClr val="tx1"/>
                </a:solidFill>
                <a:latin typeface="inherit"/>
              </a:rPr>
              <a:t>Комисията може да наложи глоби до 10% от общия световен оборот на компанията. Тези глоби могат да достигнат до 20% в случай на повторно нарушение. Освен това, в случай на системни нарушения, Комисията може </a:t>
            </a:r>
            <a:r>
              <a:rPr lang="bg-BG" dirty="0" smtClean="0">
                <a:solidFill>
                  <a:schemeClr val="tx1"/>
                </a:solidFill>
                <a:latin typeface="inherit"/>
              </a:rPr>
              <a:t>да </a:t>
            </a:r>
            <a:r>
              <a:rPr lang="bg-BG" dirty="0">
                <a:solidFill>
                  <a:schemeClr val="tx1"/>
                </a:solidFill>
                <a:latin typeface="inherit"/>
              </a:rPr>
              <a:t>приеме допълнителни средства за защита, като например задължаване на </a:t>
            </a:r>
            <a:r>
              <a:rPr lang="bg-BG" dirty="0" smtClean="0">
                <a:solidFill>
                  <a:schemeClr val="tx1"/>
                </a:solidFill>
                <a:latin typeface="inherit"/>
              </a:rPr>
              <a:t>предприятието да </a:t>
            </a:r>
            <a:r>
              <a:rPr lang="bg-BG" dirty="0">
                <a:solidFill>
                  <a:schemeClr val="tx1"/>
                </a:solidFill>
                <a:latin typeface="inherit"/>
              </a:rPr>
              <a:t>продаде бизнес или части от него или </a:t>
            </a:r>
            <a:r>
              <a:rPr lang="bg-BG" dirty="0" smtClean="0">
                <a:solidFill>
                  <a:schemeClr val="tx1"/>
                </a:solidFill>
                <a:latin typeface="inherit"/>
              </a:rPr>
              <a:t>забрана </a:t>
            </a:r>
            <a:r>
              <a:rPr lang="bg-BG" dirty="0">
                <a:solidFill>
                  <a:schemeClr val="tx1"/>
                </a:solidFill>
                <a:latin typeface="inherit"/>
              </a:rPr>
              <a:t>да придобива допълнителни услуги, свързани със системното несъответствие.</a:t>
            </a:r>
          </a:p>
          <a:p>
            <a:endParaRPr lang="bg-B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108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Нови правила за цифровите пазари и цифровите услуги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inherit"/>
              </a:rPr>
              <a:t>На 17 </a:t>
            </a:r>
            <a:r>
              <a:rPr lang="ru-RU" dirty="0" err="1" smtClean="0">
                <a:solidFill>
                  <a:schemeClr val="tx1"/>
                </a:solidFill>
                <a:latin typeface="inherit"/>
              </a:rPr>
              <a:t>декември</a:t>
            </a:r>
            <a:r>
              <a:rPr lang="ru-RU" dirty="0" smtClean="0">
                <a:solidFill>
                  <a:schemeClr val="tx1"/>
                </a:solidFill>
                <a:latin typeface="inherit"/>
              </a:rPr>
              <a:t> 2024 г. </a:t>
            </a:r>
            <a:r>
              <a:rPr lang="ru-RU" dirty="0" err="1" smtClean="0">
                <a:solidFill>
                  <a:schemeClr val="tx1"/>
                </a:solidFill>
                <a:latin typeface="inherit"/>
              </a:rPr>
              <a:t>Комисията</a:t>
            </a:r>
            <a:r>
              <a:rPr lang="ru-RU" dirty="0" smtClean="0">
                <a:solidFill>
                  <a:schemeClr val="tx1"/>
                </a:solidFill>
                <a:latin typeface="inherit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inherit"/>
              </a:rPr>
              <a:t>откри</a:t>
            </a:r>
            <a:r>
              <a:rPr lang="ru-RU" dirty="0" smtClean="0">
                <a:solidFill>
                  <a:schemeClr val="tx1"/>
                </a:solidFill>
                <a:latin typeface="inheri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официална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процедура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срещу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TikTok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за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изборни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рискове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съгласно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</a:t>
            </a:r>
            <a:r>
              <a:rPr lang="bg-BG" dirty="0" smtClean="0">
                <a:solidFill>
                  <a:schemeClr val="tx1"/>
                </a:solidFill>
                <a:latin typeface="inherit"/>
              </a:rPr>
              <a:t>Акта</a:t>
            </a:r>
            <a:r>
              <a:rPr lang="ru-RU" dirty="0" smtClean="0">
                <a:solidFill>
                  <a:schemeClr val="tx1"/>
                </a:solidFill>
                <a:latin typeface="inherit"/>
              </a:rPr>
              <a:t> 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за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цифровите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inherit"/>
              </a:rPr>
              <a:t>услуги – </a:t>
            </a:r>
            <a:r>
              <a:rPr lang="bg-BG" dirty="0" smtClean="0">
                <a:solidFill>
                  <a:schemeClr val="tx1"/>
                </a:solidFill>
                <a:latin typeface="inherit"/>
              </a:rPr>
              <a:t>чл.</a:t>
            </a:r>
            <a:r>
              <a:rPr lang="en-US" dirty="0" smtClean="0">
                <a:solidFill>
                  <a:schemeClr val="tx1"/>
                </a:solidFill>
                <a:latin typeface="inherit"/>
              </a:rPr>
              <a:t>34(1</a:t>
            </a:r>
            <a:r>
              <a:rPr lang="en-US" dirty="0">
                <a:solidFill>
                  <a:schemeClr val="tx1"/>
                </a:solidFill>
                <a:latin typeface="inherit"/>
              </a:rPr>
              <a:t>), 34(2) and 35(1</a:t>
            </a:r>
            <a:r>
              <a:rPr lang="en-US" dirty="0" smtClean="0">
                <a:solidFill>
                  <a:schemeClr val="tx1"/>
                </a:solidFill>
                <a:latin typeface="inherit"/>
              </a:rPr>
              <a:t>).</a:t>
            </a:r>
            <a:r>
              <a:rPr lang="en-US" dirty="0">
                <a:solidFill>
                  <a:schemeClr val="tx1"/>
                </a:solidFill>
                <a:latin typeface="inherit"/>
              </a:rPr>
              <a:t> </a:t>
            </a:r>
            <a:endParaRPr lang="en-US" dirty="0" smtClean="0">
              <a:solidFill>
                <a:schemeClr val="tx1"/>
              </a:solidFill>
              <a:latin typeface="inherit"/>
            </a:endParaRPr>
          </a:p>
          <a:p>
            <a:r>
              <a:rPr lang="ru-RU" dirty="0" err="1">
                <a:solidFill>
                  <a:schemeClr val="tx1"/>
                </a:solidFill>
                <a:latin typeface="inherit"/>
              </a:rPr>
              <a:t>Производството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ще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се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фокусира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върху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управлението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рисковете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за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изборите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или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гражданския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дискурс,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свързани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със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следните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области:</a:t>
            </a:r>
          </a:p>
          <a:p>
            <a:r>
              <a:rPr lang="ru-RU" dirty="0" err="1" smtClean="0">
                <a:solidFill>
                  <a:schemeClr val="tx1"/>
                </a:solidFill>
                <a:latin typeface="inherit"/>
              </a:rPr>
              <a:t>Системите</a:t>
            </a:r>
            <a:r>
              <a:rPr lang="ru-RU" dirty="0" smtClean="0">
                <a:solidFill>
                  <a:schemeClr val="tx1"/>
                </a:solidFill>
                <a:latin typeface="inherit"/>
              </a:rPr>
              <a:t> 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за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препоръчване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TikTok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по-специално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рисковете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свързани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с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координираната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неавтентична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манипулация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или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автоматизираната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експлоатация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услугата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.</a:t>
            </a:r>
          </a:p>
          <a:p>
            <a:r>
              <a:rPr lang="ru-RU" dirty="0" err="1">
                <a:solidFill>
                  <a:schemeClr val="tx1"/>
                </a:solidFill>
                <a:latin typeface="inherit"/>
              </a:rPr>
              <a:t>Правилата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TikTok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за политически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реклами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и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платено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политическо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съдържание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.</a:t>
            </a:r>
            <a:endParaRPr lang="bg-BG" dirty="0">
              <a:solidFill>
                <a:schemeClr val="tx1"/>
              </a:solidFill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876995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B591F263-045E-0414-DB6E-E641E1E63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Нови правила за цифровите пазари и цифровите услуги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9F2E6CE-BCE9-D477-266D-2A47A39E4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bg-BG" sz="2400" b="1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ОСНОВНИ ПОНЯТИЯ</a:t>
            </a:r>
            <a:endParaRPr lang="en-US" sz="2400" b="1" dirty="0">
              <a:solidFill>
                <a:schemeClr val="tx1"/>
              </a:solidFill>
              <a:effectLst/>
              <a:latin typeface="inheri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0000"/>
                </a:solidFill>
                <a:latin typeface="inherit"/>
              </a:rPr>
              <a:t>„предприятие“ </a:t>
            </a:r>
            <a:r>
              <a:rPr lang="ru-RU" dirty="0" err="1">
                <a:solidFill>
                  <a:srgbClr val="000000"/>
                </a:solidFill>
                <a:latin typeface="inherit"/>
              </a:rPr>
              <a:t>означава</a:t>
            </a:r>
            <a:r>
              <a:rPr lang="ru-RU" dirty="0">
                <a:solidFill>
                  <a:srgbClr val="000000"/>
                </a:solidFill>
                <a:latin typeface="inherit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inherit"/>
              </a:rPr>
              <a:t>образувание</a:t>
            </a:r>
            <a:r>
              <a:rPr lang="ru-RU" dirty="0">
                <a:solidFill>
                  <a:srgbClr val="000000"/>
                </a:solidFill>
                <a:latin typeface="inherit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inherit"/>
              </a:rPr>
              <a:t>което</a:t>
            </a:r>
            <a:r>
              <a:rPr lang="ru-RU" dirty="0">
                <a:solidFill>
                  <a:srgbClr val="000000"/>
                </a:solidFill>
                <a:latin typeface="inherit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inherit"/>
              </a:rPr>
              <a:t>извършва</a:t>
            </a:r>
            <a:r>
              <a:rPr lang="ru-RU" dirty="0">
                <a:solidFill>
                  <a:srgbClr val="000000"/>
                </a:solidFill>
                <a:latin typeface="inherit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inherit"/>
              </a:rPr>
              <a:t>стопанска</a:t>
            </a:r>
            <a:r>
              <a:rPr lang="ru-RU" dirty="0">
                <a:solidFill>
                  <a:srgbClr val="000000"/>
                </a:solidFill>
                <a:latin typeface="inherit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inherit"/>
              </a:rPr>
              <a:t>дейност</a:t>
            </a:r>
            <a:r>
              <a:rPr lang="ru-RU" dirty="0">
                <a:solidFill>
                  <a:srgbClr val="000000"/>
                </a:solidFill>
                <a:latin typeface="inherit"/>
              </a:rPr>
              <a:t>, независимо от </a:t>
            </a:r>
            <a:r>
              <a:rPr lang="ru-RU" dirty="0" err="1">
                <a:solidFill>
                  <a:srgbClr val="000000"/>
                </a:solidFill>
                <a:latin typeface="inherit"/>
              </a:rPr>
              <a:t>правния</a:t>
            </a:r>
            <a:r>
              <a:rPr lang="ru-RU" dirty="0">
                <a:solidFill>
                  <a:srgbClr val="000000"/>
                </a:solidFill>
                <a:latin typeface="inherit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inherit"/>
              </a:rPr>
              <a:t>му</a:t>
            </a:r>
            <a:r>
              <a:rPr lang="ru-RU" dirty="0">
                <a:solidFill>
                  <a:srgbClr val="000000"/>
                </a:solidFill>
                <a:latin typeface="inherit"/>
              </a:rPr>
              <a:t> статут и начина, по </a:t>
            </a:r>
            <a:r>
              <a:rPr lang="ru-RU" dirty="0" err="1">
                <a:solidFill>
                  <a:srgbClr val="000000"/>
                </a:solidFill>
                <a:latin typeface="inherit"/>
              </a:rPr>
              <a:t>който</a:t>
            </a:r>
            <a:r>
              <a:rPr lang="ru-RU" dirty="0">
                <a:solidFill>
                  <a:srgbClr val="000000"/>
                </a:solidFill>
                <a:latin typeface="inherit"/>
              </a:rPr>
              <a:t> то се </a:t>
            </a:r>
            <a:r>
              <a:rPr lang="ru-RU" dirty="0" err="1">
                <a:solidFill>
                  <a:srgbClr val="000000"/>
                </a:solidFill>
                <a:latin typeface="inherit"/>
              </a:rPr>
              <a:t>финансира</a:t>
            </a:r>
            <a:r>
              <a:rPr lang="ru-RU" dirty="0">
                <a:solidFill>
                  <a:srgbClr val="000000"/>
                </a:solidFill>
                <a:latin typeface="inherit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inherit"/>
              </a:rPr>
              <a:t>включително</a:t>
            </a:r>
            <a:r>
              <a:rPr lang="ru-RU" dirty="0">
                <a:solidFill>
                  <a:srgbClr val="000000"/>
                </a:solidFill>
                <a:latin typeface="inherit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inherit"/>
              </a:rPr>
              <a:t>всички</a:t>
            </a:r>
            <a:r>
              <a:rPr lang="ru-RU" dirty="0">
                <a:solidFill>
                  <a:srgbClr val="000000"/>
                </a:solidFill>
                <a:latin typeface="inherit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inherit"/>
              </a:rPr>
              <a:t>свързани</a:t>
            </a:r>
            <a:r>
              <a:rPr lang="ru-RU" dirty="0">
                <a:solidFill>
                  <a:srgbClr val="000000"/>
                </a:solidFill>
                <a:latin typeface="inherit"/>
              </a:rPr>
              <a:t> предприятия, </a:t>
            </a:r>
            <a:r>
              <a:rPr lang="ru-RU" dirty="0" err="1">
                <a:solidFill>
                  <a:srgbClr val="000000"/>
                </a:solidFill>
                <a:latin typeface="inherit"/>
              </a:rPr>
              <a:t>които</a:t>
            </a:r>
            <a:r>
              <a:rPr lang="ru-RU" dirty="0">
                <a:solidFill>
                  <a:srgbClr val="000000"/>
                </a:solidFill>
                <a:latin typeface="inherit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inherit"/>
              </a:rPr>
              <a:t>образуват</a:t>
            </a:r>
            <a:r>
              <a:rPr lang="ru-RU" dirty="0">
                <a:solidFill>
                  <a:srgbClr val="000000"/>
                </a:solidFill>
                <a:latin typeface="inherit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inherit"/>
              </a:rPr>
              <a:t>група</a:t>
            </a:r>
            <a:r>
              <a:rPr lang="ru-RU" dirty="0">
                <a:solidFill>
                  <a:srgbClr val="000000"/>
                </a:solidFill>
                <a:latin typeface="inherit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inherit"/>
              </a:rPr>
              <a:t>резултат</a:t>
            </a:r>
            <a:r>
              <a:rPr lang="ru-RU" dirty="0">
                <a:solidFill>
                  <a:srgbClr val="000000"/>
                </a:solidFill>
                <a:latin typeface="inherit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inherit"/>
              </a:rPr>
              <a:t>прекия</a:t>
            </a:r>
            <a:r>
              <a:rPr lang="ru-RU" dirty="0">
                <a:solidFill>
                  <a:srgbClr val="000000"/>
                </a:solidFill>
                <a:latin typeface="inherit"/>
              </a:rPr>
              <a:t> или </a:t>
            </a:r>
            <a:r>
              <a:rPr lang="ru-RU" dirty="0" err="1">
                <a:solidFill>
                  <a:srgbClr val="000000"/>
                </a:solidFill>
                <a:latin typeface="inherit"/>
              </a:rPr>
              <a:t>непрекия</a:t>
            </a:r>
            <a:r>
              <a:rPr lang="ru-RU" dirty="0">
                <a:solidFill>
                  <a:srgbClr val="000000"/>
                </a:solidFill>
                <a:latin typeface="inherit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inherit"/>
              </a:rPr>
              <a:t>контрол</a:t>
            </a:r>
            <a:r>
              <a:rPr lang="ru-RU" dirty="0">
                <a:solidFill>
                  <a:srgbClr val="000000"/>
                </a:solidFill>
                <a:latin typeface="inherit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inherit"/>
              </a:rPr>
              <a:t>едно</a:t>
            </a:r>
            <a:r>
              <a:rPr lang="ru-RU" dirty="0">
                <a:solidFill>
                  <a:srgbClr val="000000"/>
                </a:solidFill>
                <a:latin typeface="inherit"/>
              </a:rPr>
              <a:t> предприятие </a:t>
            </a:r>
            <a:r>
              <a:rPr lang="ru-RU" dirty="0" err="1">
                <a:solidFill>
                  <a:srgbClr val="000000"/>
                </a:solidFill>
                <a:latin typeface="inherit"/>
              </a:rPr>
              <a:t>върху</a:t>
            </a:r>
            <a:r>
              <a:rPr lang="ru-RU" dirty="0">
                <a:solidFill>
                  <a:srgbClr val="000000"/>
                </a:solidFill>
                <a:latin typeface="inherit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inherit"/>
              </a:rPr>
              <a:t>друго</a:t>
            </a:r>
            <a:endParaRPr lang="en-US" dirty="0">
              <a:latin typeface="inherit"/>
            </a:endParaRPr>
          </a:p>
          <a:p>
            <a:r>
              <a:rPr lang="ru-RU" b="1" dirty="0">
                <a:solidFill>
                  <a:srgbClr val="000000"/>
                </a:solidFill>
                <a:latin typeface="inherit"/>
              </a:rPr>
              <a:t>„бизнес </a:t>
            </a:r>
            <a:r>
              <a:rPr lang="ru-RU" b="1" dirty="0" err="1">
                <a:solidFill>
                  <a:srgbClr val="000000"/>
                </a:solidFill>
                <a:latin typeface="inherit"/>
              </a:rPr>
              <a:t>ползвател</a:t>
            </a:r>
            <a:r>
              <a:rPr lang="ru-RU" b="1" dirty="0">
                <a:solidFill>
                  <a:srgbClr val="000000"/>
                </a:solidFill>
                <a:latin typeface="inherit"/>
              </a:rPr>
              <a:t>“ </a:t>
            </a:r>
            <a:r>
              <a:rPr lang="ru-RU" dirty="0" err="1">
                <a:solidFill>
                  <a:srgbClr val="000000"/>
                </a:solidFill>
                <a:latin typeface="inherit"/>
              </a:rPr>
              <a:t>означава</a:t>
            </a:r>
            <a:r>
              <a:rPr lang="ru-RU" dirty="0">
                <a:solidFill>
                  <a:srgbClr val="000000"/>
                </a:solidFill>
                <a:latin typeface="inherit"/>
              </a:rPr>
              <a:t> всяко </a:t>
            </a:r>
            <a:r>
              <a:rPr lang="ru-RU" dirty="0" err="1">
                <a:solidFill>
                  <a:srgbClr val="000000"/>
                </a:solidFill>
                <a:latin typeface="inherit"/>
              </a:rPr>
              <a:t>физическо</a:t>
            </a:r>
            <a:r>
              <a:rPr lang="ru-RU" dirty="0">
                <a:solidFill>
                  <a:srgbClr val="000000"/>
                </a:solidFill>
                <a:latin typeface="inherit"/>
              </a:rPr>
              <a:t> или </a:t>
            </a:r>
            <a:r>
              <a:rPr lang="ru-RU" dirty="0" err="1">
                <a:solidFill>
                  <a:srgbClr val="000000"/>
                </a:solidFill>
                <a:latin typeface="inherit"/>
              </a:rPr>
              <a:t>юридическо</a:t>
            </a:r>
            <a:r>
              <a:rPr lang="ru-RU" dirty="0">
                <a:solidFill>
                  <a:srgbClr val="000000"/>
                </a:solidFill>
                <a:latin typeface="inherit"/>
              </a:rPr>
              <a:t> лице, </a:t>
            </a:r>
            <a:r>
              <a:rPr lang="ru-RU" dirty="0" err="1">
                <a:solidFill>
                  <a:srgbClr val="000000"/>
                </a:solidFill>
                <a:latin typeface="inherit"/>
              </a:rPr>
              <a:t>което</a:t>
            </a:r>
            <a:r>
              <a:rPr lang="ru-RU" dirty="0">
                <a:solidFill>
                  <a:srgbClr val="000000"/>
                </a:solidFill>
                <a:latin typeface="inherit"/>
              </a:rPr>
              <a:t> действа в </a:t>
            </a:r>
            <a:r>
              <a:rPr lang="ru-RU" dirty="0" err="1">
                <a:solidFill>
                  <a:srgbClr val="000000"/>
                </a:solidFill>
                <a:latin typeface="inherit"/>
              </a:rPr>
              <a:t>търговско</a:t>
            </a:r>
            <a:r>
              <a:rPr lang="ru-RU" dirty="0">
                <a:solidFill>
                  <a:srgbClr val="000000"/>
                </a:solidFill>
                <a:latin typeface="inherit"/>
              </a:rPr>
              <a:t> или </a:t>
            </a:r>
            <a:r>
              <a:rPr lang="ru-RU" dirty="0" err="1">
                <a:solidFill>
                  <a:srgbClr val="000000"/>
                </a:solidFill>
                <a:latin typeface="inherit"/>
              </a:rPr>
              <a:t>професионално</a:t>
            </a:r>
            <a:r>
              <a:rPr lang="ru-RU" dirty="0">
                <a:solidFill>
                  <a:srgbClr val="000000"/>
                </a:solidFill>
                <a:latin typeface="inherit"/>
              </a:rPr>
              <a:t> качество, </a:t>
            </a:r>
            <a:r>
              <a:rPr lang="ru-RU" dirty="0" err="1">
                <a:solidFill>
                  <a:srgbClr val="000000"/>
                </a:solidFill>
                <a:latin typeface="inherit"/>
              </a:rPr>
              <a:t>използващо</a:t>
            </a:r>
            <a:r>
              <a:rPr lang="ru-RU" dirty="0">
                <a:solidFill>
                  <a:srgbClr val="000000"/>
                </a:solidFill>
                <a:latin typeface="inherit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inherit"/>
              </a:rPr>
              <a:t>основни</a:t>
            </a:r>
            <a:r>
              <a:rPr lang="ru-RU" dirty="0">
                <a:solidFill>
                  <a:srgbClr val="000000"/>
                </a:solidFill>
                <a:latin typeface="inherit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inherit"/>
              </a:rPr>
              <a:t>платформени</a:t>
            </a:r>
            <a:r>
              <a:rPr lang="ru-RU" dirty="0">
                <a:solidFill>
                  <a:srgbClr val="000000"/>
                </a:solidFill>
                <a:latin typeface="inherit"/>
              </a:rPr>
              <a:t> услуги за целите или в хода на </a:t>
            </a:r>
            <a:r>
              <a:rPr lang="ru-RU" dirty="0" err="1">
                <a:solidFill>
                  <a:srgbClr val="000000"/>
                </a:solidFill>
                <a:latin typeface="inherit"/>
              </a:rPr>
              <a:t>предоставяне</a:t>
            </a:r>
            <a:r>
              <a:rPr lang="ru-RU" dirty="0">
                <a:solidFill>
                  <a:srgbClr val="000000"/>
                </a:solidFill>
                <a:latin typeface="inherit"/>
              </a:rPr>
              <a:t> на стоки или услуги на </a:t>
            </a:r>
            <a:r>
              <a:rPr lang="ru-RU" dirty="0" err="1">
                <a:solidFill>
                  <a:srgbClr val="000000"/>
                </a:solidFill>
                <a:latin typeface="inherit"/>
              </a:rPr>
              <a:t>крайни</a:t>
            </a:r>
            <a:r>
              <a:rPr lang="ru-RU" dirty="0">
                <a:solidFill>
                  <a:srgbClr val="000000"/>
                </a:solidFill>
                <a:latin typeface="inherit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inherit"/>
              </a:rPr>
              <a:t>ползватели</a:t>
            </a:r>
            <a:endParaRPr lang="ru-RU" dirty="0">
              <a:solidFill>
                <a:srgbClr val="000000"/>
              </a:solidFill>
              <a:latin typeface="inherit"/>
            </a:endParaRPr>
          </a:p>
          <a:p>
            <a:r>
              <a:rPr lang="ru-RU" b="1" i="0" dirty="0">
                <a:solidFill>
                  <a:srgbClr val="000000"/>
                </a:solidFill>
                <a:effectLst/>
                <a:latin typeface="inherit"/>
              </a:rPr>
              <a:t>„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inherit"/>
              </a:rPr>
              <a:t>краен</a:t>
            </a:r>
            <a:r>
              <a:rPr lang="ru-RU" b="1" i="0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inherit"/>
              </a:rPr>
              <a:t>ползвател</a:t>
            </a:r>
            <a:r>
              <a:rPr lang="ru-RU" b="1" i="0" dirty="0">
                <a:solidFill>
                  <a:srgbClr val="000000"/>
                </a:solidFill>
                <a:effectLst/>
                <a:latin typeface="inherit"/>
              </a:rPr>
              <a:t>“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inherit"/>
              </a:rPr>
              <a:t>означава</a:t>
            </a:r>
            <a:r>
              <a:rPr lang="ru-RU" b="0" i="0" dirty="0">
                <a:solidFill>
                  <a:srgbClr val="000000"/>
                </a:solidFill>
                <a:effectLst/>
                <a:latin typeface="inherit"/>
              </a:rPr>
              <a:t> всяко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inherit"/>
              </a:rPr>
              <a:t>физическо</a:t>
            </a:r>
            <a:r>
              <a:rPr lang="ru-RU" b="0" i="0" dirty="0">
                <a:solidFill>
                  <a:srgbClr val="000000"/>
                </a:solidFill>
                <a:effectLst/>
                <a:latin typeface="inherit"/>
              </a:rPr>
              <a:t> или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inherit"/>
              </a:rPr>
              <a:t>юридическо</a:t>
            </a:r>
            <a:r>
              <a:rPr lang="ru-RU" b="0" i="0" dirty="0">
                <a:solidFill>
                  <a:srgbClr val="000000"/>
                </a:solidFill>
                <a:effectLst/>
                <a:latin typeface="inherit"/>
              </a:rPr>
              <a:t> лице,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inherit"/>
              </a:rPr>
              <a:t>което</a:t>
            </a:r>
            <a:r>
              <a:rPr lang="ru-RU" b="0" i="0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inherit"/>
              </a:rPr>
              <a:t>използва</a:t>
            </a:r>
            <a:r>
              <a:rPr lang="ru-RU" b="0" i="0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inherit"/>
              </a:rPr>
              <a:t>основни</a:t>
            </a:r>
            <a:r>
              <a:rPr lang="ru-RU" b="0" i="0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inherit"/>
              </a:rPr>
              <a:t>платформени</a:t>
            </a:r>
            <a:r>
              <a:rPr lang="ru-RU" b="0" i="0" dirty="0">
                <a:solidFill>
                  <a:srgbClr val="000000"/>
                </a:solidFill>
                <a:effectLst/>
                <a:latin typeface="inherit"/>
              </a:rPr>
              <a:t> услуги, различно от бизнес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inherit"/>
              </a:rPr>
              <a:t>ползвател</a:t>
            </a:r>
            <a:endParaRPr lang="ru-RU" b="0" i="0" dirty="0">
              <a:solidFill>
                <a:srgbClr val="000000"/>
              </a:solidFill>
              <a:effectLst/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889696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E423F30-0BC5-3559-7455-854FB4D50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Нови правила за цифровите пазари и цифровите услуги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E522293C-8EA0-C334-1178-17197AAC6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bg-BG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ОСНОВНИ ПОНЯТИЯ</a:t>
            </a:r>
          </a:p>
          <a:p>
            <a:r>
              <a:rPr lang="ru-RU" sz="2400" b="1" i="0" dirty="0">
                <a:solidFill>
                  <a:srgbClr val="000000"/>
                </a:solidFill>
                <a:effectLst/>
                <a:latin typeface="inherit"/>
              </a:rPr>
              <a:t>„посреднически онлайн услуги“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inherit"/>
              </a:rPr>
              <a:t>означава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inherit"/>
              </a:rPr>
              <a:t> посреднически онлайн услуги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inherit"/>
              </a:rPr>
              <a:t>съгласно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inherit"/>
              </a:rPr>
              <a:t>определението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inherit"/>
              </a:rPr>
              <a:t> в член 2, точка 2 от Регламент (ЕС) 2019/1150, т.е. у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</a:rPr>
              <a:t>слуги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</a:rPr>
              <a:t>които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</a:rPr>
              <a:t>отговарят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</a:rPr>
              <a:t>на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</a:rPr>
              <a:t>всяко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</a:rPr>
              <a:t>едно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</a:rPr>
              <a:t>от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</a:rPr>
              <a:t>следните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</a:rPr>
              <a:t>изисквания</a:t>
            </a:r>
            <a:r>
              <a:rPr lang="bg-BG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</a:rPr>
              <a:t>:</a:t>
            </a:r>
            <a:endParaRPr lang="ru-RU" sz="2400" b="0" i="0" dirty="0">
              <a:solidFill>
                <a:srgbClr val="000000"/>
              </a:solidFill>
              <a:effectLst/>
              <a:latin typeface="inherit"/>
            </a:endParaRPr>
          </a:p>
          <a:p>
            <a:r>
              <a:rPr lang="bg-BG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представляват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услуги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информационното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общество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смисъла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член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1,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параграф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1,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буква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б)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Директива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(ЕС) 2015/1535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Европейския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парламент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Съвета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bg-BG" sz="2400" dirty="0">
              <a:solidFill>
                <a:srgbClr val="000000"/>
              </a:solidFill>
              <a:effectLst/>
              <a:latin typeface="inheri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2400" dirty="0">
                <a:solidFill>
                  <a:srgbClr val="000000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bg-BG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позволяват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бизнес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ползвателите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предлагат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потребителите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стоки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услуги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така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че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улесни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встъпването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преки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търговски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отношения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между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посочените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бизнес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ползватели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потребителите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без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значение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мястото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окончателно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сключване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сделката</a:t>
            </a:r>
            <a:endParaRPr lang="bg-BG" sz="2400" dirty="0">
              <a:solidFill>
                <a:srgbClr val="000000"/>
              </a:solidFill>
              <a:effectLst/>
              <a:latin typeface="inheri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2400" dirty="0">
                <a:solidFill>
                  <a:srgbClr val="000000"/>
                </a:solidFill>
                <a:latin typeface="inherit"/>
                <a:cs typeface="Times New Roman" panose="02020603050405020304" pitchFamily="18" charset="0"/>
              </a:rPr>
              <a:t>в</a:t>
            </a:r>
            <a:r>
              <a:rPr lang="bg-BG" sz="2400" b="0" i="0" dirty="0">
                <a:solidFill>
                  <a:srgbClr val="000000"/>
                </a:solidFill>
                <a:latin typeface="inherit"/>
                <a:cs typeface="Times New Roman" panose="02020603050405020304" pitchFamily="18" charset="0"/>
              </a:rPr>
              <a:t>)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предоставят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бизнес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ползвателите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въз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основа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договорни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отношения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между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доставчика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посочените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услуги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бизнес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ползвателите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които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предлагат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стоки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услуги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потребителите</a:t>
            </a:r>
            <a:endParaRPr lang="ru-RU" sz="2400" b="0" i="0" dirty="0">
              <a:solidFill>
                <a:srgbClr val="000000"/>
              </a:solidFill>
              <a:effectLst/>
              <a:latin typeface="inherit"/>
            </a:endParaRPr>
          </a:p>
          <a:p>
            <a:endParaRPr lang="en-US" sz="2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8641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48B8B24C-AFD5-980C-8C5B-F6F00E6B4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Нови правила за цифровите пазари и цифровите услуги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B5342E7D-A21A-9612-4169-F160B73AE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ОСНОВНИ ПОНЯТИЯ</a:t>
            </a:r>
            <a:endParaRPr lang="en-US" sz="2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bg-BG" sz="1800" b="1" dirty="0">
                <a:solidFill>
                  <a:schemeClr val="tx1"/>
                </a:solidFill>
                <a:latin typeface="inherit"/>
              </a:rPr>
              <a:t>„услуга на информационното общество“</a:t>
            </a:r>
            <a:r>
              <a:rPr lang="en-US" sz="1800" dirty="0">
                <a:solidFill>
                  <a:schemeClr val="tx1"/>
                </a:solidFill>
                <a:latin typeface="inherit"/>
              </a:rPr>
              <a:t> -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</a:rPr>
              <a:t>каквато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</a:rPr>
              <a:t> и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</a:rPr>
              <a:t>да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</a:rPr>
              <a:t> е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</a:rPr>
              <a:t>услуга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</a:rPr>
              <a:t>нормално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</a:rPr>
              <a:t>предоставяна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</a:rPr>
              <a:t>срещу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</a:rPr>
              <a:t>възнаграждение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</a:rPr>
              <a:t>от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</a:rPr>
              <a:t>разстояние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</a:rPr>
              <a:t>чрез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</a:rPr>
              <a:t>електронно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</a:rPr>
              <a:t>средство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</a:rPr>
              <a:t> и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</a:rPr>
              <a:t>по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</a:rPr>
              <a:t>индивидуална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</a:rPr>
              <a:t>молба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</a:rPr>
              <a:t>на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</a:rPr>
              <a:t>получателя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</a:rPr>
              <a:t>на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</a:rPr>
              <a:t>услугите</a:t>
            </a:r>
            <a:r>
              <a:rPr lang="bg-BG" sz="1800" dirty="0">
                <a:solidFill>
                  <a:schemeClr val="tx1"/>
                </a:solidFill>
                <a:latin typeface="inherit"/>
              </a:rPr>
              <a:t> </a:t>
            </a:r>
            <a:endParaRPr lang="en-US" sz="1800" dirty="0">
              <a:solidFill>
                <a:schemeClr val="tx1"/>
              </a:solidFill>
              <a:latin typeface="inherit"/>
            </a:endParaRPr>
          </a:p>
          <a:p>
            <a:r>
              <a:rPr lang="bg-BG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разстояние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означава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че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тази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услуга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предоставя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без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страните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присъстват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едновременно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едно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също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място</a:t>
            </a:r>
            <a:r>
              <a:rPr lang="bg-BG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чрез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електронни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средства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означава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че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услугата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изпраща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първо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получава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местоназначение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чрез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електронно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оборудване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обработка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включително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цифрово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компресиране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) и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съхранение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данни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изцяло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пренася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предава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получава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чрез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кабел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радио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оптични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средства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други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електромагнитни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средства</a:t>
            </a:r>
            <a:r>
              <a:rPr lang="bg-BG" sz="1800" dirty="0">
                <a:solidFill>
                  <a:schemeClr val="tx1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bg-BG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индивидуална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молба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получателя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услугите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означава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че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услугата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предоставя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чрез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пренос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данни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индивидуална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молба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dirty="0">
              <a:solidFill>
                <a:schemeClr val="tx1"/>
              </a:solidFill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621129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45EF06CA-85DA-47BA-EAA0-B582F8780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Нови правила за цифровите пазари и цифровите услуги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CCA4FA5B-D6F8-BC1C-0F03-C6E8956ED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g-BG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Задължения на контролиращите достъпа предприятия</a:t>
            </a:r>
          </a:p>
          <a:p>
            <a:r>
              <a:rPr lang="bg-BG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- да </a:t>
            </a:r>
            <a:r>
              <a:rPr lang="bg-BG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публикуват своите общи условия, в които задължително е предвиден алтернативен механизъм за уреждане на спорове</a:t>
            </a:r>
            <a:r>
              <a:rPr lang="bg-BG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;</a:t>
            </a:r>
          </a:p>
          <a:p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</a:t>
            </a:r>
            <a:r>
              <a:rPr lang="bg-BG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при поискване и безплатно да предоставят на крайните ползватели ефективен, висококачествен, непрекъснат достъп в реално време до техните </a:t>
            </a:r>
            <a:r>
              <a:rPr lang="bg-BG" sz="18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агрегирани</a:t>
            </a:r>
            <a:r>
              <a:rPr lang="bg-BG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и </a:t>
            </a:r>
            <a:r>
              <a:rPr lang="bg-BG" sz="18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неагрегирани</a:t>
            </a:r>
            <a:r>
              <a:rPr lang="bg-BG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данни, включително лични данни, във връзка с използването на платформената услуга</a:t>
            </a:r>
            <a:r>
              <a:rPr lang="bg-BG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;</a:t>
            </a:r>
            <a:endParaRPr lang="en-US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-</a:t>
            </a:r>
            <a:r>
              <a:rPr lang="bg-BG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трябва да осигурят възможност на крайните ползватели лесно да деинсталират софтуерни приложения от операционната система с изключение на тези, които са от съществено значение за функционирането на операционната система и които не могат да се предлагат самостоятелно;</a:t>
            </a:r>
          </a:p>
          <a:p>
            <a:r>
              <a:rPr lang="bg-BG" sz="1800" dirty="0">
                <a:solidFill>
                  <a:schemeClr val="tx1"/>
                </a:solidFill>
                <a:latin typeface="Calibri" panose="020F0502020204030204" pitchFamily="34" charset="0"/>
              </a:rPr>
              <a:t>-да </a:t>
            </a:r>
            <a:r>
              <a:rPr lang="bg-BG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осигуряват на крайните ползватели възможността безплатно да пренасят своите данни, включително като се предоставят безплатни инструменти за това;</a:t>
            </a:r>
          </a:p>
          <a:p>
            <a:r>
              <a:rPr lang="bg-BG" sz="1800" dirty="0">
                <a:solidFill>
                  <a:schemeClr val="tx1"/>
                </a:solidFill>
                <a:latin typeface="Calibri" panose="020F0502020204030204" pitchFamily="34" charset="0"/>
              </a:rPr>
              <a:t>-да </a:t>
            </a:r>
            <a:r>
              <a:rPr lang="bg-BG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осигуряват безплатно ефективна оперативна съвместимост и достъп до същите хардуерни и софтуерни характеристики, до които има достъп или които се контролират от самото предприятие при предоставянето на услуги. </a:t>
            </a:r>
            <a:endParaRPr lang="bg-B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8929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A13833B1-5851-2D80-9D7D-A210EA684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Нови правила за цифровите пазари и цифровите услуги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5013E7DF-9F92-FDD7-14B4-9C25D4571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sz="1800" b="1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Забрани за контролиращите достъпа предприятия:</a:t>
            </a:r>
          </a:p>
          <a:p>
            <a:r>
              <a:rPr lang="bg-BG" sz="1800" b="1" dirty="0">
                <a:solidFill>
                  <a:schemeClr val="tx1"/>
                </a:solidFill>
                <a:latin typeface="inherit"/>
              </a:rPr>
              <a:t>-</a:t>
            </a:r>
            <a:r>
              <a:rPr lang="bg-BG" sz="1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забрана да се обработват личните данни на крайни ползватели, събрани от услуги на трети страни с цел предоставяне на он-</a:t>
            </a:r>
            <a:r>
              <a:rPr lang="bg-BG" sz="18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лайн</a:t>
            </a:r>
            <a:r>
              <a:rPr lang="bg-BG" sz="1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 рекламни услуги без предварителното съгласие на крайните ползватели</a:t>
            </a:r>
            <a:r>
              <a:rPr lang="bg-BG" sz="1800" b="1" dirty="0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;</a:t>
            </a:r>
          </a:p>
          <a:p>
            <a:r>
              <a:rPr lang="bg-BG" sz="1800" b="1" dirty="0">
                <a:solidFill>
                  <a:schemeClr val="tx1"/>
                </a:solidFill>
                <a:latin typeface="inherit"/>
              </a:rPr>
              <a:t>-</a:t>
            </a:r>
            <a:r>
              <a:rPr lang="bg-BG" sz="1800" dirty="0">
                <a:solidFill>
                  <a:schemeClr val="tx1"/>
                </a:solidFill>
                <a:latin typeface="inherit"/>
              </a:rPr>
              <a:t>з</a:t>
            </a:r>
            <a:r>
              <a:rPr lang="bg-BG" sz="1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абранено е повторното използване на лични данни, събрани във връзка с една услуга за целите на друга услуга без предварително съгласие на титуляря на тези лични данни;</a:t>
            </a:r>
          </a:p>
          <a:p>
            <a:r>
              <a:rPr lang="bg-BG" sz="1800" dirty="0">
                <a:solidFill>
                  <a:schemeClr val="tx1"/>
                </a:solidFill>
                <a:latin typeface="inherit"/>
              </a:rPr>
              <a:t>-</a:t>
            </a:r>
            <a:r>
              <a:rPr lang="bg-BG" sz="1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забранява се класирането на собствените продукти и услуги на платформата в ущърб на други бизнес ползватели;</a:t>
            </a:r>
          </a:p>
          <a:p>
            <a:r>
              <a:rPr lang="bg-BG" sz="1800" dirty="0">
                <a:solidFill>
                  <a:schemeClr val="tx1"/>
                </a:solidFill>
                <a:latin typeface="inherit"/>
              </a:rPr>
              <a:t>-</a:t>
            </a:r>
            <a:r>
              <a:rPr lang="bg-BG" sz="1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забраната да се използват от контролиращо достъпа предприятие генерирани данни на бизнес ползватели, които не са публично оповестени и могат да се използват от контролиращото достъпа предприятие като конкурентно предимство.</a:t>
            </a:r>
            <a:endParaRPr lang="bg-BG" dirty="0">
              <a:solidFill>
                <a:schemeClr val="tx1"/>
              </a:solidFill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1325089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07E01ED3-67A8-D0C8-A8CB-6BF81F103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Нови правила за цифровите пазари и цифровите услуги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084D2DC8-F334-FBD0-652E-2D046BE34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g-BG" sz="2000" b="1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Акт за цифровите услуги</a:t>
            </a:r>
          </a:p>
          <a:p>
            <a:r>
              <a:rPr lang="bg-BG" sz="2000" b="1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За кого се отнася – персонален обхват</a:t>
            </a:r>
            <a:endParaRPr lang="en-US" sz="2000" b="1" dirty="0">
              <a:solidFill>
                <a:schemeClr val="tx1"/>
              </a:solidFill>
              <a:effectLst/>
              <a:latin typeface="inherit"/>
              <a:ea typeface="Calibri" panose="020F0502020204030204" pitchFamily="34" charset="0"/>
            </a:endParaRPr>
          </a:p>
          <a:p>
            <a:r>
              <a:rPr lang="bg-BG" sz="20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Прилага се за </a:t>
            </a:r>
            <a:r>
              <a:rPr lang="bg-BG" sz="20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доставчици на посреднически услуги, които </a:t>
            </a:r>
            <a:r>
              <a:rPr lang="bg-BG" sz="2000" dirty="0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предлагат своите услуги на получатели, установени или намиращи се в ЕС, независимо от мястото на установяване на доставчика на тези услуги.</a:t>
            </a:r>
          </a:p>
          <a:p>
            <a:r>
              <a:rPr lang="bg-BG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олучател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услуга</a:t>
            </a:r>
            <a:r>
              <a:rPr lang="bg-BG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е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всяко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физическо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или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юридическо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лице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което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използва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посредническа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услуга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и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по-специално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с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цел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търсене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информация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или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осигуряване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достъп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нея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bg-BG" sz="2000" b="1" dirty="0">
                <a:solidFill>
                  <a:schemeClr val="tx1"/>
                </a:solidFill>
                <a:latin typeface="inherit"/>
              </a:rPr>
              <a:t>Предметен обхват</a:t>
            </a:r>
          </a:p>
          <a:p>
            <a:r>
              <a:rPr lang="bg-BG" sz="2000" dirty="0">
                <a:solidFill>
                  <a:schemeClr val="tx1"/>
                </a:solidFill>
                <a:latin typeface="inherit"/>
              </a:rPr>
              <a:t>Регламентът се прилага само за посредническите услуги, не и за услуги, които не са посреднически и за изискванията за такива услуги, независимо дали се предлагат посредством посредническите услуги.</a:t>
            </a:r>
          </a:p>
        </p:txBody>
      </p:sp>
    </p:spTree>
    <p:extLst>
      <p:ext uri="{BB962C8B-B14F-4D97-AF65-F5344CB8AC3E}">
        <p14:creationId xmlns:p14="http://schemas.microsoft.com/office/powerpoint/2010/main" val="4036651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2067CFDB-D650-F594-4B6E-136475AD9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Нови правила за цифровите пазари и цифровите услуги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1B60A402-EA54-183A-BA7C-85440C6D6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bg-BG" sz="24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Акт за цифровите пазари (</a:t>
            </a:r>
            <a:r>
              <a:rPr lang="bg-BG" sz="2400" dirty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Регламент (ЕС) 2022/1925) - влезе в сила на 2 ноември 2022 г., прилага се от 2 май 2023 г.</a:t>
            </a:r>
          </a:p>
          <a:p>
            <a:r>
              <a:rPr lang="bg-BG" sz="24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Акт за цифровите услуги (</a:t>
            </a:r>
            <a:r>
              <a:rPr lang="bg-BG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Регламент (ЕС) 2022/2065) - влезе в сила на 16 ноември 2022 г., прилага се от 17 февруари 2024 г. </a:t>
            </a:r>
          </a:p>
          <a:p>
            <a:r>
              <a:rPr lang="bg-BG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Нов набор от наднационални правила с еднакво съдържание за всички държави-членки на ЕС, в които е предвиден засилен контрол над големите доставчици на посреднически услуги.</a:t>
            </a:r>
          </a:p>
        </p:txBody>
      </p:sp>
    </p:spTree>
    <p:extLst>
      <p:ext uri="{BB962C8B-B14F-4D97-AF65-F5344CB8AC3E}">
        <p14:creationId xmlns:p14="http://schemas.microsoft.com/office/powerpoint/2010/main" val="9645424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AB60D341-AA19-9D85-F36C-C08F9F700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Нови правила за цифровите пазари и цифровите услуги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003C047E-8269-90B9-C59E-526A9FC38E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ОСНОВНИ ПОНЯТИЯ</a:t>
            </a:r>
            <a:endParaRPr lang="en-US" sz="1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bg-BG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посредническа</a:t>
            </a:r>
            <a:r>
              <a:rPr lang="en-US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услуга</a:t>
            </a:r>
            <a:r>
              <a:rPr lang="en-US" sz="18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en-US" sz="18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означава</a:t>
            </a:r>
            <a:r>
              <a:rPr lang="en-US" sz="18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една</a:t>
            </a:r>
            <a:r>
              <a:rPr lang="en-US" sz="18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en-US" sz="18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следните</a:t>
            </a:r>
            <a:r>
              <a:rPr lang="en-US" sz="18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услуги</a:t>
            </a:r>
            <a:r>
              <a:rPr lang="en-US" sz="18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18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информационното</a:t>
            </a:r>
            <a:r>
              <a:rPr lang="en-US" sz="18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общество</a:t>
            </a:r>
            <a:r>
              <a:rPr lang="bg-BG" sz="18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bg-BG" sz="1800" dirty="0">
                <a:solidFill>
                  <a:srgbClr val="000000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а)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услуга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обикновен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пренос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“,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която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състои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пренос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далекосъобщителна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мрежа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информация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предоставена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получател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услугата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предоставяне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достъп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далекосъобщителна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мрежа</a:t>
            </a:r>
            <a:endParaRPr lang="bg-BG" sz="1800" dirty="0">
              <a:solidFill>
                <a:schemeClr val="tx1"/>
              </a:solidFill>
              <a:effectLst/>
              <a:latin typeface="inheri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1800" dirty="0">
                <a:solidFill>
                  <a:schemeClr val="tx1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bg-BG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услуга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кеширане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“,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която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състои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пренос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далекосъобщителна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мрежа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информация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предоставена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получател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услугата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включваща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автоматичното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междинното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временното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съхраняване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тази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информация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извършено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единствено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цел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подобри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ефективността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по-нататъшния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пренос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информацията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към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други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получатели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тяхно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искане</a:t>
            </a:r>
            <a:endParaRPr lang="bg-BG" sz="1800" dirty="0">
              <a:solidFill>
                <a:schemeClr val="tx1"/>
              </a:solidFill>
              <a:effectLst/>
              <a:latin typeface="inheri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1800" dirty="0">
                <a:solidFill>
                  <a:schemeClr val="tx1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bg-BG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услуга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хостинг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“,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която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състои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съхраняване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информация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предоставена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получател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услугата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негово</a:t>
            </a:r>
            <a:r>
              <a:rPr lang="en-US" sz="18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искане</a:t>
            </a:r>
            <a:endParaRPr lang="en-US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8206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3001D633-BB67-2672-99F6-DF0996AD5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Нови правила за цифровите пазари и цифровите услуги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075CE8B8-A066-780B-B5F2-4AD756FC7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bg-BG" sz="5500" b="1" dirty="0">
                <a:solidFill>
                  <a:schemeClr val="tx1"/>
                </a:solidFill>
                <a:latin typeface="inherit"/>
              </a:rPr>
              <a:t>Регламентът не засяга следните актове на ЕС:</a:t>
            </a:r>
          </a:p>
          <a:p>
            <a:endParaRPr lang="bg-BG" sz="5500" dirty="0">
              <a:solidFill>
                <a:schemeClr val="tx1"/>
              </a:solidFill>
              <a:latin typeface="inherit"/>
            </a:endParaRPr>
          </a:p>
          <a:p>
            <a:pPr marL="470218" lvl="1" indent="-287338">
              <a:buFont typeface="Wingdings" panose="05000000000000000000" pitchFamily="2" charset="2"/>
              <a:buChar char="§"/>
            </a:pPr>
            <a:r>
              <a:rPr lang="en-US" sz="55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Директива</a:t>
            </a:r>
            <a:r>
              <a:rPr lang="bg-BG" sz="55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2010/13/ЕС </a:t>
            </a:r>
            <a:r>
              <a:rPr lang="en-US" sz="55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за</a:t>
            </a:r>
            <a:r>
              <a:rPr lang="en-US" sz="55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аудиовизуалните</a:t>
            </a:r>
            <a:r>
              <a:rPr lang="en-US" sz="55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медийни</a:t>
            </a:r>
            <a:r>
              <a:rPr lang="en-US" sz="55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услуги</a:t>
            </a:r>
            <a:endParaRPr lang="bg-BG" sz="5500" dirty="0">
              <a:solidFill>
                <a:schemeClr val="tx1"/>
              </a:solidFill>
              <a:latin typeface="inherit"/>
              <a:cs typeface="Times New Roman" panose="02020603050405020304" pitchFamily="18" charset="0"/>
            </a:endParaRPr>
          </a:p>
          <a:p>
            <a:pPr marL="470218" lvl="1" indent="-287338">
              <a:buFont typeface="Wingdings" panose="05000000000000000000" pitchFamily="2" charset="2"/>
              <a:buChar char="§"/>
            </a:pPr>
            <a:r>
              <a:rPr lang="bg-BG" sz="55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Правните </a:t>
            </a:r>
            <a:r>
              <a:rPr lang="en-US" sz="55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актове</a:t>
            </a:r>
            <a:r>
              <a:rPr lang="en-US" sz="55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в </a:t>
            </a:r>
            <a:r>
              <a:rPr lang="en-US" sz="55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областта</a:t>
            </a:r>
            <a:r>
              <a:rPr lang="en-US" sz="55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на</a:t>
            </a:r>
            <a:r>
              <a:rPr lang="en-US" sz="55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авторското</a:t>
            </a:r>
            <a:r>
              <a:rPr lang="en-US" sz="55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право</a:t>
            </a:r>
            <a:r>
              <a:rPr lang="en-US" sz="55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и </a:t>
            </a:r>
            <a:r>
              <a:rPr lang="en-US" sz="55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сродните</a:t>
            </a:r>
            <a:r>
              <a:rPr lang="en-US" sz="55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му</a:t>
            </a:r>
            <a:r>
              <a:rPr lang="en-US" sz="55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права</a:t>
            </a:r>
            <a:endParaRPr lang="bg-BG" sz="5500" dirty="0">
              <a:solidFill>
                <a:schemeClr val="tx1"/>
              </a:solidFill>
              <a:latin typeface="inherit"/>
              <a:cs typeface="Times New Roman" panose="02020603050405020304" pitchFamily="18" charset="0"/>
            </a:endParaRPr>
          </a:p>
          <a:p>
            <a:pPr marL="470218" lvl="1" indent="-287338">
              <a:buFont typeface="Wingdings" panose="05000000000000000000" pitchFamily="2" charset="2"/>
              <a:buChar char="§"/>
            </a:pPr>
            <a:r>
              <a:rPr lang="en-US" sz="55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Регламент</a:t>
            </a:r>
            <a:r>
              <a:rPr lang="en-US" sz="55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(ЕС) 2021/784</a:t>
            </a:r>
            <a:r>
              <a:rPr lang="bg-BG" sz="55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о</a:t>
            </a:r>
            <a:r>
              <a:rPr lang="en-US" sz="55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тносно</a:t>
            </a:r>
            <a:r>
              <a:rPr lang="en-US" sz="55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справянето</a:t>
            </a:r>
            <a:r>
              <a:rPr lang="en-US" sz="55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с </a:t>
            </a:r>
            <a:r>
              <a:rPr lang="en-US" sz="55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разпространението</a:t>
            </a:r>
            <a:r>
              <a:rPr lang="en-US" sz="55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на</a:t>
            </a:r>
            <a:r>
              <a:rPr lang="en-US" sz="55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терористично</a:t>
            </a:r>
            <a:r>
              <a:rPr lang="en-US" sz="55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съдържание</a:t>
            </a:r>
            <a:r>
              <a:rPr lang="en-US" sz="55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онлайн</a:t>
            </a:r>
            <a:endParaRPr lang="bg-BG" sz="5500" dirty="0">
              <a:solidFill>
                <a:schemeClr val="tx1"/>
              </a:solidFill>
              <a:latin typeface="inherit"/>
              <a:cs typeface="Times New Roman" panose="02020603050405020304" pitchFamily="18" charset="0"/>
            </a:endParaRPr>
          </a:p>
          <a:p>
            <a:pPr marL="470218" lvl="1" indent="-287338">
              <a:buFont typeface="Wingdings" panose="05000000000000000000" pitchFamily="2" charset="2"/>
              <a:buChar char="§"/>
            </a:pPr>
            <a:r>
              <a:rPr lang="en-US" sz="55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Регламент</a:t>
            </a:r>
            <a:r>
              <a:rPr lang="en-US" sz="55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(ЕС) 2019/1148 </a:t>
            </a:r>
            <a:r>
              <a:rPr lang="en-US" sz="55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за</a:t>
            </a:r>
            <a:r>
              <a:rPr lang="en-US" sz="55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предлагането</a:t>
            </a:r>
            <a:r>
              <a:rPr lang="en-US" sz="55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на</a:t>
            </a:r>
            <a:r>
              <a:rPr lang="en-US" sz="55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пазара</a:t>
            </a:r>
            <a:r>
              <a:rPr lang="en-US" sz="55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и </a:t>
            </a:r>
            <a:r>
              <a:rPr lang="en-US" sz="55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употребата</a:t>
            </a:r>
            <a:r>
              <a:rPr lang="en-US" sz="55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на</a:t>
            </a:r>
            <a:r>
              <a:rPr lang="en-US" sz="55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прекурсори</a:t>
            </a:r>
            <a:r>
              <a:rPr lang="en-US" sz="55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на</a:t>
            </a:r>
            <a:r>
              <a:rPr lang="en-US" sz="55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взривни</a:t>
            </a:r>
            <a:r>
              <a:rPr lang="en-US" sz="55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вещества</a:t>
            </a:r>
            <a:endParaRPr lang="bg-BG" sz="5500" dirty="0">
              <a:solidFill>
                <a:schemeClr val="tx1"/>
              </a:solidFill>
              <a:latin typeface="inherit"/>
              <a:cs typeface="Times New Roman" panose="02020603050405020304" pitchFamily="18" charset="0"/>
            </a:endParaRPr>
          </a:p>
          <a:p>
            <a:pPr marL="470218" lvl="1" indent="-287338">
              <a:buFont typeface="Wingdings" panose="05000000000000000000" pitchFamily="2" charset="2"/>
              <a:buChar char="§"/>
            </a:pPr>
            <a:r>
              <a:rPr lang="en-US" sz="55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Регламент</a:t>
            </a:r>
            <a:r>
              <a:rPr lang="en-US" sz="55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(ЕС) 2019/1150 </a:t>
            </a:r>
            <a:r>
              <a:rPr lang="en-US" sz="55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за</a:t>
            </a:r>
            <a:r>
              <a:rPr lang="en-US" sz="55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насърчаване</a:t>
            </a:r>
            <a:r>
              <a:rPr lang="en-US" sz="55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на</a:t>
            </a:r>
            <a:r>
              <a:rPr lang="en-US" sz="55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справедливост</a:t>
            </a:r>
            <a:r>
              <a:rPr lang="en-US" sz="55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и </a:t>
            </a:r>
            <a:r>
              <a:rPr lang="en-US" sz="55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прозрачност</a:t>
            </a:r>
            <a:r>
              <a:rPr lang="en-US" sz="55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за</a:t>
            </a:r>
            <a:r>
              <a:rPr lang="en-US" sz="55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бизнес</a:t>
            </a:r>
            <a:r>
              <a:rPr lang="en-US" sz="55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ползвателите</a:t>
            </a:r>
            <a:r>
              <a:rPr lang="en-US" sz="55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на</a:t>
            </a:r>
            <a:r>
              <a:rPr lang="en-US" sz="55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посреднически</a:t>
            </a:r>
            <a:r>
              <a:rPr lang="en-US" sz="55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онлайн</a:t>
            </a:r>
            <a:r>
              <a:rPr lang="en-US" sz="55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55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услуги</a:t>
            </a:r>
            <a:endParaRPr lang="bg-BG" sz="5500" dirty="0">
              <a:solidFill>
                <a:schemeClr val="tx1"/>
              </a:solidFill>
              <a:latin typeface="inherit"/>
              <a:cs typeface="Times New Roman" panose="02020603050405020304" pitchFamily="18" charset="0"/>
            </a:endParaRPr>
          </a:p>
          <a:p>
            <a:endParaRPr lang="bg-BG" dirty="0">
              <a:solidFill>
                <a:schemeClr val="tx1"/>
              </a:solidFill>
            </a:endParaRPr>
          </a:p>
          <a:p>
            <a:endParaRPr lang="bg-BG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1447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E610195-C007-1673-9139-72CBF94CD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Нови правила за цифровите пазари и цифровите услуги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F20236A4-9A98-6E98-BDEE-5C121E505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70218" lvl="1" indent="-287338">
              <a:buFont typeface="Wingdings" panose="05000000000000000000" pitchFamily="2" charset="2"/>
              <a:buChar char="§"/>
            </a:pPr>
            <a:r>
              <a:rPr lang="bg-BG" sz="24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Правните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актове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в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областта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на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защитата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на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потребителите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и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безопасността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на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продуктите</a:t>
            </a:r>
            <a:endParaRPr lang="bg-BG" sz="2400" dirty="0">
              <a:solidFill>
                <a:schemeClr val="tx1"/>
              </a:solidFill>
              <a:latin typeface="inherit"/>
              <a:cs typeface="Times New Roman" panose="02020603050405020304" pitchFamily="18" charset="0"/>
            </a:endParaRPr>
          </a:p>
          <a:p>
            <a:pPr marL="470218" lvl="1" indent="-287338">
              <a:buFont typeface="Wingdings" panose="05000000000000000000" pitchFamily="2" charset="2"/>
              <a:buChar char="§"/>
            </a:pPr>
            <a:r>
              <a:rPr lang="bg-BG" sz="24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Правните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актове</a:t>
            </a:r>
            <a:r>
              <a:rPr lang="bg-BG" sz="24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е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относно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защитата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на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личните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данни</a:t>
            </a:r>
            <a:endParaRPr lang="bg-BG" sz="2400" dirty="0">
              <a:solidFill>
                <a:schemeClr val="tx1"/>
              </a:solidFill>
              <a:latin typeface="inherit"/>
              <a:cs typeface="Times New Roman" panose="02020603050405020304" pitchFamily="18" charset="0"/>
            </a:endParaRPr>
          </a:p>
          <a:p>
            <a:pPr marL="470218" lvl="1" indent="-287338">
              <a:buFont typeface="Wingdings" panose="05000000000000000000" pitchFamily="2" charset="2"/>
              <a:buChar char="§"/>
            </a:pPr>
            <a:r>
              <a:rPr lang="bg-BG" sz="24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Правните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актове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в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областта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на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съдебното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сътрудничество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по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гражданскоправни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въпроси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или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определящ</a:t>
            </a:r>
            <a:r>
              <a:rPr lang="bg-BG" sz="24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и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правото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приложимо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към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договорни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и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извъндоговорни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задължения</a:t>
            </a:r>
            <a:endParaRPr lang="bg-BG" sz="2400" dirty="0">
              <a:solidFill>
                <a:schemeClr val="tx1"/>
              </a:solidFill>
              <a:latin typeface="inherit"/>
              <a:cs typeface="Times New Roman" panose="02020603050405020304" pitchFamily="18" charset="0"/>
            </a:endParaRPr>
          </a:p>
          <a:p>
            <a:pPr marL="470218" lvl="1" indent="-287338">
              <a:buFont typeface="Wingdings" panose="05000000000000000000" pitchFamily="2" charset="2"/>
              <a:buChar char="§"/>
            </a:pPr>
            <a:r>
              <a:rPr lang="bg-BG" sz="24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Правните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актове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в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областта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на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съдебното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сътрудничество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по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наказателноправни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въпроси</a:t>
            </a:r>
            <a:endParaRPr lang="bg-BG" sz="2400" dirty="0">
              <a:solidFill>
                <a:schemeClr val="tx1"/>
              </a:solidFill>
              <a:latin typeface="inherit"/>
              <a:cs typeface="Times New Roman" panose="02020603050405020304" pitchFamily="18" charset="0"/>
            </a:endParaRPr>
          </a:p>
          <a:p>
            <a:pPr marL="470218" lvl="1" indent="-287338">
              <a:buFont typeface="Wingdings" panose="05000000000000000000" pitchFamily="2" charset="2"/>
              <a:buChar char="§"/>
            </a:pPr>
            <a:r>
              <a:rPr lang="bg-BG" sz="24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Д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ирективата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за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установяване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на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хармонизирани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правила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относно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определянето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на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представители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за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целите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на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събирането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на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доказателства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по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наказателни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производства</a:t>
            </a:r>
            <a:endParaRPr lang="bg-BG" sz="2400" dirty="0">
              <a:solidFill>
                <a:schemeClr val="tx1"/>
              </a:solidFill>
              <a:latin typeface="inherit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3638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C2C60B96-A376-2BA5-4073-37485066C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Нови правила за цифровите пазари и цифровите услуги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673F14A1-1ABD-529C-4498-12CF6603E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g-BG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ОСНОВНИ ПОНЯТИЯ</a:t>
            </a:r>
            <a:endParaRPr lang="en-US" sz="2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bg-BG" sz="2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получател</a:t>
            </a:r>
            <a:r>
              <a:rPr lang="en-US" sz="2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услугата</a:t>
            </a:r>
            <a:r>
              <a:rPr lang="en-US" sz="2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означава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всяко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физическо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юридическо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лице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което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използва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посредническа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услуга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и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по-специално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цел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търсене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информация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осигуряване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достъп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нея</a:t>
            </a:r>
            <a:endParaRPr lang="bg-BG" sz="2000" dirty="0">
              <a:solidFill>
                <a:srgbClr val="000000"/>
              </a:solidFill>
              <a:effectLst/>
              <a:latin typeface="inheri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предлагане</a:t>
            </a:r>
            <a:r>
              <a:rPr lang="en-US" sz="2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услуги</a:t>
            </a:r>
            <a:r>
              <a:rPr lang="en-US" sz="2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Съюза</a:t>
            </a:r>
            <a:r>
              <a:rPr lang="en-US" sz="2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означава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предоставяне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възможност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физически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юридически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лица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една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повече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държави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членки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използват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услугите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доставчик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посреднически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услуги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който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има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съществена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връзка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със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Съюза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bg-BG" sz="2000" dirty="0">
              <a:solidFill>
                <a:srgbClr val="000000"/>
              </a:solidFill>
              <a:effectLst/>
              <a:latin typeface="inheri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7430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8EF827B0-6BED-2C38-B4BB-A84B433DD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Нови правила за цифровите пазари и цифровите услуги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B923B88F-E95B-BD17-CBE8-C288B7476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ОСНОВНИ ПОНЯТИЯ</a:t>
            </a:r>
            <a:endParaRPr lang="en-US" sz="24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b="1" i="0" dirty="0">
                <a:solidFill>
                  <a:srgbClr val="000000"/>
                </a:solidFill>
                <a:effectLst/>
                <a:latin typeface="inherit"/>
              </a:rPr>
              <a:t>„онлайн платформа“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inherit"/>
              </a:rPr>
              <a:t>означава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inherit"/>
              </a:rPr>
              <a:t> хостинг услуга,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inherit"/>
              </a:rPr>
              <a:t>която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inherit"/>
              </a:rPr>
              <a:t> по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inherit"/>
              </a:rPr>
              <a:t>искане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inherit"/>
              </a:rPr>
              <a:t> на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inherit"/>
              </a:rPr>
              <a:t>получател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inherit"/>
              </a:rPr>
              <a:t> на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inherit"/>
              </a:rPr>
              <a:t>услугата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inherit"/>
              </a:rPr>
              <a:t>съхранява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inherit"/>
              </a:rPr>
              <a:t> и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inherit"/>
              </a:rPr>
              <a:t>разпространява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inherit"/>
              </a:rPr>
              <a:t> информация сред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inherit"/>
              </a:rPr>
              <a:t>обществеността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inherit"/>
              </a:rPr>
              <a:t>,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inherit"/>
              </a:rPr>
              <a:t>освен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inherit"/>
              </a:rPr>
              <a:t>ако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inherit"/>
              </a:rPr>
              <a:t>тази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inherit"/>
              </a:rPr>
              <a:t>дейност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inherit"/>
              </a:rPr>
              <a:t> не е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inherit"/>
              </a:rPr>
              <a:t>незначителна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inherit"/>
              </a:rPr>
              <a:t> или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inherit"/>
              </a:rPr>
              <a:t>изцяло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inherit"/>
              </a:rPr>
              <a:t>спомагателна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inherit"/>
              </a:rPr>
              <a:t> характеристика на друга услуга или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inherit"/>
              </a:rPr>
              <a:t>незначителна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inherit"/>
              </a:rPr>
              <a:t> функция на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inherit"/>
              </a:rPr>
              <a:t>основната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inherit"/>
              </a:rPr>
              <a:t> услуга и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inherit"/>
              </a:rPr>
              <a:t>поради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inherit"/>
              </a:rPr>
              <a:t>обективни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inherit"/>
              </a:rPr>
              <a:t> и технически причини не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inherit"/>
              </a:rPr>
              <a:t>може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inherit"/>
              </a:rPr>
              <a:t> да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inherit"/>
              </a:rPr>
              <a:t>бъде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inherit"/>
              </a:rPr>
              <a:t>използвана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inherit"/>
              </a:rPr>
              <a:t> без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inherit"/>
              </a:rPr>
              <a:t>тази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inherit"/>
              </a:rPr>
              <a:t> друга услуга, и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inherit"/>
              </a:rPr>
              <a:t>ако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inherit"/>
              </a:rPr>
              <a:t>интегрирането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inherit"/>
              </a:rPr>
              <a:t> на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inherit"/>
              </a:rPr>
              <a:t>характеристиката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inherit"/>
              </a:rPr>
              <a:t> или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inherit"/>
              </a:rPr>
              <a:t>функцията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inherit"/>
              </a:rPr>
              <a:t> в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inherit"/>
              </a:rPr>
              <a:t>другата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inherit"/>
              </a:rPr>
              <a:t> услуга не е средство за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inherit"/>
              </a:rPr>
              <a:t>заобикаляне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inherit"/>
              </a:rPr>
              <a:t> на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inherit"/>
              </a:rPr>
              <a:t>приложимостта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inherit"/>
              </a:rPr>
              <a:t> на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inherit"/>
              </a:rPr>
              <a:t>настоящия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inherit"/>
              </a:rPr>
              <a:t> регламент.</a:t>
            </a:r>
          </a:p>
          <a:p>
            <a:r>
              <a:rPr lang="en-US" sz="2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разпространение</a:t>
            </a:r>
            <a:r>
              <a:rPr lang="en-US" sz="2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сред</a:t>
            </a:r>
            <a:r>
              <a:rPr lang="en-US" sz="2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обществеността</a:t>
            </a:r>
            <a:r>
              <a:rPr lang="en-US" sz="2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означава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осигуряването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информация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искане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получателя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услугата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който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я е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предоставил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потенциално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неограничен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брой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трети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лица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bg-BG" sz="2000" dirty="0">
              <a:solidFill>
                <a:srgbClr val="000000"/>
              </a:solidFill>
              <a:latin typeface="inheri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0" i="0" dirty="0">
              <a:solidFill>
                <a:srgbClr val="000000"/>
              </a:solidFill>
              <a:effectLst/>
              <a:latin typeface="inherit"/>
            </a:endParaRPr>
          </a:p>
          <a:p>
            <a:endParaRPr lang="en-US" dirty="0"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13454619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8EE901E2-2D3A-7EC7-39C2-AC85AB5F8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Нови правила за цифровите пазари и цифровите услуги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C790BFAE-D588-55DC-8AEF-8E0C4C9F3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ОСНОВНИ ПОНЯТИЯ</a:t>
            </a:r>
            <a:endParaRPr lang="en-US" sz="1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онлайн</a:t>
            </a:r>
            <a:r>
              <a:rPr lang="en-US" sz="2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търсачка</a:t>
            </a:r>
            <a:r>
              <a:rPr lang="en-US" sz="2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означава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посредническа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услуга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която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дава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възможност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ползвателите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интернет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въвеждат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запитване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извършват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търсене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всички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уебсайтове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всички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уебсайтове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даден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език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въз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основа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запитване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всякакви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теми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под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формата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ключова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дума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гласово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запитване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израз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друг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вид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въведени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данни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отговор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което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връщат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резултати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във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всякакъв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формат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съдържащи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информация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свързана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исканото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съдържание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bg-BG" sz="2000" dirty="0">
              <a:solidFill>
                <a:srgbClr val="000000"/>
              </a:solidFill>
              <a:effectLst/>
              <a:latin typeface="inheri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онлайн</a:t>
            </a:r>
            <a:r>
              <a:rPr lang="en-US" sz="2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интерфейс</a:t>
            </a:r>
            <a:r>
              <a:rPr lang="en-US" sz="2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означава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всеки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софтуер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включително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уебсайт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част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него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и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приложения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включително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мобилни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приложения</a:t>
            </a:r>
            <a:endParaRPr lang="bg-BG" sz="2000" dirty="0">
              <a:solidFill>
                <a:srgbClr val="000000"/>
              </a:solidFill>
              <a:effectLst/>
              <a:latin typeface="inheri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9932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BC24EA70-1D28-9DEB-CF51-0D8F31A78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Нови правила за цифровите пазари и цифровите услуги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49880A85-8714-2DA8-1843-14A7844DB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ОСНОВНИ ПОНЯТИЯ</a:t>
            </a:r>
            <a:endParaRPr lang="en-US" sz="24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активен</a:t>
            </a:r>
            <a:r>
              <a:rPr lang="en-US" sz="2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получател</a:t>
            </a:r>
            <a:r>
              <a:rPr lang="en-US" sz="2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онлайн</a:t>
            </a:r>
            <a:r>
              <a:rPr lang="en-US" sz="2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платформа</a:t>
            </a:r>
            <a:r>
              <a:rPr lang="en-US" sz="2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означава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получател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услугата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който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ползва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онлайн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платформа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като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иска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онлайн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платформата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хоства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съдържание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е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изложен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съдържание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хоствано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онлайн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платформата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разпространявано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чрез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нейния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онлайн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интерфейс</a:t>
            </a:r>
            <a:r>
              <a:rPr lang="bg-BG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sz="2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активен</a:t>
            </a:r>
            <a:r>
              <a:rPr lang="en-US" sz="2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получател</a:t>
            </a:r>
            <a:r>
              <a:rPr lang="en-US" sz="2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онлайн</a:t>
            </a:r>
            <a:r>
              <a:rPr lang="en-US" sz="2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търсачка</a:t>
            </a:r>
            <a:r>
              <a:rPr lang="en-US" sz="20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означава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получател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услугата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който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е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задал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търсене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онлайн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търсачката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и е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изложен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съдържание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индексирано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представено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нейния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онлайн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интерфейс</a:t>
            </a:r>
            <a:r>
              <a:rPr lang="bg-BG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b="1" i="0" dirty="0">
                <a:solidFill>
                  <a:srgbClr val="000000"/>
                </a:solidFill>
                <a:effectLst/>
                <a:latin typeface="inherit"/>
              </a:rPr>
              <a:t>„незаконно </a:t>
            </a:r>
            <a:r>
              <a:rPr lang="ru-RU" sz="2000" b="1" i="0" dirty="0" err="1">
                <a:solidFill>
                  <a:srgbClr val="000000"/>
                </a:solidFill>
                <a:effectLst/>
                <a:latin typeface="inherit"/>
              </a:rPr>
              <a:t>съдържание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inherit"/>
              </a:rPr>
              <a:t>“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inherit"/>
              </a:rPr>
              <a:t>означава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inherit"/>
              </a:rPr>
              <a:t> информация,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inherit"/>
              </a:rPr>
              <a:t>която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inherit"/>
              </a:rPr>
              <a:t> сама по себе си или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inherit"/>
              </a:rPr>
              <a:t>във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inherit"/>
              </a:rPr>
              <a:t>връзка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inherit"/>
              </a:rPr>
              <a:t> с дадена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inherit"/>
              </a:rPr>
              <a:t>дейност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inherit"/>
              </a:rPr>
              <a:t>,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inherit"/>
              </a:rPr>
              <a:t>включително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inherit"/>
              </a:rPr>
              <a:t>продажбата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inherit"/>
              </a:rPr>
              <a:t> на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inherit"/>
              </a:rPr>
              <a:t>продукти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inherit"/>
              </a:rPr>
              <a:t> или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inherit"/>
              </a:rPr>
              <a:t>предоставянето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inherit"/>
              </a:rPr>
              <a:t> на услуги, не е в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inherit"/>
              </a:rPr>
              <a:t>съответствие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inherit"/>
              </a:rPr>
              <a:t> с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inherit"/>
              </a:rPr>
              <a:t>правото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inherit"/>
              </a:rPr>
              <a:t> на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inherit"/>
              </a:rPr>
              <a:t>Съюза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inherit"/>
              </a:rPr>
              <a:t> или с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inherit"/>
              </a:rPr>
              <a:t>правото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inherit"/>
              </a:rPr>
              <a:t> на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inherit"/>
              </a:rPr>
              <a:t>някоя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inherit"/>
              </a:rPr>
              <a:t>държава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inherit"/>
              </a:rPr>
              <a:t> членка,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inherit"/>
              </a:rPr>
              <a:t>което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inherit"/>
              </a:rPr>
              <a:t> е в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inherit"/>
              </a:rPr>
              <a:t>съответствие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inherit"/>
              </a:rPr>
              <a:t> с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inherit"/>
              </a:rPr>
              <a:t>правото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inherit"/>
              </a:rPr>
              <a:t> на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inherit"/>
              </a:rPr>
              <a:t>Съюза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inherit"/>
              </a:rPr>
              <a:t>, независимо от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inherit"/>
              </a:rPr>
              <a:t>конкретния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inherit"/>
              </a:rPr>
              <a:t> предмет или естество на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inherit"/>
              </a:rPr>
              <a:t>това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inherit"/>
              </a:rPr>
              <a:t> право. </a:t>
            </a:r>
            <a:endParaRPr lang="en-US" sz="2000" dirty="0">
              <a:latin typeface="inherit"/>
            </a:endParaRPr>
          </a:p>
          <a:p>
            <a:endParaRPr lang="bg-BG" sz="2000" dirty="0">
              <a:solidFill>
                <a:srgbClr val="000000"/>
              </a:solidFill>
              <a:effectLst/>
              <a:latin typeface="inheri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g-BG" sz="2000" dirty="0">
              <a:solidFill>
                <a:srgbClr val="000000"/>
              </a:solidFill>
              <a:effectLst/>
              <a:latin typeface="inheri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9564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5D068B38-4600-016D-858C-F2B7AE10B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Нови правила за цифровите пазари и цифровите услуги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EFF0F021-44D7-3318-25DF-CC8362B3D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ОСНОВНИ ПОНЯТИЯ</a:t>
            </a:r>
            <a:endParaRPr lang="en-US" sz="24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n-US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система</a:t>
            </a:r>
            <a:r>
              <a:rPr lang="en-US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препоръчване</a:t>
            </a:r>
            <a:r>
              <a:rPr lang="en-US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en-US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означава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изцяло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частично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автоматизирана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система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използвана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онлайн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платформа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предлага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своя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онлайн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интерфейс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конкретна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информация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получателите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услугата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представя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като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приоритетна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тази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информация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включително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резултат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търсене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инициирано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получателя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услугата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определящо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друг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начин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относителната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последователност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видимост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показваната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информация</a:t>
            </a:r>
            <a:endParaRPr lang="bg-BG" dirty="0">
              <a:solidFill>
                <a:srgbClr val="000000"/>
              </a:solidFill>
              <a:latin typeface="inheri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31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3B4C1441-E3ED-71BA-EBFB-27DD6DE8F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Нови правила за цифровите пазари и цифровите услуги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3E1251E9-6649-524C-DB4B-4129C025C4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g-BG" sz="2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ОСНОВНИ ПОНЯТИЯ</a:t>
            </a:r>
            <a:endParaRPr lang="en-US" sz="24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модериране</a:t>
            </a:r>
            <a:r>
              <a:rPr lang="en-US" sz="24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4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съдържание</a:t>
            </a:r>
            <a:r>
              <a:rPr lang="en-US" sz="24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означава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дейностите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автоматизирани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предприети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доставчиците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посреднически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услуги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които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имат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цел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по-специално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откриване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идентифициране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справяне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незаконно</a:t>
            </a:r>
            <a:r>
              <a:rPr lang="en-US" sz="24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съдържание</a:t>
            </a:r>
            <a:r>
              <a:rPr lang="en-US" sz="24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несъвместима</a:t>
            </a:r>
            <a:r>
              <a:rPr lang="en-US" sz="24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техните</a:t>
            </a:r>
            <a:r>
              <a:rPr lang="en-US" sz="24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общи</a:t>
            </a:r>
            <a:r>
              <a:rPr lang="en-US" sz="24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условия</a:t>
            </a:r>
            <a:r>
              <a:rPr lang="en-US" sz="2400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информация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предоставени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получателите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услугата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включително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предприетите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мерки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които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засягат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наличността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видимостта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както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достъпността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това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незаконно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съдържание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тази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информация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като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намаляване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видимостта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липсата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възможност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извличане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печалба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блокиране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достъпа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премахване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тази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информация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засягащи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способността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получателите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предоставят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тази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информация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като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закриване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временно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блокиране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профила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даден</a:t>
            </a:r>
            <a:r>
              <a:rPr lang="en-US" sz="2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получател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6873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7FE3B90A-DCE7-CE43-69DB-8ABE9B316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Нови правила за цифровите пазари и цифровите услуги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528342B4-6EBB-22D9-2D81-DA6DFBABE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9872" y="2179782"/>
            <a:ext cx="9872871" cy="4038600"/>
          </a:xfrm>
        </p:spPr>
        <p:txBody>
          <a:bodyPr/>
          <a:lstStyle/>
          <a:p>
            <a:r>
              <a:rPr lang="bg-BG" sz="2400" b="1" dirty="0" smtClean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ОСНОВНИ ПОНЯТИЯ</a:t>
            </a:r>
          </a:p>
          <a:p>
            <a:pPr marL="287338" indent="-287338">
              <a:lnSpc>
                <a:spcPct val="95000"/>
              </a:lnSpc>
              <a:buFont typeface="Wingdings" panose="05000000000000000000" pitchFamily="2" charset="2"/>
              <a:buChar char="§"/>
            </a:pPr>
            <a:r>
              <a:rPr lang="bg-BG" sz="2400" b="1" dirty="0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„с</a:t>
            </a:r>
            <a:r>
              <a:rPr lang="en-US" sz="2400" b="1" dirty="0" err="1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ъществена</a:t>
            </a:r>
            <a:r>
              <a:rPr lang="en-US" sz="2400" b="1" dirty="0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връзка</a:t>
            </a:r>
            <a:r>
              <a:rPr lang="en-US" sz="2400" b="1" dirty="0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със</a:t>
            </a:r>
            <a:r>
              <a:rPr lang="en-US" sz="2400" b="1" dirty="0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Съюза</a:t>
            </a:r>
            <a:r>
              <a:rPr lang="bg-BG" sz="2400" b="1" dirty="0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“ </a:t>
            </a:r>
            <a:r>
              <a:rPr lang="bg-BG" sz="2400" dirty="0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-</a:t>
            </a:r>
            <a:r>
              <a:rPr lang="bg-BG" sz="2400" b="1" dirty="0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връзка</a:t>
            </a:r>
            <a:r>
              <a:rPr lang="bg-BG" sz="2400" dirty="0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та</a:t>
            </a:r>
            <a:r>
              <a:rPr lang="en-US" sz="2400" dirty="0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на</a:t>
            </a:r>
            <a:r>
              <a:rPr lang="en-US" sz="2400" dirty="0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доставчик</a:t>
            </a:r>
            <a:r>
              <a:rPr lang="en-US" sz="2400" dirty="0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на</a:t>
            </a:r>
            <a:r>
              <a:rPr lang="en-US" sz="2400" dirty="0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посреднически</a:t>
            </a:r>
            <a:r>
              <a:rPr lang="en-US" sz="2400" dirty="0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услуги</a:t>
            </a:r>
            <a:r>
              <a:rPr lang="en-US" sz="2400" dirty="0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със</a:t>
            </a:r>
            <a:r>
              <a:rPr lang="en-US" sz="2400" dirty="0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Съюза</a:t>
            </a:r>
            <a:r>
              <a:rPr lang="en-US" sz="2400" dirty="0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произтичаща</a:t>
            </a:r>
            <a:r>
              <a:rPr lang="en-US" sz="2400" dirty="0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от</a:t>
            </a:r>
            <a:r>
              <a:rPr lang="en-US" sz="2400" dirty="0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неговото</a:t>
            </a:r>
            <a:r>
              <a:rPr lang="en-US" sz="2400" dirty="0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място</a:t>
            </a:r>
            <a:r>
              <a:rPr lang="en-US" sz="2400" dirty="0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на</a:t>
            </a:r>
            <a:r>
              <a:rPr lang="en-US" sz="2400" dirty="0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установяване</a:t>
            </a:r>
            <a:r>
              <a:rPr lang="en-US" sz="2400" dirty="0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в </a:t>
            </a:r>
            <a:r>
              <a:rPr lang="en-US" sz="2400" dirty="0" err="1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Съюза</a:t>
            </a:r>
            <a:r>
              <a:rPr lang="en-US" sz="2400" dirty="0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или</a:t>
            </a:r>
            <a:r>
              <a:rPr lang="en-US" sz="2400" dirty="0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от</a:t>
            </a:r>
            <a:r>
              <a:rPr lang="en-US" sz="2400" dirty="0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конкретни</a:t>
            </a:r>
            <a:r>
              <a:rPr lang="en-US" sz="2400" dirty="0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фактически</a:t>
            </a:r>
            <a:r>
              <a:rPr lang="en-US" sz="2400" dirty="0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критерии</a:t>
            </a:r>
            <a:r>
              <a:rPr lang="en-US" sz="2400" dirty="0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като</a:t>
            </a:r>
            <a:r>
              <a:rPr lang="en-US" sz="2400" dirty="0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например</a:t>
            </a:r>
            <a:r>
              <a:rPr lang="en-US" sz="2400" dirty="0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:</a:t>
            </a:r>
            <a:endParaRPr lang="bg-BG" sz="2400" dirty="0" smtClean="0">
              <a:solidFill>
                <a:schemeClr val="tx1"/>
              </a:solidFill>
              <a:latin typeface="inherit"/>
              <a:cs typeface="Calibri" panose="020F0502020204030204" pitchFamily="34" charset="0"/>
            </a:endParaRPr>
          </a:p>
          <a:p>
            <a:pPr marL="470218" lvl="1" indent="-287338">
              <a:lnSpc>
                <a:spcPct val="95000"/>
              </a:lnSpc>
              <a:buFont typeface="Wingdings" panose="05000000000000000000" pitchFamily="2" charset="2"/>
              <a:buChar char="§"/>
            </a:pPr>
            <a:r>
              <a:rPr lang="bg-BG" sz="2400" dirty="0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- </a:t>
            </a:r>
            <a:r>
              <a:rPr lang="en-US" sz="2400" dirty="0" err="1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значителен</a:t>
            </a:r>
            <a:r>
              <a:rPr lang="en-US" sz="2400" dirty="0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брой</a:t>
            </a:r>
            <a:r>
              <a:rPr lang="en-US" sz="2400" dirty="0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получатели</a:t>
            </a:r>
            <a:r>
              <a:rPr lang="en-US" sz="2400" dirty="0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на</a:t>
            </a:r>
            <a:r>
              <a:rPr lang="en-US" sz="2400" dirty="0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услугата</a:t>
            </a:r>
            <a:r>
              <a:rPr lang="en-US" sz="2400" dirty="0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в </a:t>
            </a:r>
            <a:r>
              <a:rPr lang="en-US" sz="2400" dirty="0" err="1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една</a:t>
            </a:r>
            <a:r>
              <a:rPr lang="en-US" sz="2400" dirty="0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или</a:t>
            </a:r>
            <a:r>
              <a:rPr lang="en-US" sz="2400" dirty="0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повече</a:t>
            </a:r>
            <a:r>
              <a:rPr lang="en-US" sz="2400" dirty="0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държави</a:t>
            </a:r>
            <a:r>
              <a:rPr lang="en-US" sz="2400" dirty="0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членки</a:t>
            </a:r>
            <a:r>
              <a:rPr lang="en-US" sz="2400" dirty="0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от</a:t>
            </a:r>
            <a:r>
              <a:rPr lang="en-US" sz="2400" dirty="0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гледна</a:t>
            </a:r>
            <a:r>
              <a:rPr lang="en-US" sz="2400" dirty="0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точка</a:t>
            </a:r>
            <a:r>
              <a:rPr lang="en-US" sz="2400" dirty="0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на</a:t>
            </a:r>
            <a:r>
              <a:rPr lang="en-US" sz="2400" dirty="0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тяхното</a:t>
            </a:r>
            <a:r>
              <a:rPr lang="en-US" sz="2400" dirty="0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население</a:t>
            </a:r>
            <a:r>
              <a:rPr lang="en-US" sz="2400" dirty="0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; </a:t>
            </a:r>
            <a:r>
              <a:rPr lang="en-US" sz="2400" dirty="0" err="1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или</a:t>
            </a:r>
            <a:endParaRPr lang="bg-BG" sz="2400" dirty="0" smtClean="0">
              <a:solidFill>
                <a:schemeClr val="tx1"/>
              </a:solidFill>
              <a:latin typeface="inherit"/>
              <a:cs typeface="Calibri" panose="020F0502020204030204" pitchFamily="34" charset="0"/>
            </a:endParaRPr>
          </a:p>
          <a:p>
            <a:pPr marL="470218" lvl="1" indent="-287338">
              <a:lnSpc>
                <a:spcPct val="95000"/>
              </a:lnSpc>
              <a:buFont typeface="Wingdings" panose="05000000000000000000" pitchFamily="2" charset="2"/>
              <a:buChar char="§"/>
            </a:pPr>
            <a:r>
              <a:rPr lang="bg-BG" sz="2400" dirty="0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- </a:t>
            </a:r>
            <a:r>
              <a:rPr lang="en-US" sz="2400" dirty="0" err="1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ориентиране</a:t>
            </a:r>
            <a:r>
              <a:rPr lang="en-US" sz="2400" dirty="0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на</a:t>
            </a:r>
            <a:r>
              <a:rPr lang="en-US" sz="2400" dirty="0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дейностите</a:t>
            </a:r>
            <a:r>
              <a:rPr lang="en-US" sz="2400" dirty="0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към</a:t>
            </a:r>
            <a:r>
              <a:rPr lang="en-US" sz="2400" dirty="0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една</a:t>
            </a:r>
            <a:r>
              <a:rPr lang="en-US" sz="2400" dirty="0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или</a:t>
            </a:r>
            <a:r>
              <a:rPr lang="en-US" sz="2400" dirty="0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повече</a:t>
            </a:r>
            <a:r>
              <a:rPr lang="en-US" sz="2400" dirty="0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държави</a:t>
            </a:r>
            <a:r>
              <a:rPr lang="en-US" sz="2400" dirty="0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членки</a:t>
            </a:r>
            <a:r>
              <a:rPr lang="bg-BG" sz="2400" dirty="0" smtClean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.</a:t>
            </a:r>
          </a:p>
          <a:p>
            <a:endParaRPr lang="en-US" sz="2000" b="1" dirty="0">
              <a:solidFill>
                <a:schemeClr val="tx1"/>
              </a:solidFill>
              <a:effectLst/>
              <a:latin typeface="inheri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066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CC265B76-EB3F-FBEC-844D-6AB4BB1B5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Нови правила за цифровите пазари и цифровите услуги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3A32259F-57C0-3C14-CCD2-5D99F04199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sz="2000" b="1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Основните цели на тези актове:</a:t>
            </a:r>
          </a:p>
          <a:p>
            <a:r>
              <a:rPr lang="bg-BG" sz="20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- по-добро и по-прозрачно функциониране на вътрешния пазар;</a:t>
            </a:r>
          </a:p>
          <a:p>
            <a:r>
              <a:rPr lang="bg-BG" sz="20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- осигуряване на по-справедливи и достъпни цифрови пазари; </a:t>
            </a:r>
          </a:p>
          <a:p>
            <a:r>
              <a:rPr lang="bg-BG" sz="2000" dirty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bg-BG" sz="20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осигуряване на безопасна, предсказуема и надеждна </a:t>
            </a:r>
            <a:r>
              <a:rPr lang="bg-BG" sz="20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он-лайн</a:t>
            </a:r>
            <a:r>
              <a:rPr lang="bg-BG" sz="20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среда и гарантиране на основните права на гражданите на </a:t>
            </a:r>
            <a:r>
              <a:rPr lang="bg-BG" sz="2000" dirty="0" smtClean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ЕС;</a:t>
            </a:r>
          </a:p>
          <a:p>
            <a:r>
              <a:rPr lang="bg-BG" sz="2000" dirty="0" smtClean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- насърчаване </a:t>
            </a:r>
            <a:r>
              <a:rPr lang="bg-BG" sz="2000" dirty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на конкуренцията.</a:t>
            </a:r>
            <a:endParaRPr lang="en-US" sz="2000" dirty="0">
              <a:solidFill>
                <a:schemeClr val="tx1"/>
              </a:solidFill>
              <a:effectLst/>
              <a:latin typeface="inheri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bg-BG" sz="20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Не се засягат други актове на ЕС със специален предмет на правно регулиране.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1354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2E62BD46-0D58-2A86-5D1A-8C24B4B50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Нови правила за цифровите пазари и цифровите услуги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BA384C8F-B0CC-D7EB-FD4A-962FA04F3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>
                <a:solidFill>
                  <a:schemeClr val="tx1"/>
                </a:solidFill>
                <a:latin typeface="inherit"/>
              </a:rPr>
              <a:t>Актът за цифровите услуги съдържа следните правила:</a:t>
            </a:r>
          </a:p>
          <a:p>
            <a:r>
              <a:rPr lang="en-US" dirty="0">
                <a:solidFill>
                  <a:schemeClr val="tx1"/>
                </a:solidFill>
                <a:latin typeface="inherit"/>
              </a:rPr>
              <a:t>I.</a:t>
            </a:r>
            <a:r>
              <a:rPr lang="bg-BG" dirty="0">
                <a:solidFill>
                  <a:schemeClr val="tx1"/>
                </a:solidFill>
                <a:latin typeface="inherit"/>
              </a:rPr>
              <a:t>Общи правила за всички доставчици на посреднически услуги;</a:t>
            </a:r>
          </a:p>
          <a:p>
            <a:r>
              <a:rPr lang="en-US" dirty="0">
                <a:solidFill>
                  <a:schemeClr val="tx1"/>
                </a:solidFill>
                <a:latin typeface="inherit"/>
              </a:rPr>
              <a:t>II</a:t>
            </a:r>
            <a:r>
              <a:rPr lang="bg-BG" dirty="0">
                <a:solidFill>
                  <a:schemeClr val="tx1"/>
                </a:solidFill>
                <a:latin typeface="inherit"/>
              </a:rPr>
              <a:t>.Специални правила за доставчици на хостинг услуги;</a:t>
            </a:r>
          </a:p>
          <a:p>
            <a:r>
              <a:rPr lang="en-US" dirty="0">
                <a:solidFill>
                  <a:schemeClr val="tx1"/>
                </a:solidFill>
                <a:latin typeface="inherit"/>
              </a:rPr>
              <a:t>III</a:t>
            </a:r>
            <a:r>
              <a:rPr lang="bg-BG" dirty="0">
                <a:solidFill>
                  <a:schemeClr val="tx1"/>
                </a:solidFill>
                <a:latin typeface="inherit"/>
              </a:rPr>
              <a:t>.Специални правила за он-</a:t>
            </a:r>
            <a:r>
              <a:rPr lang="bg-BG" dirty="0" err="1">
                <a:solidFill>
                  <a:schemeClr val="tx1"/>
                </a:solidFill>
                <a:latin typeface="inherit"/>
              </a:rPr>
              <a:t>лайн</a:t>
            </a:r>
            <a:r>
              <a:rPr lang="bg-BG" dirty="0">
                <a:solidFill>
                  <a:schemeClr val="tx1"/>
                </a:solidFill>
                <a:latin typeface="inherit"/>
              </a:rPr>
              <a:t> платформи;</a:t>
            </a:r>
          </a:p>
          <a:p>
            <a:r>
              <a:rPr lang="en-US" dirty="0">
                <a:solidFill>
                  <a:schemeClr val="tx1"/>
                </a:solidFill>
                <a:latin typeface="inherit"/>
              </a:rPr>
              <a:t>IV</a:t>
            </a:r>
            <a:r>
              <a:rPr lang="bg-BG" dirty="0">
                <a:solidFill>
                  <a:schemeClr val="tx1"/>
                </a:solidFill>
                <a:latin typeface="inherit"/>
              </a:rPr>
              <a:t>.Специални правила за много големи он-</a:t>
            </a:r>
            <a:r>
              <a:rPr lang="bg-BG" dirty="0" err="1">
                <a:solidFill>
                  <a:schemeClr val="tx1"/>
                </a:solidFill>
                <a:latin typeface="inherit"/>
              </a:rPr>
              <a:t>лайн</a:t>
            </a:r>
            <a:r>
              <a:rPr lang="bg-BG" dirty="0">
                <a:solidFill>
                  <a:schemeClr val="tx1"/>
                </a:solidFill>
                <a:latin typeface="inherit"/>
              </a:rPr>
              <a:t> платформи и много големи он-</a:t>
            </a:r>
            <a:r>
              <a:rPr lang="bg-BG" dirty="0" err="1">
                <a:solidFill>
                  <a:schemeClr val="tx1"/>
                </a:solidFill>
                <a:latin typeface="inherit"/>
              </a:rPr>
              <a:t>лайн</a:t>
            </a:r>
            <a:r>
              <a:rPr lang="bg-BG" dirty="0">
                <a:solidFill>
                  <a:schemeClr val="tx1"/>
                </a:solidFill>
                <a:latin typeface="inherit"/>
              </a:rPr>
              <a:t> търсачки;</a:t>
            </a:r>
          </a:p>
          <a:p>
            <a:r>
              <a:rPr lang="en-US" dirty="0">
                <a:solidFill>
                  <a:schemeClr val="tx1"/>
                </a:solidFill>
                <a:latin typeface="inherit"/>
              </a:rPr>
              <a:t>V.</a:t>
            </a:r>
            <a:r>
              <a:rPr lang="bg-BG" dirty="0">
                <a:solidFill>
                  <a:schemeClr val="tx1"/>
                </a:solidFill>
                <a:latin typeface="inherit"/>
              </a:rPr>
              <a:t>Специални правила за он-</a:t>
            </a:r>
            <a:r>
              <a:rPr lang="bg-BG" dirty="0" err="1">
                <a:solidFill>
                  <a:schemeClr val="tx1"/>
                </a:solidFill>
                <a:latin typeface="inherit"/>
              </a:rPr>
              <a:t>лайн</a:t>
            </a:r>
            <a:r>
              <a:rPr lang="bg-BG" dirty="0">
                <a:solidFill>
                  <a:schemeClr val="tx1"/>
                </a:solidFill>
                <a:latin typeface="inherit"/>
              </a:rPr>
              <a:t> места за търговия (</a:t>
            </a:r>
            <a:r>
              <a:rPr lang="bg-BG" dirty="0" err="1">
                <a:solidFill>
                  <a:schemeClr val="tx1"/>
                </a:solidFill>
                <a:latin typeface="inherit"/>
              </a:rPr>
              <a:t>маркетплейси</a:t>
            </a:r>
            <a:r>
              <a:rPr lang="bg-BG" dirty="0">
                <a:solidFill>
                  <a:schemeClr val="tx1"/>
                </a:solidFill>
                <a:latin typeface="inherit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9624709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1523077-7B97-57FD-A9B5-5DD4DAD00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Нови правила за цифровите пазари и цифровите услуги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AC18FB8B-AFCF-37D1-9F0F-AF64E79E9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I.</a:t>
            </a:r>
            <a:r>
              <a:rPr lang="bg-BG" sz="2400" b="1" dirty="0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Общи правила за всички доставчици на посреднически услуги </a:t>
            </a:r>
          </a:p>
          <a:p>
            <a:r>
              <a:rPr lang="bg-BG" sz="2400" dirty="0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1.задължение да определят единно звено за контакт - </a:t>
            </a:r>
            <a:r>
              <a:rPr lang="bg-BG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</a:rPr>
              <a:t>бърза комуникация по електронен път с ЕК, ЕСЦУ, с националните органи на държавите-членки;</a:t>
            </a:r>
            <a:endParaRPr lang="bg-BG" sz="2400" dirty="0">
              <a:solidFill>
                <a:schemeClr val="tx1"/>
              </a:solidFill>
              <a:latin typeface="inherit"/>
              <a:ea typeface="Calibri" panose="020F0502020204030204" pitchFamily="34" charset="0"/>
            </a:endParaRPr>
          </a:p>
          <a:p>
            <a:r>
              <a:rPr lang="bg-BG" sz="2400" dirty="0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2.единно звено за получателите на услугата – пряк контакт по електронен път;</a:t>
            </a:r>
          </a:p>
          <a:p>
            <a:r>
              <a:rPr lang="bg-BG" sz="2400" dirty="0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3.задължение да определят представители, ако не са установени в ЕС;</a:t>
            </a:r>
          </a:p>
          <a:p>
            <a:r>
              <a:rPr lang="bg-BG" sz="2400" dirty="0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4.изисквания за съдържанието на общите условия – информация за всички ограничения, които могат да налагат, политики, мерки за модериране на съдържание, преглед от човек, вътрешна система за обработване на жалби;</a:t>
            </a:r>
          </a:p>
          <a:p>
            <a:endParaRPr lang="bg-BG" sz="2400" dirty="0">
              <a:solidFill>
                <a:schemeClr val="tx1"/>
              </a:solidFill>
              <a:latin typeface="inheri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4943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08492D0-86AD-BF63-2351-0281E886C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Нови правила за цифровите пазари и цифровите услуги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251B4468-84B6-EA58-AA0C-C430DDDE37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400" dirty="0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5.за услуги, насочени към ненавършили пълнолетие – достъпно и разбираемо обяснение на условията;</a:t>
            </a:r>
          </a:p>
          <a:p>
            <a:r>
              <a:rPr lang="bg-BG" sz="2400" dirty="0">
                <a:solidFill>
                  <a:srgbClr val="404040"/>
                </a:solidFill>
                <a:effectLst/>
                <a:latin typeface="inherit"/>
                <a:ea typeface="Times New Roman" panose="02020603050405020304" pitchFamily="18" charset="0"/>
              </a:rPr>
              <a:t>6.най-малко веднъж годишно - доклади за всяко модериране на съдържание в </a:t>
            </a:r>
            <a:r>
              <a:rPr lang="bg-BG" sz="2400" dirty="0" err="1">
                <a:solidFill>
                  <a:srgbClr val="404040"/>
                </a:solidFill>
                <a:effectLst/>
                <a:latin typeface="inherit"/>
                <a:ea typeface="Times New Roman" panose="02020603050405020304" pitchFamily="18" charset="0"/>
              </a:rPr>
              <a:t>машинночетим</a:t>
            </a:r>
            <a:r>
              <a:rPr lang="bg-BG" sz="2400" dirty="0">
                <a:solidFill>
                  <a:srgbClr val="404040"/>
                </a:solidFill>
                <a:effectLst/>
                <a:latin typeface="inherit"/>
                <a:ea typeface="Times New Roman" panose="02020603050405020304" pitchFamily="18" charset="0"/>
              </a:rPr>
              <a:t> формат.</a:t>
            </a:r>
          </a:p>
          <a:p>
            <a:r>
              <a:rPr lang="bg-BG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</a:rPr>
              <a:t>Изключени са микро- и малките предприятия (вж. Препоръка </a:t>
            </a:r>
            <a:r>
              <a:rPr lang="bg-BG" sz="2400" b="0" i="0" dirty="0">
                <a:solidFill>
                  <a:srgbClr val="000000"/>
                </a:solidFill>
                <a:effectLst/>
                <a:latin typeface="inherit"/>
              </a:rPr>
              <a:t>2003/361/ЕО)</a:t>
            </a:r>
            <a:r>
              <a:rPr lang="bg-BG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</a:rPr>
              <a:t>, освен ако не са много големи платформи.</a:t>
            </a:r>
            <a:endParaRPr lang="bg-BG" sz="2400" dirty="0">
              <a:solidFill>
                <a:schemeClr val="tx1"/>
              </a:solidFill>
              <a:latin typeface="inherit"/>
              <a:ea typeface="Calibri" panose="020F0502020204030204" pitchFamily="34" charset="0"/>
            </a:endParaRPr>
          </a:p>
          <a:p>
            <a:endParaRPr lang="en-US" sz="2400" dirty="0"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23575052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BCB2084C-3D4D-BE6D-F3D2-386635546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Нови правила за цифровите пазари и цифровите услуги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1CE446E9-57D0-13B5-E7B8-6C6FDC512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b="1" dirty="0">
                <a:solidFill>
                  <a:schemeClr val="tx1"/>
                </a:solidFill>
                <a:latin typeface="inherit"/>
              </a:rPr>
              <a:t>Отговорност на доставчиците на посреднически услуги за незаконно съдържание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bg-BG" sz="2400" dirty="0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Доставчиците не отговарят, ако не започват преноса на информация, не избират получателя на услугата и не избират и не променят информацията в преноса, т.е. във всички случаи, когато е налице неутрално предоставяне на услугите (обикновен пренос и </a:t>
            </a:r>
            <a:r>
              <a:rPr lang="bg-BG" sz="2400" dirty="0" err="1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кеширане</a:t>
            </a:r>
            <a:r>
              <a:rPr lang="bg-BG" sz="2400" dirty="0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6437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0672ED10-E516-36F8-0374-45790FA7D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Нови правила за цифровите пазари и цифровите услуги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4BE18BD4-55FB-89A4-367A-13DC8D81A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bg-BG" sz="2400" dirty="0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При хостинг доставчикът не отговаря, ако 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inherit"/>
              </a:rPr>
              <a:t>не е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inherit"/>
              </a:rPr>
              <a:t>запознат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inherit"/>
              </a:rPr>
              <a:t> с незаконна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inherit"/>
              </a:rPr>
              <a:t>дейност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inherit"/>
              </a:rPr>
              <a:t> или незаконно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inherit"/>
              </a:rPr>
              <a:t>съдържание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inherit"/>
              </a:rPr>
              <a:t> и, по отношение на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inherit"/>
              </a:rPr>
              <a:t>искове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inherit"/>
              </a:rPr>
              <a:t> за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inherit"/>
              </a:rPr>
              <a:t>обезщетение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inherit"/>
              </a:rPr>
              <a:t> за вреди, не е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inherit"/>
              </a:rPr>
              <a:t>запознат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inherit"/>
              </a:rPr>
              <a:t> с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inherit"/>
              </a:rPr>
              <a:t>факти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inherit"/>
              </a:rPr>
              <a:t> или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inherit"/>
              </a:rPr>
              <a:t>обстоятелства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inherit"/>
              </a:rPr>
              <a:t>, от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inherit"/>
              </a:rPr>
              <a:t>които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inherit"/>
              </a:rPr>
              <a:t> да е видна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inherit"/>
              </a:rPr>
              <a:t>незаконната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inherit"/>
              </a:rPr>
              <a:t>дейност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inherit"/>
              </a:rPr>
              <a:t> или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inherit"/>
              </a:rPr>
              <a:t>незаконното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inherit"/>
              </a:rPr>
              <a:t>съдържание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inherit"/>
              </a:rPr>
              <a:t>; или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inherit"/>
              </a:rPr>
              <a:t>веднага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inherit"/>
              </a:rPr>
              <a:t> след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inherit"/>
              </a:rPr>
              <a:t>като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inherit"/>
              </a:rPr>
              <a:t> се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inherit"/>
              </a:rPr>
              <a:t>запознае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inherit"/>
              </a:rPr>
              <a:t> с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inherit"/>
              </a:rPr>
              <a:t>незаконното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inherit"/>
              </a:rPr>
              <a:t>съдържание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inherit"/>
              </a:rPr>
              <a:t> не действа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inherit"/>
              </a:rPr>
              <a:t>експедитивно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inherit"/>
              </a:rPr>
              <a:t> за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inherit"/>
              </a:rPr>
              <a:t>премахване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inherit"/>
              </a:rPr>
              <a:t> или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inherit"/>
              </a:rPr>
              <a:t>блокиране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inherit"/>
              </a:rPr>
              <a:t> на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inherit"/>
              </a:rPr>
              <a:t>достъпа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inherit"/>
              </a:rPr>
              <a:t> до незаконно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inherit"/>
              </a:rPr>
              <a:t>съдържание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inherit"/>
              </a:rPr>
              <a:t>.</a:t>
            </a:r>
          </a:p>
          <a:p>
            <a:r>
              <a:rPr lang="ru-RU" sz="2400" i="0" dirty="0" err="1">
                <a:solidFill>
                  <a:srgbClr val="000000"/>
                </a:solidFill>
                <a:effectLst/>
                <a:latin typeface="inherit"/>
              </a:rPr>
              <a:t>Липса</a:t>
            </a:r>
            <a:r>
              <a:rPr lang="ru-RU" sz="2400" i="0" dirty="0">
                <a:solidFill>
                  <a:srgbClr val="000000"/>
                </a:solidFill>
                <a:effectLst/>
                <a:latin typeface="inherit"/>
              </a:rPr>
              <a:t> на общо </a:t>
            </a:r>
            <a:r>
              <a:rPr lang="ru-RU" sz="2400" i="0" dirty="0" err="1">
                <a:solidFill>
                  <a:srgbClr val="000000"/>
                </a:solidFill>
                <a:effectLst/>
                <a:latin typeface="inherit"/>
              </a:rPr>
              <a:t>задължение</a:t>
            </a:r>
            <a:r>
              <a:rPr lang="ru-RU" sz="2400" i="0" dirty="0">
                <a:solidFill>
                  <a:srgbClr val="000000"/>
                </a:solidFill>
                <a:effectLst/>
                <a:latin typeface="inherit"/>
              </a:rPr>
              <a:t> за наблюдение или активно </a:t>
            </a:r>
            <a:r>
              <a:rPr lang="ru-RU" sz="2400" i="0" dirty="0" err="1">
                <a:solidFill>
                  <a:srgbClr val="000000"/>
                </a:solidFill>
                <a:effectLst/>
                <a:latin typeface="inherit"/>
              </a:rPr>
              <a:t>търсене</a:t>
            </a:r>
            <a:r>
              <a:rPr lang="ru-RU" sz="2400" i="0" dirty="0">
                <a:solidFill>
                  <a:srgbClr val="000000"/>
                </a:solidFill>
                <a:effectLst/>
                <a:latin typeface="inherit"/>
              </a:rPr>
              <a:t> на </a:t>
            </a:r>
            <a:r>
              <a:rPr lang="ru-RU" sz="2400" i="0" dirty="0" err="1">
                <a:solidFill>
                  <a:srgbClr val="000000"/>
                </a:solidFill>
                <a:effectLst/>
                <a:latin typeface="inherit"/>
              </a:rPr>
              <a:t>факти</a:t>
            </a:r>
            <a:endParaRPr lang="ru-RU" sz="2400" dirty="0">
              <a:solidFill>
                <a:srgbClr val="000000"/>
              </a:solidFill>
              <a:latin typeface="inherit"/>
            </a:endParaRPr>
          </a:p>
          <a:p>
            <a:r>
              <a:rPr lang="ru-RU" sz="2400" i="0" dirty="0" err="1">
                <a:solidFill>
                  <a:srgbClr val="000000"/>
                </a:solidFill>
                <a:effectLst/>
                <a:latin typeface="inherit"/>
              </a:rPr>
              <a:t>Доброволни</a:t>
            </a:r>
            <a:r>
              <a:rPr lang="ru-RU" sz="2400" i="0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ru-RU" sz="2400" i="0" dirty="0" err="1">
                <a:solidFill>
                  <a:srgbClr val="000000"/>
                </a:solidFill>
                <a:effectLst/>
                <a:latin typeface="inherit"/>
              </a:rPr>
              <a:t>разследвания</a:t>
            </a:r>
            <a:r>
              <a:rPr lang="ru-RU" sz="2400" i="0" dirty="0">
                <a:solidFill>
                  <a:srgbClr val="000000"/>
                </a:solidFill>
                <a:effectLst/>
                <a:latin typeface="inherit"/>
              </a:rPr>
              <a:t> по </a:t>
            </a:r>
            <a:r>
              <a:rPr lang="ru-RU" sz="2400" i="0" dirty="0" err="1">
                <a:solidFill>
                  <a:srgbClr val="000000"/>
                </a:solidFill>
                <a:effectLst/>
                <a:latin typeface="inherit"/>
              </a:rPr>
              <a:t>собствена</a:t>
            </a:r>
            <a:r>
              <a:rPr lang="ru-RU" sz="2400" i="0" dirty="0">
                <a:solidFill>
                  <a:srgbClr val="000000"/>
                </a:solidFill>
                <a:effectLst/>
                <a:latin typeface="inherit"/>
              </a:rPr>
              <a:t> инициатива и при </a:t>
            </a:r>
            <a:r>
              <a:rPr lang="ru-RU" sz="2400" i="0" dirty="0" err="1">
                <a:solidFill>
                  <a:srgbClr val="000000"/>
                </a:solidFill>
                <a:effectLst/>
                <a:latin typeface="inherit"/>
              </a:rPr>
              <a:t>спазване</a:t>
            </a:r>
            <a:r>
              <a:rPr lang="ru-RU" sz="2400" i="0" dirty="0">
                <a:solidFill>
                  <a:srgbClr val="000000"/>
                </a:solidFill>
                <a:effectLst/>
                <a:latin typeface="inherit"/>
              </a:rPr>
              <a:t> на </a:t>
            </a:r>
            <a:r>
              <a:rPr lang="ru-RU" sz="2400" i="0" dirty="0" err="1">
                <a:solidFill>
                  <a:srgbClr val="000000"/>
                </a:solidFill>
                <a:effectLst/>
                <a:latin typeface="inherit"/>
              </a:rPr>
              <a:t>правните</a:t>
            </a:r>
            <a:r>
              <a:rPr lang="ru-RU" sz="2400" i="0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ru-RU" sz="2400" i="0" dirty="0" err="1">
                <a:solidFill>
                  <a:srgbClr val="000000"/>
                </a:solidFill>
                <a:effectLst/>
                <a:latin typeface="inherit"/>
              </a:rPr>
              <a:t>норми</a:t>
            </a:r>
            <a:r>
              <a:rPr lang="ru-RU" sz="2400" i="0" dirty="0">
                <a:solidFill>
                  <a:srgbClr val="000000"/>
                </a:solidFill>
                <a:effectLst/>
                <a:latin typeface="inherit"/>
              </a:rPr>
              <a:t> – </a:t>
            </a:r>
            <a:r>
              <a:rPr lang="ru-RU" sz="2400" i="0" dirty="0" err="1">
                <a:solidFill>
                  <a:srgbClr val="000000"/>
                </a:solidFill>
                <a:effectLst/>
                <a:latin typeface="inherit"/>
              </a:rPr>
              <a:t>добросъвестно</a:t>
            </a:r>
            <a:endParaRPr lang="ru-RU" sz="2400" i="0" dirty="0">
              <a:solidFill>
                <a:srgbClr val="000000"/>
              </a:solidFill>
              <a:effectLst/>
              <a:latin typeface="inherit"/>
            </a:endParaRPr>
          </a:p>
          <a:p>
            <a:r>
              <a:rPr lang="bg-BG" sz="2400" dirty="0">
                <a:solidFill>
                  <a:schemeClr val="tx1"/>
                </a:solidFill>
                <a:latin typeface="inherit"/>
              </a:rPr>
              <a:t>Ограничаването на отговорността не се прилага, ако получателят на услугата действа под ръководството или под контрола на доставчика.</a:t>
            </a:r>
          </a:p>
          <a:p>
            <a:r>
              <a:rPr lang="bg-BG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</a:t>
            </a:r>
            <a:r>
              <a:rPr lang="en-US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ъдебен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или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административен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орган</a:t>
            </a:r>
            <a:r>
              <a:rPr lang="bg-BG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може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да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изисква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доставчика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услуги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да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прекрати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или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предотврати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нарушение</a:t>
            </a:r>
            <a:r>
              <a:rPr lang="bg-BG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bg-BG" sz="2400" dirty="0">
              <a:solidFill>
                <a:schemeClr val="tx1"/>
              </a:solidFill>
              <a:latin typeface="inherit"/>
            </a:endParaRPr>
          </a:p>
          <a:p>
            <a:endParaRPr lang="bg-BG" sz="2400" dirty="0">
              <a:solidFill>
                <a:schemeClr val="tx1"/>
              </a:solidFill>
              <a:latin typeface="inherit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0538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66D0D275-C8B1-C024-A52F-465A91A98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Нови правила за цифровите пазари и цифровите услуги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B741F344-024A-C81A-B20F-E91529AE1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inherit"/>
              </a:rPr>
              <a:t>II.</a:t>
            </a:r>
            <a:r>
              <a:rPr lang="bg-BG" b="1" dirty="0">
                <a:solidFill>
                  <a:schemeClr val="tx1"/>
                </a:solidFill>
                <a:latin typeface="inherit"/>
              </a:rPr>
              <a:t>Специални изисквания за доставчиците на хостинг услуги</a:t>
            </a:r>
          </a:p>
          <a:p>
            <a:r>
              <a:rPr lang="ru-RU" sz="2000" dirty="0">
                <a:solidFill>
                  <a:schemeClr val="tx1"/>
                </a:solidFill>
                <a:latin typeface="inherit"/>
              </a:rPr>
              <a:t>-</a:t>
            </a:r>
            <a:r>
              <a:rPr lang="ru-RU" sz="2000" b="1" dirty="0">
                <a:solidFill>
                  <a:schemeClr val="tx1"/>
                </a:solidFill>
                <a:latin typeface="inherit"/>
              </a:rPr>
              <a:t>Заповеди за </a:t>
            </a:r>
            <a:r>
              <a:rPr lang="ru-RU" sz="2000" b="1" dirty="0" err="1">
                <a:solidFill>
                  <a:schemeClr val="tx1"/>
                </a:solidFill>
                <a:latin typeface="inherit"/>
              </a:rPr>
              <a:t>предприемане</a:t>
            </a:r>
            <a:r>
              <a:rPr lang="ru-RU" sz="2000" b="1" dirty="0">
                <a:solidFill>
                  <a:schemeClr val="tx1"/>
                </a:solidFill>
                <a:latin typeface="inherit"/>
              </a:rPr>
              <a:t> на действия </a:t>
            </a:r>
            <a:r>
              <a:rPr lang="ru-RU" sz="2000" b="1" dirty="0" err="1">
                <a:solidFill>
                  <a:schemeClr val="tx1"/>
                </a:solidFill>
                <a:latin typeface="inherit"/>
              </a:rPr>
              <a:t>срещу</a:t>
            </a:r>
            <a:r>
              <a:rPr lang="ru-RU" sz="2000" b="1" dirty="0">
                <a:solidFill>
                  <a:schemeClr val="tx1"/>
                </a:solidFill>
                <a:latin typeface="inherit"/>
              </a:rPr>
              <a:t> незаконно </a:t>
            </a:r>
            <a:r>
              <a:rPr lang="ru-RU" sz="2000" b="1" dirty="0" err="1">
                <a:solidFill>
                  <a:schemeClr val="tx1"/>
                </a:solidFill>
                <a:latin typeface="inherit"/>
              </a:rPr>
              <a:t>съдържание</a:t>
            </a:r>
            <a:r>
              <a:rPr lang="ru-RU" sz="2000" b="1" dirty="0">
                <a:solidFill>
                  <a:schemeClr val="tx1"/>
                </a:solidFill>
                <a:latin typeface="inherit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inherit"/>
              </a:rPr>
              <a:t>– </a:t>
            </a:r>
            <a:r>
              <a:rPr lang="ru-RU" sz="2000" dirty="0" err="1">
                <a:solidFill>
                  <a:schemeClr val="tx1"/>
                </a:solidFill>
                <a:latin typeface="inherit"/>
              </a:rPr>
              <a:t>издадени</a:t>
            </a:r>
            <a:r>
              <a:rPr lang="ru-RU" sz="2000" dirty="0">
                <a:solidFill>
                  <a:schemeClr val="tx1"/>
                </a:solidFill>
                <a:latin typeface="inherit"/>
              </a:rPr>
              <a:t> от </a:t>
            </a:r>
            <a:r>
              <a:rPr lang="ru-RU" sz="2000" dirty="0" err="1">
                <a:solidFill>
                  <a:schemeClr val="tx1"/>
                </a:solidFill>
                <a:latin typeface="inherit"/>
              </a:rPr>
              <a:t>национални</a:t>
            </a:r>
            <a:r>
              <a:rPr lang="ru-RU" sz="2000" dirty="0">
                <a:solidFill>
                  <a:schemeClr val="tx1"/>
                </a:solidFill>
                <a:latin typeface="inheri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inherit"/>
              </a:rPr>
              <a:t>съдебни</a:t>
            </a:r>
            <a:r>
              <a:rPr lang="ru-RU" sz="2000" dirty="0">
                <a:solidFill>
                  <a:schemeClr val="tx1"/>
                </a:solidFill>
                <a:latin typeface="inherit"/>
              </a:rPr>
              <a:t> или </a:t>
            </a:r>
            <a:r>
              <a:rPr lang="ru-RU" sz="2000" dirty="0" err="1">
                <a:solidFill>
                  <a:schemeClr val="tx1"/>
                </a:solidFill>
                <a:latin typeface="inherit"/>
              </a:rPr>
              <a:t>административни</a:t>
            </a:r>
            <a:r>
              <a:rPr lang="ru-RU" sz="2000" dirty="0">
                <a:solidFill>
                  <a:schemeClr val="tx1"/>
                </a:solidFill>
                <a:latin typeface="inheri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inherit"/>
              </a:rPr>
              <a:t>органи</a:t>
            </a:r>
            <a:r>
              <a:rPr lang="ru-RU" sz="2000" dirty="0">
                <a:solidFill>
                  <a:schemeClr val="tx1"/>
                </a:solidFill>
                <a:latin typeface="inherit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inherit"/>
              </a:rPr>
              <a:t>Реквизити</a:t>
            </a:r>
            <a:r>
              <a:rPr lang="ru-RU" sz="2000" dirty="0">
                <a:solidFill>
                  <a:schemeClr val="tx1"/>
                </a:solidFill>
                <a:latin typeface="inherit"/>
              </a:rPr>
              <a:t> – чл.9, § 2 от Регламента</a:t>
            </a:r>
          </a:p>
          <a:p>
            <a:r>
              <a:rPr lang="ru-RU" sz="2000" dirty="0">
                <a:solidFill>
                  <a:schemeClr val="tx1"/>
                </a:solidFill>
                <a:latin typeface="inherit"/>
              </a:rPr>
              <a:t>-</a:t>
            </a:r>
            <a:r>
              <a:rPr lang="ru-RU" sz="2000" b="1" dirty="0">
                <a:solidFill>
                  <a:schemeClr val="tx1"/>
                </a:solidFill>
                <a:latin typeface="inherit"/>
              </a:rPr>
              <a:t>Заповеди за </a:t>
            </a:r>
            <a:r>
              <a:rPr lang="ru-RU" sz="2000" b="1" dirty="0" err="1">
                <a:solidFill>
                  <a:schemeClr val="tx1"/>
                </a:solidFill>
                <a:latin typeface="inherit"/>
              </a:rPr>
              <a:t>предоставяне</a:t>
            </a:r>
            <a:r>
              <a:rPr lang="ru-RU" sz="2000" b="1" dirty="0">
                <a:solidFill>
                  <a:schemeClr val="tx1"/>
                </a:solidFill>
                <a:latin typeface="inherit"/>
              </a:rPr>
              <a:t> на информация </a:t>
            </a:r>
            <a:r>
              <a:rPr lang="ru-RU" sz="2000" dirty="0">
                <a:solidFill>
                  <a:schemeClr val="tx1"/>
                </a:solidFill>
                <a:latin typeface="inherit"/>
              </a:rPr>
              <a:t>- </a:t>
            </a:r>
            <a:r>
              <a:rPr lang="ru-RU" sz="2000" dirty="0" err="1">
                <a:solidFill>
                  <a:schemeClr val="tx1"/>
                </a:solidFill>
                <a:latin typeface="inherit"/>
              </a:rPr>
              <a:t>издадени</a:t>
            </a:r>
            <a:r>
              <a:rPr lang="ru-RU" sz="2000" dirty="0">
                <a:solidFill>
                  <a:schemeClr val="tx1"/>
                </a:solidFill>
                <a:latin typeface="inherit"/>
              </a:rPr>
              <a:t> от </a:t>
            </a:r>
            <a:r>
              <a:rPr lang="ru-RU" sz="2000" dirty="0" err="1">
                <a:solidFill>
                  <a:schemeClr val="tx1"/>
                </a:solidFill>
                <a:latin typeface="inherit"/>
              </a:rPr>
              <a:t>национални</a:t>
            </a:r>
            <a:r>
              <a:rPr lang="ru-RU" sz="2000" dirty="0">
                <a:solidFill>
                  <a:schemeClr val="tx1"/>
                </a:solidFill>
                <a:latin typeface="inheri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inherit"/>
              </a:rPr>
              <a:t>съдебни</a:t>
            </a:r>
            <a:r>
              <a:rPr lang="ru-RU" sz="2000" dirty="0">
                <a:solidFill>
                  <a:schemeClr val="tx1"/>
                </a:solidFill>
                <a:latin typeface="inherit"/>
              </a:rPr>
              <a:t> или </a:t>
            </a:r>
            <a:r>
              <a:rPr lang="ru-RU" sz="2000" dirty="0" err="1">
                <a:solidFill>
                  <a:schemeClr val="tx1"/>
                </a:solidFill>
                <a:latin typeface="inherit"/>
              </a:rPr>
              <a:t>административни</a:t>
            </a:r>
            <a:r>
              <a:rPr lang="ru-RU" sz="2000" dirty="0">
                <a:solidFill>
                  <a:schemeClr val="tx1"/>
                </a:solidFill>
                <a:latin typeface="inheri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inherit"/>
              </a:rPr>
              <a:t>органи</a:t>
            </a:r>
            <a:r>
              <a:rPr lang="ru-RU" sz="2000" dirty="0">
                <a:solidFill>
                  <a:schemeClr val="tx1"/>
                </a:solidFill>
                <a:latin typeface="inherit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inherit"/>
              </a:rPr>
              <a:t>Реквизити</a:t>
            </a:r>
            <a:r>
              <a:rPr lang="ru-RU" sz="2000" dirty="0">
                <a:solidFill>
                  <a:schemeClr val="tx1"/>
                </a:solidFill>
                <a:latin typeface="inherit"/>
              </a:rPr>
              <a:t> – чл.10, § 2 от Регламента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bg-BG" sz="20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-Механизми за уведомяване за незаконна информация </a:t>
            </a:r>
            <a:endParaRPr lang="bg-BG" sz="2000" dirty="0">
              <a:solidFill>
                <a:schemeClr val="tx1"/>
              </a:solidFill>
              <a:latin typeface="inheri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bg-BG" sz="20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</a:rPr>
              <a:t>-Подаване на уведомления </a:t>
            </a:r>
          </a:p>
          <a:p>
            <a:endParaRPr lang="ru-RU" sz="2000" i="0" dirty="0">
              <a:solidFill>
                <a:schemeClr val="tx1"/>
              </a:solidFill>
              <a:effectLst/>
              <a:latin typeface="inherit"/>
            </a:endParaRPr>
          </a:p>
          <a:p>
            <a:endParaRPr lang="en-US" sz="2000" dirty="0">
              <a:solidFill>
                <a:schemeClr val="tx1"/>
              </a:solidFill>
              <a:latin typeface="inherit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endParaRPr lang="bg-BG" sz="2000" dirty="0">
              <a:solidFill>
                <a:schemeClr val="tx1"/>
              </a:solidFill>
              <a:latin typeface="inherit"/>
              <a:ea typeface="Calibri" panose="020F0502020204030204" pitchFamily="34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endParaRPr lang="bg-BG" sz="1800" dirty="0">
              <a:solidFill>
                <a:srgbClr val="40404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8915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8B78669B-ED12-CCE5-82A0-06312DFBC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Нови правила за цифровите пазари и цифровите услуги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99F5012E-2757-9C5C-AD33-BC068AB11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000" b="1" dirty="0">
                <a:solidFill>
                  <a:schemeClr val="tx1"/>
                </a:solidFill>
                <a:latin typeface="inherit"/>
              </a:rPr>
              <a:t>Механизми за уведомяване на незаконно съдържание</a:t>
            </a:r>
          </a:p>
          <a:p>
            <a:pPr marL="280988" marR="0" indent="-220663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bg-BG" sz="20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Задължение за доставчиците на посреднически услуги да в</a:t>
            </a:r>
            <a:r>
              <a:rPr lang="en-US" sz="2000" dirty="0" err="1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ъве</a:t>
            </a:r>
            <a:r>
              <a:rPr lang="bg-BG" sz="2000" dirty="0" err="1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дат</a:t>
            </a:r>
            <a:r>
              <a:rPr lang="bg-BG" sz="20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механизми</a:t>
            </a:r>
            <a:r>
              <a:rPr lang="en-US" sz="20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които</a:t>
            </a:r>
            <a:r>
              <a:rPr lang="en-US" sz="20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позволяват</a:t>
            </a:r>
            <a:r>
              <a:rPr lang="en-US" sz="20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да</a:t>
            </a:r>
            <a:r>
              <a:rPr lang="en-US" sz="20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bg-BG" sz="20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бъдат</a:t>
            </a:r>
            <a:r>
              <a:rPr lang="en-US" sz="20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уведомява</a:t>
            </a:r>
            <a:r>
              <a:rPr lang="bg-BG" sz="20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ни от физически лица или образувания по електронен път</a:t>
            </a:r>
            <a:r>
              <a:rPr lang="en-US" sz="20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за</a:t>
            </a:r>
            <a:r>
              <a:rPr lang="en-US" sz="20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наличието</a:t>
            </a:r>
            <a:r>
              <a:rPr lang="en-US" sz="20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на</a:t>
            </a:r>
            <a:r>
              <a:rPr lang="en-US" sz="20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конкретна</a:t>
            </a:r>
            <a:r>
              <a:rPr lang="en-US" sz="20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информация</a:t>
            </a:r>
            <a:r>
              <a:rPr lang="bg-BG" sz="20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в </a:t>
            </a:r>
            <a:r>
              <a:rPr lang="en-US" sz="2000" dirty="0" err="1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тяхната</a:t>
            </a:r>
            <a:r>
              <a:rPr lang="en-US" sz="20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услуга</a:t>
            </a:r>
            <a:r>
              <a:rPr lang="en-US" sz="20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, </a:t>
            </a:r>
            <a:r>
              <a:rPr lang="en-US" sz="2000" dirty="0" err="1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която</a:t>
            </a:r>
            <a:r>
              <a:rPr lang="en-US" sz="20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bg-BG" sz="20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те с</a:t>
            </a:r>
            <a:r>
              <a:rPr lang="en-US" sz="2000" dirty="0" err="1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чита</a:t>
            </a:r>
            <a:r>
              <a:rPr lang="bg-BG" sz="20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т</a:t>
            </a:r>
            <a:r>
              <a:rPr lang="en-US" sz="20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за</a:t>
            </a:r>
            <a:r>
              <a:rPr lang="en-US" sz="20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незаконна</a:t>
            </a:r>
            <a:r>
              <a:rPr lang="bg-BG" sz="20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.</a:t>
            </a:r>
            <a:endParaRPr lang="bg-BG" sz="2000" dirty="0">
              <a:solidFill>
                <a:schemeClr val="tx1"/>
              </a:solidFill>
              <a:latin typeface="inherit"/>
            </a:endParaRPr>
          </a:p>
          <a:p>
            <a:r>
              <a:rPr lang="bg-BG" sz="2000" dirty="0">
                <a:solidFill>
                  <a:schemeClr val="tx1"/>
                </a:solidFill>
                <a:latin typeface="inherit"/>
              </a:rPr>
              <a:t>Да се съдържат причините, поради които информацията се определя като незаконно съдържание, точното местоположение на информацията (линк) – на всеки засегнат получател.</a:t>
            </a:r>
          </a:p>
          <a:p>
            <a:r>
              <a:rPr lang="bg-BG" sz="2000" dirty="0">
                <a:solidFill>
                  <a:schemeClr val="tx1"/>
                </a:solidFill>
                <a:latin typeface="inherit"/>
              </a:rPr>
              <a:t>Ако има информация, пораждаща подозрение, че е извършено престъпление или че ще се извърши престъпление – информиране на правоохранителните органи.</a:t>
            </a:r>
          </a:p>
        </p:txBody>
      </p:sp>
    </p:spTree>
    <p:extLst>
      <p:ext uri="{BB962C8B-B14F-4D97-AF65-F5344CB8AC3E}">
        <p14:creationId xmlns:p14="http://schemas.microsoft.com/office/powerpoint/2010/main" val="16116197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EE611344-D5A2-5D97-E35D-2BA0CC3A6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Нови правила за цифровите пазари и цифровите услуги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F3F18F8E-AD31-1FA4-0230-4062FB80F0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0988" marR="0" indent="-220663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bg-BG" sz="24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Изпращане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без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необосновано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забавяне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bg-BG" sz="24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на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потвърждение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за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получаване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на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уведомлението</a:t>
            </a:r>
            <a:r>
              <a:rPr lang="bg-BG" sz="24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;</a:t>
            </a:r>
          </a:p>
          <a:p>
            <a:pPr marL="280988" marR="0" indent="-220663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bg-BG" sz="24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Уведомяване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без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необосновано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забавяне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за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решение</a:t>
            </a:r>
            <a:r>
              <a:rPr lang="bg-BG" sz="24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то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по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отношение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на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информацията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за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която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се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отнася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уведомлението</a:t>
            </a:r>
            <a:r>
              <a:rPr lang="bg-BG" sz="24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с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предоставя</a:t>
            </a:r>
            <a:r>
              <a:rPr lang="bg-BG" sz="24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не на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информация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bg-BG" sz="24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за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възможностите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за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правна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защита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във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връзка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с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това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решение</a:t>
            </a:r>
            <a:r>
              <a:rPr lang="bg-BG" sz="24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;</a:t>
            </a:r>
          </a:p>
          <a:p>
            <a:pPr marL="280988" indent="-220663">
              <a:buFont typeface="Wingdings" panose="05000000000000000000" pitchFamily="2" charset="2"/>
              <a:buChar char="§"/>
            </a:pPr>
            <a:r>
              <a:rPr lang="bg-BG" sz="24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Информиране на лицето, подало уведомление, ако се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използват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автоматизирани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средства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за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обработване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bg-BG" sz="24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на уведомленията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или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bg-BG" sz="24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за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вземане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на</a:t>
            </a:r>
            <a:r>
              <a:rPr lang="en-US" sz="24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решение</a:t>
            </a:r>
            <a:r>
              <a:rPr lang="bg-BG" sz="24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214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3EF7E908-3BDA-9D13-5C22-BC238F79F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Нови правила за цифровите пазари и цифровите услуги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4E4DEC2-699C-1E64-51AD-868A03BBD8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b="1" dirty="0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III.</a:t>
            </a:r>
            <a:r>
              <a:rPr lang="bg-BG" sz="2000" b="1" dirty="0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Специални правила за доставчиците на он-</a:t>
            </a:r>
            <a:r>
              <a:rPr lang="bg-BG" sz="2000" b="1" dirty="0" err="1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лайн</a:t>
            </a:r>
            <a:r>
              <a:rPr lang="bg-BG" sz="2000" b="1" dirty="0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 платформи и он-</a:t>
            </a:r>
            <a:r>
              <a:rPr lang="bg-BG" sz="2000" b="1" dirty="0" err="1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лайн</a:t>
            </a:r>
            <a:r>
              <a:rPr lang="bg-BG" sz="2000" b="1" dirty="0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 търсачки</a:t>
            </a:r>
          </a:p>
          <a:p>
            <a:r>
              <a:rPr lang="bg-BG" sz="2000" dirty="0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Задължения за:</a:t>
            </a:r>
          </a:p>
          <a:p>
            <a:r>
              <a:rPr lang="bg-BG" sz="2000" dirty="0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1.Обработване с приоритет на сигнали, подадени от доверени податели на сигнали;</a:t>
            </a:r>
          </a:p>
          <a:p>
            <a:r>
              <a:rPr lang="bg-BG" sz="2000" dirty="0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2.Въвеждане на механизми за сертифициране на органи за извънсъдебно решаване на спорове;	</a:t>
            </a:r>
          </a:p>
          <a:p>
            <a:r>
              <a:rPr lang="bg-BG" sz="2000" dirty="0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3.специфични мерки за защита - спиране предоставянето на услугата, спиране на обработване на сигнали при злоупотреба с тях;</a:t>
            </a:r>
          </a:p>
          <a:p>
            <a:r>
              <a:rPr lang="bg-BG" sz="2000" dirty="0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4. дизайна на интерфейса да не подвежда ползвателите на услугата;</a:t>
            </a:r>
            <a:endParaRPr lang="bg-BG" sz="2000" dirty="0">
              <a:solidFill>
                <a:schemeClr val="tx1"/>
              </a:solidFill>
              <a:latin typeface="inherit"/>
            </a:endParaRPr>
          </a:p>
          <a:p>
            <a:r>
              <a:rPr lang="bg-BG" sz="2000" dirty="0">
                <a:solidFill>
                  <a:schemeClr val="tx1"/>
                </a:solidFill>
                <a:latin typeface="inherit"/>
              </a:rPr>
              <a:t>5.прозрачност на системите за препоръчване;</a:t>
            </a:r>
          </a:p>
          <a:p>
            <a:r>
              <a:rPr lang="bg-BG" sz="2000" dirty="0">
                <a:solidFill>
                  <a:schemeClr val="tx1"/>
                </a:solidFill>
                <a:latin typeface="inherit"/>
              </a:rPr>
              <a:t>6. </a:t>
            </a:r>
            <a:r>
              <a:rPr lang="bg-BG" sz="20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Пълна забрана на целева реклама, основана на профилиране</a:t>
            </a:r>
            <a:r>
              <a:rPr lang="bg-BG" sz="2000" dirty="0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 по отношение на ненавършили пълнолетие лица.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669732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1AF8AB1-8EAF-3B3E-75F3-C7BA073E3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Нови правила за цифровите пазари и цифровите услуги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B345E11A-7C1F-9182-C528-8ABC2664B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sz="2000" b="1" dirty="0">
                <a:solidFill>
                  <a:schemeClr val="tx1"/>
                </a:solidFill>
                <a:latin typeface="inherit"/>
              </a:rPr>
              <a:t>Доверени податели на сигнали</a:t>
            </a:r>
          </a:p>
          <a:p>
            <a:r>
              <a:rPr lang="bg-BG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притежава</a:t>
            </a:r>
            <a:r>
              <a:rPr lang="bg-BG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особен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експертен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опит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умения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целите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откриването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идентифицирането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уведомяването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незаконно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съдържание</a:t>
            </a:r>
            <a:r>
              <a:rPr lang="bg-BG" sz="2000" dirty="0">
                <a:solidFill>
                  <a:srgbClr val="000000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bg-BG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независим</a:t>
            </a:r>
            <a:r>
              <a:rPr lang="bg-BG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 са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който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е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доставчик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онлайн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платформи</a:t>
            </a:r>
            <a:r>
              <a:rPr lang="bg-BG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bg-BG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извършва</a:t>
            </a:r>
            <a:r>
              <a:rPr lang="bg-BG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дейността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си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цел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добросъвестно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точно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обективно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подаване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уведомления</a:t>
            </a:r>
            <a:r>
              <a:rPr lang="bg-BG" sz="20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g-BG" sz="2000" dirty="0">
              <a:latin typeface="inheri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539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24CE9A03-D2B2-6374-77B0-CB04E564B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Нови правила за цифровите пазари и цифровите услуги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5E42FEA3-02AF-FE17-339C-5056B6857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sz="2000" b="1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Акт за цифровите пазари</a:t>
            </a:r>
            <a:endParaRPr lang="bg-BG" sz="2000" dirty="0">
              <a:solidFill>
                <a:schemeClr val="tx1"/>
              </a:solidFill>
              <a:effectLst/>
              <a:latin typeface="inheri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bg-BG" sz="2000" b="1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За кого се отнася – персонален обхват</a:t>
            </a:r>
            <a:endParaRPr lang="en-US" sz="2000" b="1" dirty="0">
              <a:solidFill>
                <a:schemeClr val="tx1"/>
              </a:solidFill>
              <a:effectLst/>
              <a:latin typeface="inherit"/>
              <a:ea typeface="Calibri" panose="020F0502020204030204" pitchFamily="34" charset="0"/>
            </a:endParaRPr>
          </a:p>
          <a:p>
            <a:r>
              <a:rPr lang="bg-BG" sz="2000" dirty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З</a:t>
            </a:r>
            <a:r>
              <a:rPr lang="bg-BG" sz="20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а</a:t>
            </a:r>
            <a:r>
              <a:rPr lang="bg-BG" sz="2000" b="1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20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предприятия, които могат да се класифицират като </a:t>
            </a:r>
            <a:r>
              <a:rPr lang="bg-BG" sz="2000" i="1" u="sng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контролиращи достъпа предприятия </a:t>
            </a:r>
            <a:r>
              <a:rPr lang="en-US" sz="2000" i="1" u="sng" dirty="0" smtClean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(gate keepers)</a:t>
            </a:r>
            <a:endParaRPr lang="bg-BG" sz="2000" i="1" u="sng" dirty="0">
              <a:solidFill>
                <a:schemeClr val="tx1"/>
              </a:solidFill>
              <a:effectLst/>
              <a:latin typeface="inheri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bg-BG" sz="2000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Те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осигуряват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важен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портал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свързващ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бизнес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ползвателите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и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потребителите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bg-BG" sz="2000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и тяхната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силна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позиция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може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да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им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позволи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да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определят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правилата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2000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и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да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се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превърнат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в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пречка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2000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за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цифровата</a:t>
            </a:r>
            <a:r>
              <a:rPr lang="en-US" sz="2000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икономика</a:t>
            </a:r>
            <a:r>
              <a:rPr lang="bg-BG" sz="2000" dirty="0">
                <a:solidFill>
                  <a:srgbClr val="000000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bg-BG" sz="2000" dirty="0">
              <a:solidFill>
                <a:schemeClr val="tx1"/>
              </a:solidFill>
              <a:effectLst/>
              <a:latin typeface="inheri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bg-BG" sz="2000" dirty="0">
                <a:solidFill>
                  <a:schemeClr val="tx1"/>
                </a:solidFill>
                <a:latin typeface="inherit"/>
                <a:cs typeface="Calibri" panose="020F0502020204030204" pitchFamily="34" charset="0"/>
              </a:rPr>
              <a:t>Регламентът се прилага за контролиращи достъпа предприятия, които предоставят своите услуги на бизнес ползватели, установени в ЕС или на крайни ползватели, които са установени или се намират в ЕС без значение къде са установени контролиращите достъпа предприятия и без значение кое е приложимото към предоставяната услуга право.</a:t>
            </a:r>
          </a:p>
          <a:p>
            <a:endParaRPr lang="bg-BG" i="1" u="sng" dirty="0"/>
          </a:p>
        </p:txBody>
      </p:sp>
    </p:spTree>
    <p:extLst>
      <p:ext uri="{BB962C8B-B14F-4D97-AF65-F5344CB8AC3E}">
        <p14:creationId xmlns:p14="http://schemas.microsoft.com/office/powerpoint/2010/main" val="417388820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C994ADA-8A90-E477-19F5-107E04BD4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Нови правила за цифровите пазари и цифровите услуги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FD228226-E787-A267-DE6E-D55B7778F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sz="2000" b="1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Нови изисквания за рекламата в он-</a:t>
            </a:r>
            <a:r>
              <a:rPr lang="bg-BG" sz="2000" b="1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лайн</a:t>
            </a:r>
            <a:r>
              <a:rPr lang="bg-BG" sz="2000" b="1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 платформите  </a:t>
            </a:r>
            <a:endParaRPr lang="en-US" sz="2000" b="1" dirty="0">
              <a:solidFill>
                <a:schemeClr val="tx1"/>
              </a:solidFill>
              <a:effectLst/>
              <a:latin typeface="inherit"/>
              <a:ea typeface="Calibri" panose="020F0502020204030204" pitchFamily="34" charset="0"/>
            </a:endParaRPr>
          </a:p>
          <a:p>
            <a:r>
              <a:rPr lang="bg-BG" sz="20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Получателите на услугата трябва да имат посочената в чл.26 от Акта информация:</a:t>
            </a:r>
          </a:p>
          <a:p>
            <a:r>
              <a:rPr lang="bg-BG" sz="2000" dirty="0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-</a:t>
            </a:r>
            <a:r>
              <a:rPr lang="bg-BG" sz="20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да е видно, че информацията е реклама, включително чрез видима маркировка;</a:t>
            </a:r>
          </a:p>
          <a:p>
            <a:r>
              <a:rPr lang="bg-BG" sz="2000" dirty="0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- </a:t>
            </a:r>
            <a:r>
              <a:rPr lang="bg-BG" sz="20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да е ясно кой е рекламодателят и кое е лицето, платило за рекламата, ако е различно от рекламодателя;</a:t>
            </a:r>
          </a:p>
          <a:p>
            <a:r>
              <a:rPr lang="bg-BG" sz="2000" dirty="0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-</a:t>
            </a:r>
            <a:r>
              <a:rPr lang="bg-BG" sz="20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 информация относно основните параметри, използвани за определяне на получателя на рекламата и когато е приложимо – как могат да бъдат променяни тези параметри.</a:t>
            </a:r>
          </a:p>
          <a:p>
            <a:r>
              <a:rPr lang="bg-BG" sz="20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Целевата реклама е забранена, когато става дума за чувствителни данни (например сексуална ориентация, религия, етническа принадлежност).</a:t>
            </a:r>
          </a:p>
        </p:txBody>
      </p:sp>
    </p:spTree>
    <p:extLst>
      <p:ext uri="{BB962C8B-B14F-4D97-AF65-F5344CB8AC3E}">
        <p14:creationId xmlns:p14="http://schemas.microsoft.com/office/powerpoint/2010/main" val="242422814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8FC93086-C802-0D90-48CF-84F1CEBE0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Нови правила за цифровите пазари и цифровите услуги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B1D9B99-7907-9D70-A0AD-34D4D1EA7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IV.</a:t>
            </a:r>
            <a:r>
              <a:rPr lang="bg-BG" sz="2400" b="1" dirty="0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Специални правила за много големи онлайн платформи и онлайн търсачки</a:t>
            </a:r>
          </a:p>
          <a:p>
            <a:r>
              <a:rPr lang="bg-BG" sz="2400" dirty="0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Ако платформата или търсачката има 45 милиона или повече активни потребители (10% от населението в Европейския съюз), Комисията ще я определи като много голяма онлайн платформа или като много голяма онлайн търсачка по смисъла на чл.33, § 4 от Акта за цифровите услуги. </a:t>
            </a:r>
            <a:endParaRPr lang="bg-BG" sz="2400" dirty="0">
              <a:solidFill>
                <a:schemeClr val="tx1"/>
              </a:solidFill>
              <a:effectLst/>
              <a:latin typeface="inheri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5747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59368B60-5B26-B3C2-3399-4807F2340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Нови правила за цифровите пазари и цифровите услуги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48AE5931-FA30-9C85-1639-DAB55A0C9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bg-BG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На </a:t>
            </a:r>
            <a:r>
              <a:rPr lang="en-US" dirty="0" smtClean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5</a:t>
            </a:r>
            <a:r>
              <a:rPr lang="bg-BG" dirty="0" smtClean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.02.2024</a:t>
            </a:r>
            <a:r>
              <a:rPr lang="en-US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 г. </a:t>
            </a:r>
            <a:r>
              <a:rPr lang="en-US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Комисията</a:t>
            </a:r>
            <a:r>
              <a:rPr lang="bg-BG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bg-BG" dirty="0" smtClean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актуализира списъка с определените от нея</a:t>
            </a:r>
            <a:r>
              <a:rPr lang="en-US" dirty="0" smtClean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bg-BG" b="1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много големи онлайн платформи</a:t>
            </a:r>
            <a:r>
              <a:rPr lang="bg-BG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  <a:endParaRPr lang="en-US" dirty="0">
              <a:solidFill>
                <a:schemeClr val="tx1"/>
              </a:solidFill>
              <a:effectLst/>
              <a:latin typeface="inheri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bg-BG" sz="2400" dirty="0" err="1">
                <a:solidFill>
                  <a:schemeClr val="tx1"/>
                </a:solidFill>
                <a:latin typeface="inherit"/>
              </a:rPr>
              <a:t>AliExpress</a:t>
            </a:r>
            <a:r>
              <a:rPr lang="en-US" sz="2400" dirty="0">
                <a:solidFill>
                  <a:schemeClr val="tx1"/>
                </a:solidFill>
                <a:latin typeface="inherit"/>
              </a:rPr>
              <a:t>, </a:t>
            </a:r>
            <a:r>
              <a:rPr lang="bg-BG" sz="2400" dirty="0" err="1">
                <a:solidFill>
                  <a:schemeClr val="tx1"/>
                </a:solidFill>
                <a:latin typeface="inherit"/>
              </a:rPr>
              <a:t>Amazon</a:t>
            </a:r>
            <a:r>
              <a:rPr lang="bg-BG" sz="2400" dirty="0">
                <a:solidFill>
                  <a:schemeClr val="tx1"/>
                </a:solidFill>
                <a:latin typeface="inherit"/>
              </a:rPr>
              <a:t> Store</a:t>
            </a:r>
            <a:r>
              <a:rPr lang="en-US" sz="2400" dirty="0">
                <a:solidFill>
                  <a:schemeClr val="tx1"/>
                </a:solidFill>
                <a:latin typeface="inherit"/>
              </a:rPr>
              <a:t>, </a:t>
            </a:r>
            <a:r>
              <a:rPr lang="bg-BG" sz="2400" dirty="0" err="1">
                <a:solidFill>
                  <a:schemeClr val="tx1"/>
                </a:solidFill>
                <a:latin typeface="inherit"/>
              </a:rPr>
              <a:t>App</a:t>
            </a:r>
            <a:r>
              <a:rPr lang="bg-BG" sz="2400" dirty="0">
                <a:solidFill>
                  <a:schemeClr val="tx1"/>
                </a:solidFill>
                <a:latin typeface="inherit"/>
              </a:rPr>
              <a:t> Store</a:t>
            </a:r>
            <a:r>
              <a:rPr lang="en-US" sz="2400" dirty="0">
                <a:solidFill>
                  <a:schemeClr val="tx1"/>
                </a:solidFill>
                <a:latin typeface="inherit"/>
              </a:rPr>
              <a:t>, </a:t>
            </a:r>
            <a:r>
              <a:rPr lang="bg-BG" sz="2400" dirty="0">
                <a:solidFill>
                  <a:schemeClr val="tx1"/>
                </a:solidFill>
                <a:latin typeface="inherit"/>
              </a:rPr>
              <a:t>Booking.com</a:t>
            </a:r>
            <a:r>
              <a:rPr lang="en-US" sz="2400" dirty="0">
                <a:solidFill>
                  <a:schemeClr val="tx1"/>
                </a:solidFill>
                <a:latin typeface="inherit"/>
              </a:rPr>
              <a:t>, </a:t>
            </a:r>
            <a:r>
              <a:rPr lang="bg-BG" sz="2400" dirty="0" err="1">
                <a:solidFill>
                  <a:schemeClr val="tx1"/>
                </a:solidFill>
                <a:latin typeface="inherit"/>
              </a:rPr>
              <a:t>Facebook</a:t>
            </a:r>
            <a:r>
              <a:rPr lang="en-US" sz="2400" dirty="0">
                <a:solidFill>
                  <a:schemeClr val="tx1"/>
                </a:solidFill>
                <a:latin typeface="inherit"/>
              </a:rPr>
              <a:t>, </a:t>
            </a:r>
            <a:r>
              <a:rPr lang="bg-BG" sz="2400" dirty="0" err="1">
                <a:solidFill>
                  <a:schemeClr val="tx1"/>
                </a:solidFill>
                <a:latin typeface="inherit"/>
              </a:rPr>
              <a:t>Google</a:t>
            </a:r>
            <a:r>
              <a:rPr lang="bg-BG" sz="2400" dirty="0">
                <a:solidFill>
                  <a:schemeClr val="tx1"/>
                </a:solidFill>
                <a:latin typeface="inherit"/>
              </a:rPr>
              <a:t> </a:t>
            </a:r>
            <a:r>
              <a:rPr lang="bg-BG" sz="2400" dirty="0" err="1">
                <a:solidFill>
                  <a:schemeClr val="tx1"/>
                </a:solidFill>
                <a:latin typeface="inherit"/>
              </a:rPr>
              <a:t>Maps</a:t>
            </a:r>
            <a:r>
              <a:rPr lang="en-US" sz="2400" dirty="0">
                <a:solidFill>
                  <a:schemeClr val="tx1"/>
                </a:solidFill>
                <a:latin typeface="inherit"/>
              </a:rPr>
              <a:t>, </a:t>
            </a:r>
            <a:r>
              <a:rPr lang="bg-BG" sz="2400" dirty="0" err="1">
                <a:solidFill>
                  <a:schemeClr val="tx1"/>
                </a:solidFill>
                <a:latin typeface="inherit"/>
              </a:rPr>
              <a:t>Google</a:t>
            </a:r>
            <a:r>
              <a:rPr lang="bg-BG" sz="2400" dirty="0">
                <a:solidFill>
                  <a:schemeClr val="tx1"/>
                </a:solidFill>
                <a:latin typeface="inherit"/>
              </a:rPr>
              <a:t> </a:t>
            </a:r>
            <a:r>
              <a:rPr lang="bg-BG" sz="2400" dirty="0" err="1">
                <a:solidFill>
                  <a:schemeClr val="tx1"/>
                </a:solidFill>
                <a:latin typeface="inherit"/>
              </a:rPr>
              <a:t>Play</a:t>
            </a:r>
            <a:r>
              <a:rPr lang="en-US" sz="2400" dirty="0">
                <a:solidFill>
                  <a:schemeClr val="tx1"/>
                </a:solidFill>
                <a:latin typeface="inherit"/>
              </a:rPr>
              <a:t>, </a:t>
            </a:r>
            <a:r>
              <a:rPr lang="bg-BG" sz="2400" dirty="0" err="1">
                <a:solidFill>
                  <a:schemeClr val="tx1"/>
                </a:solidFill>
                <a:latin typeface="inherit"/>
              </a:rPr>
              <a:t>Google</a:t>
            </a:r>
            <a:r>
              <a:rPr lang="bg-BG" sz="2400" dirty="0">
                <a:solidFill>
                  <a:schemeClr val="tx1"/>
                </a:solidFill>
                <a:latin typeface="inherit"/>
              </a:rPr>
              <a:t> </a:t>
            </a:r>
            <a:r>
              <a:rPr lang="bg-BG" sz="2400" dirty="0" err="1">
                <a:solidFill>
                  <a:schemeClr val="tx1"/>
                </a:solidFill>
                <a:latin typeface="inherit"/>
              </a:rPr>
              <a:t>Shopping</a:t>
            </a:r>
            <a:r>
              <a:rPr lang="en-US" sz="2400" dirty="0">
                <a:solidFill>
                  <a:schemeClr val="tx1"/>
                </a:solidFill>
                <a:latin typeface="inherit"/>
              </a:rPr>
              <a:t>, </a:t>
            </a:r>
            <a:r>
              <a:rPr lang="bg-BG" sz="2400" dirty="0" err="1">
                <a:solidFill>
                  <a:schemeClr val="tx1"/>
                </a:solidFill>
                <a:latin typeface="inherit"/>
              </a:rPr>
              <a:t>Instagram</a:t>
            </a:r>
            <a:r>
              <a:rPr lang="en-US" sz="2400" dirty="0">
                <a:solidFill>
                  <a:schemeClr val="tx1"/>
                </a:solidFill>
                <a:latin typeface="inherit"/>
              </a:rPr>
              <a:t>, </a:t>
            </a:r>
            <a:r>
              <a:rPr lang="bg-BG" sz="2400" dirty="0" err="1">
                <a:solidFill>
                  <a:schemeClr val="tx1"/>
                </a:solidFill>
                <a:latin typeface="inherit"/>
              </a:rPr>
              <a:t>LinkedIn</a:t>
            </a:r>
            <a:r>
              <a:rPr lang="en-US" sz="2400" dirty="0">
                <a:solidFill>
                  <a:schemeClr val="tx1"/>
                </a:solidFill>
                <a:latin typeface="inherit"/>
              </a:rPr>
              <a:t>, </a:t>
            </a:r>
            <a:r>
              <a:rPr lang="bg-BG" sz="2400" dirty="0" err="1">
                <a:solidFill>
                  <a:schemeClr val="tx1"/>
                </a:solidFill>
                <a:latin typeface="inherit"/>
              </a:rPr>
              <a:t>Pinterest</a:t>
            </a:r>
            <a:r>
              <a:rPr lang="en-US" sz="2400" dirty="0">
                <a:solidFill>
                  <a:schemeClr val="tx1"/>
                </a:solidFill>
                <a:latin typeface="inherit"/>
              </a:rPr>
              <a:t>, </a:t>
            </a:r>
            <a:r>
              <a:rPr lang="bg-BG" sz="2400" dirty="0" err="1">
                <a:solidFill>
                  <a:schemeClr val="tx1"/>
                </a:solidFill>
                <a:latin typeface="inherit"/>
              </a:rPr>
              <a:t>Pornhub</a:t>
            </a:r>
            <a:r>
              <a:rPr lang="en-US" sz="2400" dirty="0">
                <a:solidFill>
                  <a:schemeClr val="tx1"/>
                </a:solidFill>
                <a:latin typeface="inherit"/>
              </a:rPr>
              <a:t>, </a:t>
            </a:r>
            <a:r>
              <a:rPr lang="bg-BG" sz="2400" dirty="0" err="1">
                <a:solidFill>
                  <a:schemeClr val="tx1"/>
                </a:solidFill>
                <a:latin typeface="inherit"/>
              </a:rPr>
              <a:t>Snapchat</a:t>
            </a:r>
            <a:r>
              <a:rPr lang="en-US" sz="2400" dirty="0">
                <a:solidFill>
                  <a:schemeClr val="tx1"/>
                </a:solidFill>
                <a:latin typeface="inherit"/>
              </a:rPr>
              <a:t>, </a:t>
            </a:r>
            <a:r>
              <a:rPr lang="bg-BG" sz="2400" dirty="0" err="1">
                <a:solidFill>
                  <a:schemeClr val="tx1"/>
                </a:solidFill>
                <a:latin typeface="inherit"/>
              </a:rPr>
              <a:t>Stripchat</a:t>
            </a:r>
            <a:r>
              <a:rPr lang="en-US" sz="2400" dirty="0">
                <a:solidFill>
                  <a:schemeClr val="tx1"/>
                </a:solidFill>
                <a:latin typeface="inherit"/>
              </a:rPr>
              <a:t>, </a:t>
            </a:r>
            <a:r>
              <a:rPr lang="bg-BG" sz="2400" dirty="0" err="1">
                <a:solidFill>
                  <a:schemeClr val="tx1"/>
                </a:solidFill>
                <a:latin typeface="inherit"/>
              </a:rPr>
              <a:t>TikTok</a:t>
            </a:r>
            <a:r>
              <a:rPr lang="en-US" sz="2400" dirty="0">
                <a:solidFill>
                  <a:schemeClr val="tx1"/>
                </a:solidFill>
                <a:latin typeface="inherit"/>
              </a:rPr>
              <a:t>, </a:t>
            </a:r>
            <a:r>
              <a:rPr lang="bg-BG" sz="2400" dirty="0" err="1">
                <a:solidFill>
                  <a:schemeClr val="tx1"/>
                </a:solidFill>
                <a:latin typeface="inherit"/>
              </a:rPr>
              <a:t>Twittter</a:t>
            </a:r>
            <a:r>
              <a:rPr lang="en-US" sz="2400" dirty="0">
                <a:solidFill>
                  <a:schemeClr val="tx1"/>
                </a:solidFill>
                <a:latin typeface="inherit"/>
              </a:rPr>
              <a:t>, </a:t>
            </a:r>
            <a:r>
              <a:rPr lang="bg-BG" sz="2400" dirty="0" err="1">
                <a:solidFill>
                  <a:schemeClr val="tx1"/>
                </a:solidFill>
                <a:latin typeface="inherit"/>
              </a:rPr>
              <a:t>YouTube</a:t>
            </a:r>
            <a:r>
              <a:rPr lang="en-US" sz="2400" dirty="0">
                <a:solidFill>
                  <a:schemeClr val="tx1"/>
                </a:solidFill>
                <a:latin typeface="inherit"/>
              </a:rPr>
              <a:t>, </a:t>
            </a:r>
            <a:r>
              <a:rPr lang="bg-BG" sz="2400" dirty="0" err="1">
                <a:solidFill>
                  <a:schemeClr val="tx1"/>
                </a:solidFill>
                <a:latin typeface="inherit"/>
              </a:rPr>
              <a:t>Wikipédia</a:t>
            </a:r>
            <a:r>
              <a:rPr lang="en-US" sz="2400" dirty="0">
                <a:solidFill>
                  <a:schemeClr val="tx1"/>
                </a:solidFill>
                <a:latin typeface="inherit"/>
              </a:rPr>
              <a:t>, </a:t>
            </a:r>
            <a:r>
              <a:rPr lang="bg-BG" sz="2400" dirty="0" err="1">
                <a:solidFill>
                  <a:schemeClr val="tx1"/>
                </a:solidFill>
                <a:latin typeface="inherit"/>
              </a:rPr>
              <a:t>XVideos</a:t>
            </a:r>
            <a:r>
              <a:rPr lang="en-US" sz="2400" dirty="0">
                <a:solidFill>
                  <a:schemeClr val="tx1"/>
                </a:solidFill>
                <a:latin typeface="inherit"/>
              </a:rPr>
              <a:t>, </a:t>
            </a:r>
            <a:r>
              <a:rPr lang="bg-BG" sz="2400" dirty="0" err="1">
                <a:solidFill>
                  <a:schemeClr val="tx1"/>
                </a:solidFill>
                <a:latin typeface="inherit"/>
              </a:rPr>
              <a:t>Zalando</a:t>
            </a:r>
            <a:endParaRPr lang="bg-BG" sz="2400" dirty="0">
              <a:solidFill>
                <a:schemeClr val="tx1"/>
              </a:solidFill>
              <a:latin typeface="inherit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bg-BG" dirty="0" smtClean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и </a:t>
            </a:r>
            <a:r>
              <a:rPr lang="bg-BG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следните </a:t>
            </a:r>
            <a:r>
              <a:rPr lang="bg-BG" b="1" dirty="0" smtClean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много </a:t>
            </a:r>
            <a:r>
              <a:rPr lang="bg-BG" b="1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големи онлайн търсачки</a:t>
            </a:r>
            <a:r>
              <a:rPr lang="en-US" b="1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  <a:r>
              <a:rPr lang="en-US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bg-BG" dirty="0">
              <a:solidFill>
                <a:schemeClr val="tx1"/>
              </a:solidFill>
              <a:effectLst/>
              <a:latin typeface="inheri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Bing</a:t>
            </a:r>
            <a:endParaRPr lang="en-US" dirty="0">
              <a:effectLst/>
              <a:latin typeface="inheri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Google Search</a:t>
            </a:r>
            <a:endParaRPr lang="en-US" dirty="0">
              <a:effectLst/>
              <a:latin typeface="inheri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66911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6082D5F3-543C-2BCF-2483-5BEB5BACF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Нови правила за цифровите пазари и цифровите услуги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2FD5167-53EB-8D01-EA79-46AE5226B8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sz="2400" b="1" dirty="0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Допълнителни задължения за много големите он-</a:t>
            </a:r>
            <a:r>
              <a:rPr lang="bg-BG" sz="2400" b="1" dirty="0" err="1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лайн</a:t>
            </a:r>
            <a:r>
              <a:rPr lang="bg-BG" sz="2400" b="1" dirty="0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 платформи и он-</a:t>
            </a:r>
            <a:r>
              <a:rPr lang="bg-BG" sz="2400" b="1" dirty="0" err="1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лайн</a:t>
            </a:r>
            <a:r>
              <a:rPr lang="bg-BG" sz="2400" b="1" dirty="0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 търсачки:</a:t>
            </a:r>
            <a:endParaRPr lang="bg-BG" sz="2400" dirty="0">
              <a:solidFill>
                <a:schemeClr val="tx1"/>
              </a:solidFill>
              <a:latin typeface="inherit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g-BG" sz="20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1.резюме на общите условия – кратко и лесно достъпно;</a:t>
            </a:r>
            <a:endParaRPr lang="en-US" sz="2000" dirty="0">
              <a:solidFill>
                <a:schemeClr val="tx1"/>
              </a:solidFill>
              <a:effectLst/>
              <a:latin typeface="inheri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g-BG" sz="20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2.публикуват общите условия на всички официални езици на държавите-членки;</a:t>
            </a:r>
            <a:endParaRPr lang="en-US" sz="2000" dirty="0">
              <a:solidFill>
                <a:schemeClr val="tx1"/>
              </a:solidFill>
              <a:effectLst/>
              <a:latin typeface="inheri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g-BG" sz="20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3.допълнителни задължения за управление на системните рискове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g-BG" sz="20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4.Механизъм за реагиране при кризи</a:t>
            </a:r>
            <a:endParaRPr lang="en-US" sz="2000" dirty="0">
              <a:solidFill>
                <a:schemeClr val="tx1"/>
              </a:solidFill>
              <a:effectLst/>
              <a:latin typeface="inheri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g-BG" sz="2000" dirty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5.Независим одит</a:t>
            </a:r>
            <a:endParaRPr lang="en-US" sz="2000" dirty="0">
              <a:solidFill>
                <a:schemeClr val="tx1"/>
              </a:solidFill>
              <a:effectLst/>
              <a:latin typeface="inheri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bg-BG" sz="2000" dirty="0">
              <a:latin typeface="Calibri" panose="020F0502020204030204" pitchFamily="34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7670031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E95DBB3F-2157-5D3F-5E93-0975838AD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Нови правила за цифровите пазари и цифровите услуги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BCEBAD2F-3836-EF02-C83C-CFDB66A4A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g-BG" sz="2400" b="1" dirty="0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Допълнителни задължения за много големите он-</a:t>
            </a:r>
            <a:r>
              <a:rPr lang="bg-BG" sz="2400" b="1" dirty="0" err="1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лайн</a:t>
            </a:r>
            <a:r>
              <a:rPr lang="bg-BG" sz="2400" b="1" dirty="0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 платформи и он-</a:t>
            </a:r>
            <a:r>
              <a:rPr lang="bg-BG" sz="2400" b="1" dirty="0" err="1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лайн</a:t>
            </a:r>
            <a:r>
              <a:rPr lang="bg-BG" sz="2400" b="1" dirty="0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 търсачки:</a:t>
            </a:r>
            <a:endParaRPr lang="bg-BG" sz="2400" dirty="0">
              <a:solidFill>
                <a:schemeClr val="tx1"/>
              </a:solidFill>
              <a:latin typeface="inherit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g-BG" sz="20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6.Системи за препоръчване</a:t>
            </a:r>
            <a:endParaRPr lang="en-US" sz="2000" dirty="0">
              <a:solidFill>
                <a:schemeClr val="tx1"/>
              </a:solidFill>
              <a:effectLst/>
              <a:latin typeface="inheri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bg-BG" sz="20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</a:rPr>
              <a:t>7.Он-лайн реклама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g-BG" sz="20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8.Достъп и проверка на данните</a:t>
            </a:r>
            <a:endParaRPr lang="bg-BG" sz="2000" dirty="0">
              <a:solidFill>
                <a:schemeClr val="tx1"/>
              </a:solidFill>
              <a:latin typeface="inheri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g-BG" sz="20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9.Звено по спазване на изискванията</a:t>
            </a:r>
            <a:endParaRPr lang="bg-BG" sz="2000" dirty="0">
              <a:solidFill>
                <a:schemeClr val="tx1"/>
              </a:solidFill>
              <a:effectLst/>
              <a:latin typeface="inheri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bg-BG" sz="2000" dirty="0">
                <a:solidFill>
                  <a:schemeClr val="tx1"/>
                </a:solidFill>
                <a:latin typeface="inherit"/>
                <a:cs typeface="Times New Roman" panose="02020603050405020304" pitchFamily="18" charset="0"/>
              </a:rPr>
              <a:t>10.Такса за надзор</a:t>
            </a:r>
            <a:endParaRPr lang="en-US" sz="2000" dirty="0">
              <a:solidFill>
                <a:schemeClr val="tx1"/>
              </a:solidFill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57036169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D7E8DA0-4429-1915-2D2A-8349C232B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Нови правила за цифровите пазари и цифровите услуги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983476BF-5CEB-2BE3-7929-CC9D52A4C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inherit"/>
              </a:rPr>
              <a:t>V.</a:t>
            </a:r>
            <a:r>
              <a:rPr lang="bg-BG" sz="2400" b="1" dirty="0">
                <a:solidFill>
                  <a:schemeClr val="tx1"/>
                </a:solidFill>
                <a:latin typeface="inherit"/>
              </a:rPr>
              <a:t>Специални правила за онлайн места за търговия (</a:t>
            </a:r>
            <a:r>
              <a:rPr lang="bg-BG" sz="2400" b="1" dirty="0" err="1">
                <a:solidFill>
                  <a:schemeClr val="tx1"/>
                </a:solidFill>
                <a:latin typeface="inherit"/>
              </a:rPr>
              <a:t>маркет</a:t>
            </a:r>
            <a:r>
              <a:rPr lang="bg-BG" sz="2400" b="1" dirty="0">
                <a:solidFill>
                  <a:schemeClr val="tx1"/>
                </a:solidFill>
                <a:latin typeface="inherit"/>
              </a:rPr>
              <a:t> </a:t>
            </a:r>
            <a:r>
              <a:rPr lang="bg-BG" sz="2400" b="1" dirty="0" err="1">
                <a:solidFill>
                  <a:schemeClr val="tx1"/>
                </a:solidFill>
                <a:latin typeface="inherit"/>
              </a:rPr>
              <a:t>плейси</a:t>
            </a:r>
            <a:r>
              <a:rPr lang="bg-BG" sz="2400" b="1" dirty="0">
                <a:solidFill>
                  <a:schemeClr val="tx1"/>
                </a:solidFill>
                <a:latin typeface="inherit"/>
              </a:rPr>
              <a:t>)</a:t>
            </a:r>
            <a:endParaRPr lang="en-US" sz="2400" b="1" dirty="0">
              <a:solidFill>
                <a:schemeClr val="tx1"/>
              </a:solidFill>
              <a:latin typeface="inherit"/>
            </a:endParaRPr>
          </a:p>
          <a:p>
            <a:r>
              <a:rPr lang="bg-BG" sz="2400" b="1" dirty="0">
                <a:solidFill>
                  <a:schemeClr val="tx1"/>
                </a:solidFill>
                <a:latin typeface="inherit"/>
              </a:rPr>
              <a:t>Допълнителни задължения за </a:t>
            </a:r>
            <a:r>
              <a:rPr lang="bg-BG" sz="2400" b="1" dirty="0" err="1">
                <a:solidFill>
                  <a:schemeClr val="tx1"/>
                </a:solidFill>
                <a:latin typeface="inherit"/>
              </a:rPr>
              <a:t>маркет</a:t>
            </a:r>
            <a:r>
              <a:rPr lang="bg-BG" sz="2400" b="1" dirty="0">
                <a:solidFill>
                  <a:schemeClr val="tx1"/>
                </a:solidFill>
                <a:latin typeface="inherit"/>
              </a:rPr>
              <a:t> </a:t>
            </a:r>
            <a:r>
              <a:rPr lang="bg-BG" sz="2400" b="1" dirty="0" err="1">
                <a:solidFill>
                  <a:schemeClr val="tx1"/>
                </a:solidFill>
                <a:latin typeface="inherit"/>
              </a:rPr>
              <a:t>плейси</a:t>
            </a:r>
            <a:r>
              <a:rPr lang="bg-BG" sz="2400" b="1" dirty="0">
                <a:solidFill>
                  <a:schemeClr val="tx1"/>
                </a:solidFill>
                <a:latin typeface="inherit"/>
              </a:rPr>
              <a:t> - позволяват сключване на договори от разстояние между потребител и търговец</a:t>
            </a:r>
          </a:p>
          <a:p>
            <a:r>
              <a:rPr lang="bg-BG" sz="2400" dirty="0">
                <a:solidFill>
                  <a:schemeClr val="tx1"/>
                </a:solidFill>
                <a:latin typeface="inherit"/>
              </a:rPr>
              <a:t>-</a:t>
            </a:r>
            <a:r>
              <a:rPr lang="bg-BG" sz="2400" b="1" dirty="0">
                <a:solidFill>
                  <a:schemeClr val="tx1"/>
                </a:solidFill>
                <a:latin typeface="inherit"/>
              </a:rPr>
              <a:t>проследимост на търговците </a:t>
            </a:r>
            <a:r>
              <a:rPr lang="bg-BG" sz="2400" dirty="0">
                <a:solidFill>
                  <a:schemeClr val="tx1"/>
                </a:solidFill>
                <a:latin typeface="inherit"/>
              </a:rPr>
              <a:t>– доставчиците на </a:t>
            </a:r>
            <a:r>
              <a:rPr lang="bg-BG" sz="2400" dirty="0" err="1">
                <a:solidFill>
                  <a:schemeClr val="tx1"/>
                </a:solidFill>
                <a:latin typeface="inherit"/>
              </a:rPr>
              <a:t>маркетплейси</a:t>
            </a:r>
            <a:r>
              <a:rPr lang="bg-BG" sz="2400" dirty="0">
                <a:solidFill>
                  <a:schemeClr val="tx1"/>
                </a:solidFill>
                <a:latin typeface="inherit"/>
              </a:rPr>
              <a:t> трябва да съберат пълна информация за търговците, част от информацията се предоставя на потребителите;</a:t>
            </a:r>
          </a:p>
          <a:p>
            <a:r>
              <a:rPr lang="bg-BG" sz="2400" dirty="0">
                <a:solidFill>
                  <a:schemeClr val="tx1"/>
                </a:solidFill>
                <a:latin typeface="inherit"/>
              </a:rPr>
              <a:t>-</a:t>
            </a:r>
            <a:r>
              <a:rPr lang="bg-BG" sz="2400" b="1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</a:rPr>
              <a:t>проектиране на онлайн интерфейса на платформата - </a:t>
            </a:r>
            <a:r>
              <a:rPr lang="bg-BG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</a:rPr>
              <a:t>позволява предоставянето на </a:t>
            </a:r>
            <a:r>
              <a:rPr lang="bg-BG" sz="2400" dirty="0" err="1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</a:rPr>
              <a:t>преддоговорната</a:t>
            </a:r>
            <a:r>
              <a:rPr lang="bg-BG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</a:rPr>
              <a:t> информация от търговците и на друга информация, която идентифицира търговците, марка, безопасността на продуктите, етикетиране;</a:t>
            </a:r>
            <a:endParaRPr lang="bg-BG" sz="2400" b="1" dirty="0">
              <a:solidFill>
                <a:schemeClr val="tx1"/>
              </a:solidFill>
              <a:effectLst/>
              <a:latin typeface="inherit"/>
              <a:ea typeface="Times New Roman" panose="02020603050405020304" pitchFamily="18" charset="0"/>
            </a:endParaRPr>
          </a:p>
          <a:p>
            <a:r>
              <a:rPr lang="bg-BG" sz="2400" b="1" dirty="0">
                <a:solidFill>
                  <a:schemeClr val="tx1"/>
                </a:solidFill>
                <a:latin typeface="inherit"/>
                <a:ea typeface="Times New Roman" panose="02020603050405020304" pitchFamily="18" charset="0"/>
              </a:rPr>
              <a:t>-</a:t>
            </a:r>
            <a:r>
              <a:rPr lang="bg-BG" sz="2400" b="1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</a:rPr>
              <a:t>право на информация</a:t>
            </a:r>
            <a:r>
              <a:rPr lang="bg-BG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</a:rPr>
              <a:t> - при закупуване на незаконни стоки или услуги доставчикът на платформата информира потребителите.</a:t>
            </a:r>
            <a:endParaRPr lang="bg-BG" sz="2400" dirty="0">
              <a:solidFill>
                <a:schemeClr val="tx1"/>
              </a:solidFill>
              <a:latin typeface="inheri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65362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8B86727B-E548-3F83-FC70-1891C7829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Нови правила за цифровите пазари и цифровите услуги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60BE6321-C00D-765E-0C92-5BDEFA56F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400" b="1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Компетентни</a:t>
            </a:r>
            <a:r>
              <a:rPr lang="bg-BG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2400" b="1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органи</a:t>
            </a:r>
          </a:p>
          <a:p>
            <a:r>
              <a:rPr lang="bg-BG" sz="2400" dirty="0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С</a:t>
            </a:r>
            <a:r>
              <a:rPr lang="bg-BG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ъздават се нови органи, а на Европейската комисия се вменяват нови задължения, които до този момент не бяха познати</a:t>
            </a:r>
          </a:p>
          <a:p>
            <a:r>
              <a:rPr lang="bg-BG" sz="2400" b="1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1.Определят се национални компетентни органи</a:t>
            </a:r>
            <a:r>
              <a:rPr lang="bg-BG" sz="2400" b="1" dirty="0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, </a:t>
            </a:r>
            <a:r>
              <a:rPr lang="bg-BG" sz="2400" dirty="0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които </a:t>
            </a:r>
            <a:r>
              <a:rPr lang="bg-BG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да отговарят за надзора на доставчиците на посреднически услуги с цел осигуряване на спазването на Регламента;</a:t>
            </a:r>
          </a:p>
          <a:p>
            <a:r>
              <a:rPr lang="bg-BG" sz="2400" b="1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Създава се нов орган, наречен „национален координатор за цифровите услуги“ - </a:t>
            </a:r>
            <a:r>
              <a:rPr lang="bg-BG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отговаря за всички въпроси, свързани с надзора и осигуряване на спазването на </a:t>
            </a:r>
            <a:r>
              <a:rPr lang="bg-BG" sz="2400" dirty="0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Р</a:t>
            </a:r>
            <a:r>
              <a:rPr lang="bg-BG" sz="2400" dirty="0" smtClean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егламента </a:t>
            </a:r>
            <a:r>
              <a:rPr lang="bg-BG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в съответната държава членка</a:t>
            </a:r>
            <a:endParaRPr lang="bg-BG" sz="2400" dirty="0">
              <a:effectLst/>
              <a:latin typeface="inherit"/>
              <a:ea typeface="Calibri" panose="020F0502020204030204" pitchFamily="34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70149338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Нови правила за цифровите пазари и цифровите услуги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sz="2400" b="1" dirty="0" smtClean="0">
                <a:solidFill>
                  <a:schemeClr val="tx1"/>
                </a:solidFill>
                <a:latin typeface="inherit"/>
              </a:rPr>
              <a:t>Национален координатор за цифровите услуги</a:t>
            </a:r>
          </a:p>
          <a:p>
            <a:r>
              <a:rPr lang="bg-BG" sz="2400" dirty="0" smtClean="0">
                <a:solidFill>
                  <a:schemeClr val="tx1"/>
                </a:solidFill>
                <a:latin typeface="inherit"/>
              </a:rPr>
              <a:t>За България – Комисия за регулиране на съобщенията</a:t>
            </a:r>
          </a:p>
          <a:p>
            <a:r>
              <a:rPr lang="ru-RU" dirty="0" smtClean="0">
                <a:solidFill>
                  <a:schemeClr val="tx1"/>
                </a:solidFill>
                <a:latin typeface="inherit"/>
              </a:rPr>
              <a:t>КРС </a:t>
            </a:r>
            <a:r>
              <a:rPr lang="ru-RU" dirty="0" err="1" smtClean="0">
                <a:solidFill>
                  <a:schemeClr val="tx1"/>
                </a:solidFill>
                <a:latin typeface="inherit"/>
              </a:rPr>
              <a:t>има</a:t>
            </a:r>
            <a:r>
              <a:rPr lang="ru-RU" dirty="0" smtClean="0">
                <a:solidFill>
                  <a:schemeClr val="tx1"/>
                </a:solidFill>
                <a:latin typeface="inherit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inherit"/>
              </a:rPr>
              <a:t>правомощия</a:t>
            </a:r>
            <a:r>
              <a:rPr lang="ru-RU" dirty="0" smtClean="0">
                <a:solidFill>
                  <a:schemeClr val="tx1"/>
                </a:solidFill>
                <a:latin typeface="inherit"/>
              </a:rPr>
              <a:t> 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да </a:t>
            </a:r>
            <a:r>
              <a:rPr lang="ru-RU" dirty="0" err="1" smtClean="0">
                <a:solidFill>
                  <a:schemeClr val="tx1"/>
                </a:solidFill>
                <a:latin typeface="inherit"/>
              </a:rPr>
              <a:t>упражнява</a:t>
            </a:r>
            <a:r>
              <a:rPr lang="ru-RU" dirty="0" smtClean="0">
                <a:solidFill>
                  <a:schemeClr val="tx1"/>
                </a:solidFill>
                <a:latin typeface="inherit"/>
              </a:rPr>
              <a:t> 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надзор и да </a:t>
            </a:r>
            <a:r>
              <a:rPr lang="ru-RU" dirty="0" err="1" smtClean="0">
                <a:solidFill>
                  <a:schemeClr val="tx1"/>
                </a:solidFill>
                <a:latin typeface="inherit"/>
              </a:rPr>
              <a:t>осигурява</a:t>
            </a:r>
            <a:r>
              <a:rPr lang="ru-RU" dirty="0" smtClean="0">
                <a:solidFill>
                  <a:schemeClr val="tx1"/>
                </a:solidFill>
                <a:latin typeface="inheri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спазването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на регламента по отношение на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доставчиците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на посреднически услуги с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място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установяване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България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, с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изключение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на надзора на много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големите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онлайн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платформи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и много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големите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онлайн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търсачки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който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ще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се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осъществява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от ЕК и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по-отношение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който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ще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inherit"/>
              </a:rPr>
              <a:t>имат</a:t>
            </a:r>
            <a:r>
              <a:rPr lang="ru-RU" dirty="0">
                <a:solidFill>
                  <a:schemeClr val="tx1"/>
                </a:solidFill>
                <a:latin typeface="inherit"/>
              </a:rPr>
              <a:t> само </a:t>
            </a:r>
            <a:r>
              <a:rPr lang="ru-RU" sz="2400" dirty="0" err="1">
                <a:solidFill>
                  <a:schemeClr val="tx1"/>
                </a:solidFill>
                <a:latin typeface="inherit"/>
              </a:rPr>
              <a:t>подпомагащи</a:t>
            </a:r>
            <a:r>
              <a:rPr lang="ru-RU" sz="2400" dirty="0">
                <a:solidFill>
                  <a:schemeClr val="tx1"/>
                </a:solidFill>
                <a:latin typeface="inherit"/>
              </a:rPr>
              <a:t> функции</a:t>
            </a:r>
            <a:r>
              <a:rPr lang="ru-RU" sz="2400" dirty="0" smtClean="0">
                <a:solidFill>
                  <a:schemeClr val="tx1"/>
                </a:solidFill>
                <a:latin typeface="inherit"/>
              </a:rPr>
              <a:t>.</a:t>
            </a:r>
          </a:p>
          <a:p>
            <a:r>
              <a:rPr lang="ru-RU" sz="2400" dirty="0">
                <a:solidFill>
                  <a:schemeClr val="tx1"/>
                </a:solidFill>
                <a:latin typeface="inherit"/>
              </a:rPr>
              <a:t>КРС </a:t>
            </a:r>
            <a:r>
              <a:rPr lang="ru-RU" sz="2400" dirty="0" err="1">
                <a:solidFill>
                  <a:schemeClr val="tx1"/>
                </a:solidFill>
                <a:latin typeface="inherit"/>
              </a:rPr>
              <a:t>ще</a:t>
            </a:r>
            <a:r>
              <a:rPr lang="ru-RU" sz="2400" dirty="0">
                <a:solidFill>
                  <a:schemeClr val="tx1"/>
                </a:solidFill>
                <a:latin typeface="inherit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inherit"/>
              </a:rPr>
              <a:t>осъществява</a:t>
            </a:r>
            <a:r>
              <a:rPr lang="ru-RU" sz="2400" dirty="0">
                <a:solidFill>
                  <a:schemeClr val="tx1"/>
                </a:solidFill>
                <a:latin typeface="inherit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inherit"/>
              </a:rPr>
              <a:t>контрол</a:t>
            </a:r>
            <a:r>
              <a:rPr lang="ru-RU" sz="2400" dirty="0">
                <a:solidFill>
                  <a:schemeClr val="tx1"/>
                </a:solidFill>
                <a:latin typeface="inherit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inherit"/>
              </a:rPr>
              <a:t>върху</a:t>
            </a:r>
            <a:r>
              <a:rPr lang="ru-RU" sz="2400" dirty="0">
                <a:solidFill>
                  <a:schemeClr val="tx1"/>
                </a:solidFill>
                <a:latin typeface="inherit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inherit"/>
              </a:rPr>
              <a:t>дейността</a:t>
            </a:r>
            <a:r>
              <a:rPr lang="ru-RU" sz="2400" dirty="0">
                <a:solidFill>
                  <a:schemeClr val="tx1"/>
                </a:solidFill>
                <a:latin typeface="inherit"/>
              </a:rPr>
              <a:t> на </a:t>
            </a:r>
            <a:r>
              <a:rPr lang="ru-RU" sz="2400" dirty="0" err="1">
                <a:solidFill>
                  <a:schemeClr val="tx1"/>
                </a:solidFill>
                <a:latin typeface="inherit"/>
              </a:rPr>
              <a:t>доставчиците</a:t>
            </a:r>
            <a:r>
              <a:rPr lang="ru-RU" sz="2400" dirty="0">
                <a:solidFill>
                  <a:schemeClr val="tx1"/>
                </a:solidFill>
                <a:latin typeface="inherit"/>
              </a:rPr>
              <a:t> на посреднически услуги на </a:t>
            </a:r>
            <a:r>
              <a:rPr lang="ru-RU" sz="2400" dirty="0" err="1">
                <a:solidFill>
                  <a:schemeClr val="tx1"/>
                </a:solidFill>
                <a:latin typeface="inherit"/>
              </a:rPr>
              <a:t>информационното</a:t>
            </a:r>
            <a:r>
              <a:rPr lang="ru-RU" sz="2400" dirty="0">
                <a:solidFill>
                  <a:schemeClr val="tx1"/>
                </a:solidFill>
                <a:latin typeface="inherit"/>
              </a:rPr>
              <a:t> общество, </a:t>
            </a:r>
            <a:r>
              <a:rPr lang="ru-RU" sz="2400" dirty="0" err="1">
                <a:solidFill>
                  <a:schemeClr val="tx1"/>
                </a:solidFill>
                <a:latin typeface="inherit"/>
              </a:rPr>
              <a:t>които</a:t>
            </a:r>
            <a:r>
              <a:rPr lang="ru-RU" sz="2400" dirty="0">
                <a:solidFill>
                  <a:schemeClr val="tx1"/>
                </a:solidFill>
                <a:latin typeface="inherit"/>
              </a:rPr>
              <a:t> не </a:t>
            </a:r>
            <a:r>
              <a:rPr lang="ru-RU" sz="2400" dirty="0" err="1">
                <a:solidFill>
                  <a:schemeClr val="tx1"/>
                </a:solidFill>
                <a:latin typeface="inherit"/>
              </a:rPr>
              <a:t>представляват</a:t>
            </a:r>
            <a:r>
              <a:rPr lang="ru-RU" sz="2400" dirty="0">
                <a:solidFill>
                  <a:schemeClr val="tx1"/>
                </a:solidFill>
                <a:latin typeface="inherit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inherit"/>
              </a:rPr>
              <a:t>платформи</a:t>
            </a:r>
            <a:r>
              <a:rPr lang="ru-RU" sz="2400" dirty="0">
                <a:solidFill>
                  <a:schemeClr val="tx1"/>
                </a:solidFill>
                <a:latin typeface="inherit"/>
              </a:rPr>
              <a:t> за </a:t>
            </a:r>
            <a:r>
              <a:rPr lang="ru-RU" sz="2400" dirty="0" err="1">
                <a:solidFill>
                  <a:schemeClr val="tx1"/>
                </a:solidFill>
                <a:latin typeface="inherit"/>
              </a:rPr>
              <a:t>споделяне</a:t>
            </a:r>
            <a:r>
              <a:rPr lang="ru-RU" sz="2400" dirty="0">
                <a:solidFill>
                  <a:schemeClr val="tx1"/>
                </a:solidFill>
                <a:latin typeface="inherit"/>
              </a:rPr>
              <a:t> на </a:t>
            </a:r>
            <a:r>
              <a:rPr lang="ru-RU" sz="2400" dirty="0" err="1" smtClean="0">
                <a:solidFill>
                  <a:schemeClr val="tx1"/>
                </a:solidFill>
                <a:latin typeface="inherit"/>
              </a:rPr>
              <a:t>видеоклипове</a:t>
            </a:r>
            <a:r>
              <a:rPr lang="bg-BG" sz="2400" dirty="0">
                <a:solidFill>
                  <a:schemeClr val="tx1"/>
                </a:solidFill>
                <a:latin typeface="inheri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2850740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Нови правила за цифровите пазари и цифровите услуги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err="1" smtClean="0">
                <a:solidFill>
                  <a:schemeClr val="tx1"/>
                </a:solidFill>
                <a:latin typeface="inherit"/>
              </a:rPr>
              <a:t>Съветът</a:t>
            </a:r>
            <a:r>
              <a:rPr lang="ru-RU" sz="2400" dirty="0" smtClean="0">
                <a:solidFill>
                  <a:schemeClr val="tx1"/>
                </a:solidFill>
                <a:latin typeface="inherit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inherit"/>
              </a:rPr>
              <a:t>за </a:t>
            </a:r>
            <a:r>
              <a:rPr lang="ru-RU" sz="2400" dirty="0" err="1">
                <a:solidFill>
                  <a:schemeClr val="tx1"/>
                </a:solidFill>
                <a:latin typeface="inherit"/>
              </a:rPr>
              <a:t>електронни</a:t>
            </a:r>
            <a:r>
              <a:rPr lang="ru-RU" sz="2400" dirty="0">
                <a:solidFill>
                  <a:schemeClr val="tx1"/>
                </a:solidFill>
                <a:latin typeface="inherit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inherit"/>
              </a:rPr>
              <a:t>медии</a:t>
            </a:r>
            <a:r>
              <a:rPr lang="ru-RU" sz="2400" dirty="0">
                <a:solidFill>
                  <a:schemeClr val="tx1"/>
                </a:solidFill>
                <a:latin typeface="inherit"/>
              </a:rPr>
              <a:t> e компетентен орган по чл. 49 от Регламент (ЕС) 2022/2065 при </a:t>
            </a:r>
            <a:r>
              <a:rPr lang="ru-RU" sz="2400" dirty="0" err="1">
                <a:solidFill>
                  <a:schemeClr val="tx1"/>
                </a:solidFill>
                <a:latin typeface="inherit"/>
              </a:rPr>
              <a:t>предоставянето</a:t>
            </a:r>
            <a:r>
              <a:rPr lang="ru-RU" sz="2400" dirty="0">
                <a:solidFill>
                  <a:schemeClr val="tx1"/>
                </a:solidFill>
                <a:latin typeface="inherit"/>
              </a:rPr>
              <a:t> на посреднически услуги на </a:t>
            </a:r>
            <a:r>
              <a:rPr lang="ru-RU" sz="2400" dirty="0" err="1">
                <a:solidFill>
                  <a:schemeClr val="tx1"/>
                </a:solidFill>
                <a:latin typeface="inherit"/>
              </a:rPr>
              <a:t>информационното</a:t>
            </a:r>
            <a:r>
              <a:rPr lang="ru-RU" sz="2400" dirty="0">
                <a:solidFill>
                  <a:schemeClr val="tx1"/>
                </a:solidFill>
                <a:latin typeface="inherit"/>
              </a:rPr>
              <a:t> общество по </a:t>
            </a:r>
            <a:r>
              <a:rPr lang="ru-RU" sz="2400" dirty="0" err="1">
                <a:solidFill>
                  <a:schemeClr val="tx1"/>
                </a:solidFill>
                <a:latin typeface="inherit"/>
              </a:rPr>
              <a:t>смисъла</a:t>
            </a:r>
            <a:r>
              <a:rPr lang="ru-RU" sz="2400" dirty="0">
                <a:solidFill>
                  <a:schemeClr val="tx1"/>
                </a:solidFill>
                <a:latin typeface="inherit"/>
              </a:rPr>
              <a:t> на Регламента, </a:t>
            </a:r>
            <a:r>
              <a:rPr lang="ru-RU" sz="2400" dirty="0" err="1">
                <a:solidFill>
                  <a:schemeClr val="tx1"/>
                </a:solidFill>
                <a:latin typeface="inherit"/>
              </a:rPr>
              <a:t>които</a:t>
            </a:r>
            <a:r>
              <a:rPr lang="ru-RU" sz="2400" dirty="0">
                <a:solidFill>
                  <a:schemeClr val="tx1"/>
                </a:solidFill>
                <a:latin typeface="inherit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inherit"/>
              </a:rPr>
              <a:t>представляват</a:t>
            </a:r>
            <a:r>
              <a:rPr lang="ru-RU" sz="2400" dirty="0">
                <a:solidFill>
                  <a:schemeClr val="tx1"/>
                </a:solidFill>
                <a:latin typeface="inherit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inherit"/>
              </a:rPr>
              <a:t>платформи</a:t>
            </a:r>
            <a:r>
              <a:rPr lang="ru-RU" sz="2400" dirty="0">
                <a:solidFill>
                  <a:schemeClr val="tx1"/>
                </a:solidFill>
                <a:latin typeface="inherit"/>
              </a:rPr>
              <a:t> за </a:t>
            </a:r>
            <a:r>
              <a:rPr lang="ru-RU" sz="2400" dirty="0" err="1">
                <a:solidFill>
                  <a:schemeClr val="tx1"/>
                </a:solidFill>
                <a:latin typeface="inherit"/>
              </a:rPr>
              <a:t>споделяне</a:t>
            </a:r>
            <a:r>
              <a:rPr lang="ru-RU" sz="2400" dirty="0">
                <a:solidFill>
                  <a:schemeClr val="tx1"/>
                </a:solidFill>
                <a:latin typeface="inherit"/>
              </a:rPr>
              <a:t> на </a:t>
            </a:r>
            <a:r>
              <a:rPr lang="ru-RU" sz="2400" dirty="0" err="1">
                <a:solidFill>
                  <a:schemeClr val="tx1"/>
                </a:solidFill>
                <a:latin typeface="inherit"/>
              </a:rPr>
              <a:t>видеоклипове</a:t>
            </a:r>
            <a:r>
              <a:rPr lang="ru-RU" sz="2400" dirty="0">
                <a:solidFill>
                  <a:schemeClr val="tx1"/>
                </a:solidFill>
                <a:latin typeface="inherit"/>
              </a:rPr>
              <a:t>.</a:t>
            </a:r>
          </a:p>
          <a:p>
            <a:r>
              <a:rPr lang="ru-RU" sz="2400" dirty="0" err="1">
                <a:solidFill>
                  <a:schemeClr val="tx1"/>
                </a:solidFill>
                <a:latin typeface="inherit"/>
              </a:rPr>
              <a:t>Комисията</a:t>
            </a:r>
            <a:r>
              <a:rPr lang="ru-RU" sz="2400" dirty="0">
                <a:solidFill>
                  <a:schemeClr val="tx1"/>
                </a:solidFill>
                <a:latin typeface="inherit"/>
              </a:rPr>
              <a:t> за защита на </a:t>
            </a:r>
            <a:r>
              <a:rPr lang="ru-RU" sz="2400" dirty="0" err="1">
                <a:solidFill>
                  <a:schemeClr val="tx1"/>
                </a:solidFill>
                <a:latin typeface="inherit"/>
              </a:rPr>
              <a:t>личните</a:t>
            </a:r>
            <a:r>
              <a:rPr lang="ru-RU" sz="2400" dirty="0">
                <a:solidFill>
                  <a:schemeClr val="tx1"/>
                </a:solidFill>
                <a:latin typeface="inherit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inherit"/>
              </a:rPr>
              <a:t>данни</a:t>
            </a:r>
            <a:r>
              <a:rPr lang="ru-RU" sz="2400" dirty="0">
                <a:solidFill>
                  <a:schemeClr val="tx1"/>
                </a:solidFill>
                <a:latin typeface="inherit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inherit"/>
              </a:rPr>
              <a:t>също</a:t>
            </a:r>
            <a:r>
              <a:rPr lang="ru-RU" sz="2400" dirty="0">
                <a:solidFill>
                  <a:schemeClr val="tx1"/>
                </a:solidFill>
                <a:latin typeface="inherit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inherit"/>
              </a:rPr>
              <a:t>има</a:t>
            </a:r>
            <a:r>
              <a:rPr lang="ru-RU" sz="2400" dirty="0">
                <a:solidFill>
                  <a:schemeClr val="tx1"/>
                </a:solidFill>
                <a:latin typeface="inherit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inherit"/>
              </a:rPr>
              <a:t>правомощия</a:t>
            </a:r>
            <a:r>
              <a:rPr lang="ru-RU" sz="2400" dirty="0">
                <a:solidFill>
                  <a:schemeClr val="tx1"/>
                </a:solidFill>
                <a:latin typeface="inherit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inherit"/>
              </a:rPr>
              <a:t>във</a:t>
            </a:r>
            <a:r>
              <a:rPr lang="ru-RU" sz="2400" dirty="0">
                <a:solidFill>
                  <a:schemeClr val="tx1"/>
                </a:solidFill>
                <a:latin typeface="inherit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inherit"/>
              </a:rPr>
              <a:t>връзка</a:t>
            </a:r>
            <a:r>
              <a:rPr lang="ru-RU" sz="2400" dirty="0">
                <a:solidFill>
                  <a:schemeClr val="tx1"/>
                </a:solidFill>
                <a:latin typeface="inherit"/>
              </a:rPr>
              <a:t> с </a:t>
            </a:r>
            <a:r>
              <a:rPr lang="ru-RU" sz="2400" dirty="0" err="1">
                <a:solidFill>
                  <a:schemeClr val="tx1"/>
                </a:solidFill>
                <a:latin typeface="inherit"/>
              </a:rPr>
              <a:t>изпълнението</a:t>
            </a:r>
            <a:r>
              <a:rPr lang="ru-RU" sz="2400" dirty="0">
                <a:solidFill>
                  <a:schemeClr val="tx1"/>
                </a:solidFill>
                <a:latin typeface="inherit"/>
              </a:rPr>
              <a:t> на чл. 26 и чл. 28 от Регламента.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4797097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Нови правила за цифровите пазари и цифровите услуги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На 16.12.2024 г. </a:t>
            </a:r>
            <a:r>
              <a:rPr lang="ru-RU" dirty="0" err="1" smtClean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Европейската</a:t>
            </a:r>
            <a:r>
              <a:rPr lang="ru-RU" dirty="0" smtClean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комисия</a:t>
            </a:r>
            <a:r>
              <a:rPr lang="ru-RU" dirty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изпрати</a:t>
            </a:r>
            <a:r>
              <a:rPr lang="ru-RU" dirty="0" smtClean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официално</a:t>
            </a:r>
            <a:r>
              <a:rPr lang="ru-RU" dirty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уведомително</a:t>
            </a:r>
            <a:r>
              <a:rPr lang="ru-RU" dirty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писмо</a:t>
            </a:r>
            <a:r>
              <a:rPr lang="ru-RU" dirty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до </a:t>
            </a:r>
            <a:r>
              <a:rPr lang="ru-RU" dirty="0" err="1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България</a:t>
            </a:r>
            <a:r>
              <a:rPr lang="ru-RU" dirty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(INFR(2024)2241</a:t>
            </a:r>
            <a:r>
              <a:rPr lang="ru-RU" dirty="0" smtClean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ru-RU" dirty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за </a:t>
            </a:r>
            <a:r>
              <a:rPr lang="ru-RU" dirty="0" err="1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това</a:t>
            </a:r>
            <a:r>
              <a:rPr lang="ru-RU" dirty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, че не </a:t>
            </a:r>
            <a:r>
              <a:rPr lang="en-US" dirty="0" smtClean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ru-RU" dirty="0" smtClean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номинирал</a:t>
            </a:r>
            <a:r>
              <a:rPr lang="bg-BG" dirty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а</a:t>
            </a:r>
            <a:r>
              <a:rPr lang="ru-RU" dirty="0" smtClean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и </a:t>
            </a:r>
            <a:r>
              <a:rPr lang="ru-RU" dirty="0" err="1" smtClean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овластила</a:t>
            </a:r>
            <a:r>
              <a:rPr lang="ru-RU" dirty="0" smtClean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национален координатор </a:t>
            </a:r>
            <a:r>
              <a:rPr lang="ru-RU" dirty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на </a:t>
            </a:r>
            <a:r>
              <a:rPr lang="ru-RU" dirty="0" err="1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цифрови</a:t>
            </a:r>
            <a:r>
              <a:rPr lang="ru-RU" dirty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услуги </a:t>
            </a:r>
            <a:r>
              <a:rPr lang="ru-RU" dirty="0" smtClean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(DSC) </a:t>
            </a:r>
            <a:r>
              <a:rPr lang="ru-RU" dirty="0" err="1" smtClean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съгласно</a:t>
            </a:r>
            <a:r>
              <a:rPr lang="ru-RU" dirty="0" smtClean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Акта </a:t>
            </a:r>
            <a:r>
              <a:rPr lang="ru-RU" dirty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за </a:t>
            </a:r>
            <a:r>
              <a:rPr lang="ru-RU" dirty="0" err="1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цифровите</a:t>
            </a:r>
            <a:r>
              <a:rPr lang="ru-RU" dirty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услуги.</a:t>
            </a:r>
            <a:endParaRPr lang="ru-RU" dirty="0">
              <a:solidFill>
                <a:schemeClr val="tx1"/>
              </a:solidFill>
              <a:latin typeface="inheri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dirty="0" err="1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Държавите</a:t>
            </a:r>
            <a:r>
              <a:rPr lang="ru-RU" dirty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членки</a:t>
            </a:r>
            <a:r>
              <a:rPr lang="ru-RU" dirty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трябваше</a:t>
            </a:r>
            <a:r>
              <a:rPr lang="ru-RU" dirty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да определят </a:t>
            </a:r>
            <a:r>
              <a:rPr lang="ru-RU" dirty="0" smtClean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DSC</a:t>
            </a:r>
            <a:r>
              <a:rPr lang="ru-RU" dirty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който</a:t>
            </a:r>
            <a:r>
              <a:rPr lang="ru-RU" dirty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отговаря</a:t>
            </a:r>
            <a:r>
              <a:rPr lang="ru-RU" dirty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за </a:t>
            </a:r>
            <a:r>
              <a:rPr lang="ru-RU" dirty="0" err="1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наблюдението</a:t>
            </a:r>
            <a:r>
              <a:rPr lang="ru-RU" dirty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приложението</a:t>
            </a:r>
            <a:r>
              <a:rPr lang="ru-RU" dirty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и </a:t>
            </a:r>
            <a:r>
              <a:rPr lang="ru-RU" dirty="0" err="1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прилагането</a:t>
            </a:r>
            <a:r>
              <a:rPr lang="ru-RU" dirty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на DSA </a:t>
            </a:r>
            <a:r>
              <a:rPr lang="ru-RU" dirty="0" err="1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към</a:t>
            </a:r>
            <a:r>
              <a:rPr lang="ru-RU" dirty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доставчиците</a:t>
            </a:r>
            <a:r>
              <a:rPr lang="ru-RU" dirty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на услуги, </a:t>
            </a:r>
            <a:r>
              <a:rPr lang="ru-RU" dirty="0" err="1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установени</a:t>
            </a:r>
            <a:r>
              <a:rPr lang="ru-RU" dirty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тяхна</a:t>
            </a:r>
            <a:r>
              <a:rPr lang="ru-RU" dirty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територия</a:t>
            </a:r>
            <a:r>
              <a:rPr lang="ru-RU" dirty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, до 17 </a:t>
            </a:r>
            <a:r>
              <a:rPr lang="ru-RU" dirty="0" err="1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февруари</a:t>
            </a:r>
            <a:r>
              <a:rPr lang="ru-RU" dirty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2024 </a:t>
            </a:r>
            <a:r>
              <a:rPr lang="ru-RU" dirty="0" smtClean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г.</a:t>
            </a:r>
            <a:endParaRPr lang="en-US" dirty="0" smtClean="0">
              <a:solidFill>
                <a:schemeClr val="tx1"/>
              </a:solidFill>
              <a:latin typeface="inheri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dirty="0" err="1" smtClean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Комисията</a:t>
            </a:r>
            <a:r>
              <a:rPr lang="ru-RU" dirty="0" smtClean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изпраща</a:t>
            </a:r>
            <a:r>
              <a:rPr lang="ru-RU" dirty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България</a:t>
            </a:r>
            <a:r>
              <a:rPr lang="ru-RU" dirty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официално</a:t>
            </a:r>
            <a:r>
              <a:rPr lang="ru-RU" dirty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уведомително</a:t>
            </a:r>
            <a:r>
              <a:rPr lang="ru-RU" dirty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писмо</a:t>
            </a:r>
            <a:r>
              <a:rPr lang="ru-RU" dirty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тъй</a:t>
            </a:r>
            <a:r>
              <a:rPr lang="ru-RU" dirty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като</a:t>
            </a:r>
            <a:r>
              <a:rPr lang="ru-RU" dirty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не е </a:t>
            </a:r>
            <a:r>
              <a:rPr lang="ru-RU" dirty="0" err="1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упълномощила</a:t>
            </a:r>
            <a:r>
              <a:rPr lang="ru-RU" dirty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номинирания</a:t>
            </a:r>
            <a:r>
              <a:rPr lang="ru-RU" dirty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DSC да </a:t>
            </a:r>
            <a:r>
              <a:rPr lang="ru-RU" dirty="0" err="1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изпълнява</a:t>
            </a:r>
            <a:r>
              <a:rPr lang="ru-RU" dirty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задачите</a:t>
            </a:r>
            <a:r>
              <a:rPr lang="ru-RU" dirty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си по DSA, </a:t>
            </a:r>
            <a:r>
              <a:rPr lang="ru-RU" dirty="0" err="1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включително</a:t>
            </a:r>
            <a:r>
              <a:rPr lang="ru-RU" dirty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за </a:t>
            </a:r>
            <a:r>
              <a:rPr lang="ru-RU" dirty="0" err="1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това</a:t>
            </a:r>
            <a:r>
              <a:rPr lang="ru-RU" dirty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, че не е определила </a:t>
            </a:r>
            <a:r>
              <a:rPr lang="ru-RU" dirty="0" err="1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правилата</a:t>
            </a:r>
            <a:r>
              <a:rPr lang="ru-RU" dirty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за санкции, </a:t>
            </a:r>
            <a:r>
              <a:rPr lang="ru-RU" dirty="0" err="1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приложими</a:t>
            </a:r>
            <a:r>
              <a:rPr lang="ru-RU" dirty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за нарушения на DSA.</a:t>
            </a:r>
            <a:endParaRPr lang="bg-BG" dirty="0">
              <a:solidFill>
                <a:schemeClr val="tx1"/>
              </a:solidFill>
              <a:latin typeface="inheri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763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07423596-6EA5-375B-A59D-AD7CBD7B0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Нови правила за цифровите пазари и цифровите услуги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BEDBC969-6F78-AE1E-D07E-164045830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За да се </a:t>
            </a:r>
            <a:r>
              <a:rPr lang="bg-BG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да се класифицират като </a:t>
            </a:r>
            <a:r>
              <a:rPr lang="bg-BG" sz="2400" i="1" u="sng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контролиращи достъпа предприятия </a:t>
            </a:r>
            <a:r>
              <a:rPr lang="bg-BG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трябва да са изпълнени кумулативно следните условия:</a:t>
            </a:r>
          </a:p>
          <a:p>
            <a:r>
              <a:rPr lang="bg-BG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bg-BG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 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inherit"/>
              </a:rPr>
              <a:t>Размер, </a:t>
            </a:r>
            <a:r>
              <a:rPr lang="ru-RU" sz="2000" b="1" i="0" dirty="0" err="1">
                <a:solidFill>
                  <a:srgbClr val="000000"/>
                </a:solidFill>
                <a:effectLst/>
                <a:latin typeface="inherit"/>
              </a:rPr>
              <a:t>оказващ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ru-RU" sz="2000" b="1" i="0" dirty="0" err="1">
                <a:solidFill>
                  <a:srgbClr val="000000"/>
                </a:solidFill>
                <a:effectLst/>
                <a:latin typeface="inherit"/>
              </a:rPr>
              <a:t>въздействие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ru-RU" sz="2000" b="1" i="0" dirty="0" err="1">
                <a:solidFill>
                  <a:srgbClr val="000000"/>
                </a:solidFill>
                <a:effectLst/>
                <a:latin typeface="inherit"/>
              </a:rPr>
              <a:t>върху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ru-RU" sz="2000" b="1" i="0" dirty="0" err="1">
                <a:solidFill>
                  <a:srgbClr val="000000"/>
                </a:solidFill>
                <a:effectLst/>
                <a:latin typeface="inherit"/>
              </a:rPr>
              <a:t>вътрешния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ru-RU" sz="2000" b="1" i="0" dirty="0" err="1">
                <a:solidFill>
                  <a:srgbClr val="000000"/>
                </a:solidFill>
                <a:effectLst/>
                <a:latin typeface="inherit"/>
              </a:rPr>
              <a:t>пазар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inherit"/>
              </a:rPr>
              <a:t>:</a:t>
            </a:r>
            <a:endParaRPr lang="bg-BG" sz="2400" dirty="0">
              <a:solidFill>
                <a:schemeClr val="tx1"/>
              </a:solidFill>
              <a:effectLst/>
              <a:latin typeface="inherit"/>
              <a:ea typeface="Calibri" panose="020F0502020204030204" pitchFamily="34" charset="0"/>
            </a:endParaRPr>
          </a:p>
          <a:p>
            <a:r>
              <a:rPr lang="bg-BG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а)предприятието трябва да предоставя „основна платформена услуга“</a:t>
            </a:r>
            <a:r>
              <a:rPr lang="bg-BG" sz="2400" dirty="0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;</a:t>
            </a:r>
            <a:r>
              <a:rPr lang="bg-BG" sz="2400" dirty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bg-BG" sz="2400" dirty="0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б</a:t>
            </a:r>
            <a:r>
              <a:rPr lang="bg-BG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)през последната финансова година то трябва да има най-малко 45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 </a:t>
            </a:r>
            <a:r>
              <a:rPr lang="bg-BG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милиона активни крайни ползватели месечно, установени или намиращи се в Съюза</a:t>
            </a:r>
            <a:r>
              <a:rPr lang="bg-BG" sz="2400" dirty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</a:p>
          <a:p>
            <a:r>
              <a:rPr lang="bg-BG" sz="2400" dirty="0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в</a:t>
            </a:r>
            <a:r>
              <a:rPr lang="bg-BG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)да има най-малко 10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 </a:t>
            </a:r>
            <a:r>
              <a:rPr lang="bg-BG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000 активни бизнес ползватели годишно, установени в Съюза;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39586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013D3FD2-A21D-D087-C071-8304CE2F1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Нови правила за цифровите пазари и цифровите услуги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535B310B-F058-7B29-EA8A-AF5887C2A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44958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bg-BG" sz="2400" b="1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Правомощията </a:t>
            </a:r>
            <a:r>
              <a:rPr lang="bg-BG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на националните координатори за цифровите услуги са посочени в чл.51 от Регламента и включват:</a:t>
            </a:r>
            <a:endParaRPr lang="en-US" sz="2400" dirty="0">
              <a:solidFill>
                <a:schemeClr val="tx1"/>
              </a:solidFill>
              <a:effectLst/>
              <a:latin typeface="inheri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449580">
              <a:lnSpc>
                <a:spcPct val="107000"/>
              </a:lnSpc>
              <a:spcBef>
                <a:spcPts val="0"/>
              </a:spcBef>
            </a:pPr>
            <a:r>
              <a:rPr lang="bg-BG" sz="2400" b="1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1.правомощия за разследване:</a:t>
            </a:r>
            <a:endParaRPr lang="en-US" sz="2400" dirty="0">
              <a:solidFill>
                <a:schemeClr val="tx1"/>
              </a:solidFill>
              <a:effectLst/>
              <a:latin typeface="inheri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49580">
              <a:lnSpc>
                <a:spcPct val="107000"/>
              </a:lnSpc>
              <a:spcBef>
                <a:spcPts val="0"/>
              </a:spcBef>
            </a:pPr>
            <a:r>
              <a:rPr lang="bg-BG" sz="2400" b="1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2.правомощия </a:t>
            </a:r>
            <a:r>
              <a:rPr lang="bg-BG" sz="2400" b="1" dirty="0">
                <a:solidFill>
                  <a:schemeClr val="tx1"/>
                </a:solidFill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за о</a:t>
            </a:r>
            <a:r>
              <a:rPr lang="bg-BG" sz="2400" b="1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сигуряване спазването на Регламента:</a:t>
            </a:r>
            <a:endParaRPr lang="en-US" sz="2400" dirty="0">
              <a:solidFill>
                <a:schemeClr val="tx1"/>
              </a:solidFill>
              <a:effectLst/>
              <a:latin typeface="inheri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bg-BG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-право да изискват информация, свързана с предполагаемо нарушение;</a:t>
            </a:r>
            <a:endParaRPr lang="bg-BG" sz="2400" dirty="0">
              <a:solidFill>
                <a:schemeClr val="tx1"/>
              </a:solidFill>
              <a:effectLst/>
              <a:latin typeface="inheri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bg-BG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-право да наредят извършването на проверки;</a:t>
            </a:r>
            <a:endParaRPr lang="bg-BG" sz="2400" dirty="0">
              <a:solidFill>
                <a:schemeClr val="tx1"/>
              </a:solidFill>
              <a:effectLst/>
              <a:latin typeface="inheri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bg-BG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-право да наредят прекратяване на нарушението;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bg-BG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-право да налагат санкции.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90375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6DFFB7E9-9515-7218-0BCF-1C2A71074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Нови правила за цифровите пазари и цифровите услуги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137336B7-9626-4419-7B31-9B5ED8962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>
              <a:lnSpc>
                <a:spcPct val="107000"/>
              </a:lnSpc>
              <a:spcBef>
                <a:spcPts val="0"/>
              </a:spcBef>
            </a:pPr>
            <a:r>
              <a:rPr lang="bg-BG" sz="2400" dirty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3.</a:t>
            </a:r>
            <a:r>
              <a:rPr lang="bg-BG" sz="2400" b="1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 Създава се нов орган, наречен Европейски съвет за цифровите услуги (ЕСЦУ) - </a:t>
            </a:r>
            <a:r>
              <a:rPr lang="bg-BG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независима консултативна група, включваща националните координатори за цифровите услуги във връзка с надзора на доставчиците на посреднически услуги по Акта за цифровите услуги.</a:t>
            </a:r>
            <a:endParaRPr lang="en-US" sz="2400" dirty="0">
              <a:solidFill>
                <a:schemeClr val="tx1"/>
              </a:solidFill>
              <a:effectLst/>
              <a:latin typeface="inherit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g-BG" sz="2400" dirty="0"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Calibri" panose="020F0502020204030204" pitchFamily="34" charset="0"/>
              </a:rPr>
              <a:t>Състои се от координаторите за цифровите услуги, които се представляват от високопоставени служители.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g-BG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Всяка държава-членка има 1 глас. Комисията няма право на глас.</a:t>
            </a:r>
            <a:endParaRPr lang="en-US" sz="2400" dirty="0">
              <a:solidFill>
                <a:schemeClr val="tx1"/>
              </a:solidFill>
              <a:effectLst/>
              <a:latin typeface="inheri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bg-BG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Европейският съвет за цифровите услуги се председателства от Комисията.</a:t>
            </a:r>
            <a:endParaRPr lang="bg-BG" sz="2400" dirty="0">
              <a:solidFill>
                <a:schemeClr val="tx1"/>
              </a:solidFill>
              <a:latin typeface="inherit"/>
              <a:ea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1939910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F2C9D58E-85BB-ABC7-E7F9-702836FE4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Нови правила за цифровите пазари и цифровите услуги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3E96B8CB-B9FD-43AB-BEBB-E72650447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bg-BG" sz="2400" b="1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Правомощия на ЕСЦУ:</a:t>
            </a:r>
            <a:r>
              <a:rPr lang="bg-BG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bg-BG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bg-BG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bg-BG" sz="2400" dirty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консултира Комисията и </a:t>
            </a:r>
            <a:r>
              <a:rPr lang="bg-BG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подпомага координаторите за цифровите услуги и други органи;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bg-BG" sz="2400" dirty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-подпомага координацията на съвместните разследвания;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bg-BG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-отправя становища и препоръки или съвети до координаторите по цифровите услуги;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bg-BG" sz="2400" dirty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-подпомага и насърчава разработването и прилагането на </a:t>
            </a:r>
            <a:r>
              <a:rPr lang="bg-BG" sz="2400" dirty="0" err="1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европейнски</a:t>
            </a:r>
            <a:r>
              <a:rPr lang="bg-BG" sz="2400" dirty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 стандарти, насоки, доклади, образци и кодекси за поведение в сътрудничество със заинтересованите страни.</a:t>
            </a:r>
            <a:endParaRPr lang="bg-BG" sz="2400" dirty="0">
              <a:solidFill>
                <a:schemeClr val="tx1"/>
              </a:solidFill>
              <a:effectLst/>
              <a:latin typeface="inheri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94353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3C634FED-6B81-C077-3181-E80601FD2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Нови правила за цифровите пазари и цифровите услуги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9B2E1807-3A2E-5204-2033-7539767C6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bg-BG" sz="2400" dirty="0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4.</a:t>
            </a:r>
            <a:r>
              <a:rPr lang="bg-BG" sz="2400" b="1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 Европейската комисия</a:t>
            </a:r>
            <a:r>
              <a:rPr lang="bg-BG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 има нови правомощия: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bg-BG" sz="2400" dirty="0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-да разследва по собствена инициатива или при поискване;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bg-BG" sz="2400" dirty="0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-да изисква информация и да снема обяснения от физически и юридически лица във връзка с търговската им дейност;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bg-BG" sz="2400" dirty="0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-да извършва проверки в помещения на много големи он-</a:t>
            </a:r>
            <a:r>
              <a:rPr lang="bg-BG" sz="2400" dirty="0" err="1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лайн</a:t>
            </a:r>
            <a:r>
              <a:rPr lang="bg-BG" sz="2400" dirty="0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 платформи и он-</a:t>
            </a:r>
            <a:r>
              <a:rPr lang="bg-BG" sz="2400" dirty="0" err="1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лайн</a:t>
            </a:r>
            <a:r>
              <a:rPr lang="bg-BG" sz="2400" dirty="0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 търсачки;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bg-BG" sz="2400" dirty="0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-да разпореди временни мерки;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bg-BG" sz="2400" dirty="0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- да постанови решение за неспазване на Регламента и да налага санкции на много големите он-</a:t>
            </a:r>
            <a:r>
              <a:rPr lang="bg-BG" sz="2400" dirty="0" err="1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лайн</a:t>
            </a:r>
            <a:r>
              <a:rPr lang="bg-BG" sz="2400" dirty="0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 платформи и он-</a:t>
            </a:r>
            <a:r>
              <a:rPr lang="bg-BG" sz="2400" dirty="0" err="1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лайн</a:t>
            </a:r>
            <a:r>
              <a:rPr lang="bg-BG" sz="2400" dirty="0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 търсачки.</a:t>
            </a:r>
            <a:endParaRPr lang="bg-BG" sz="2400" dirty="0">
              <a:solidFill>
                <a:schemeClr val="tx1"/>
              </a:solidFill>
              <a:effectLst/>
              <a:latin typeface="inherit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80641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FBABD225-0841-FE70-92F4-F9D336BC0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Нови правила за цифровите пазари и цифровите услуги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BEE9D2BA-E7D8-2DDA-2BC0-256B28533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>
                <a:solidFill>
                  <a:schemeClr val="tx1"/>
                </a:solidFill>
                <a:latin typeface="inherit"/>
              </a:rPr>
              <a:t>Изключителна компетентност на Комисията да упражнява надзор по Глава 3, раздел 5 от Регламента (Допълнителни задължения за доставчиците на много големи онлайн платформи и онлайн търсачки).</a:t>
            </a:r>
          </a:p>
          <a:p>
            <a:r>
              <a:rPr lang="bg-BG" dirty="0">
                <a:solidFill>
                  <a:schemeClr val="tx1"/>
                </a:solidFill>
                <a:latin typeface="inherit"/>
              </a:rPr>
              <a:t>Комисията има правомощието да приема делегирани актове в областите, посочени в Регламента за срок от 5 години. Този срок може да бъде мълчаливо продължен. </a:t>
            </a:r>
          </a:p>
          <a:p>
            <a:r>
              <a:rPr lang="bg-BG" dirty="0" err="1">
                <a:solidFill>
                  <a:schemeClr val="tx1"/>
                </a:solidFill>
                <a:latin typeface="inherit"/>
              </a:rPr>
              <a:t>Нотифициране</a:t>
            </a:r>
            <a:r>
              <a:rPr lang="bg-BG" dirty="0">
                <a:solidFill>
                  <a:schemeClr val="tx1"/>
                </a:solidFill>
                <a:latin typeface="inherit"/>
              </a:rPr>
              <a:t> на Европейския парламент и на Съвета при приемането на делегиран акт.</a:t>
            </a:r>
          </a:p>
          <a:p>
            <a:r>
              <a:rPr lang="bg-BG" dirty="0">
                <a:solidFill>
                  <a:schemeClr val="tx1"/>
                </a:solidFill>
                <a:latin typeface="inherit"/>
              </a:rPr>
              <a:t>Трансгранично сътрудничество между координаторите на цифровите услуги и между тях и Комисията. </a:t>
            </a:r>
          </a:p>
        </p:txBody>
      </p:sp>
    </p:spTree>
    <p:extLst>
      <p:ext uri="{BB962C8B-B14F-4D97-AF65-F5344CB8AC3E}">
        <p14:creationId xmlns:p14="http://schemas.microsoft.com/office/powerpoint/2010/main" val="164728107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587358C-3B56-6F5F-C5FE-4028EFDD2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Нови правила за цифровите пазари и цифровите услуги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4C4273B8-AA24-C1B3-86D6-C0CAE0045B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g-BG" sz="2400" b="1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Санкции</a:t>
            </a:r>
          </a:p>
          <a:p>
            <a:r>
              <a:rPr lang="bg-BG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Максималният размер на санкциите, които могат да бъдат налагани за неизпълнение на задължение, предвидено в Регламента, възлиза на </a:t>
            </a:r>
            <a:r>
              <a:rPr lang="bg-BG" sz="2400" b="1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6% от световния годишен оборот </a:t>
            </a:r>
            <a:r>
              <a:rPr lang="bg-BG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на</a:t>
            </a:r>
            <a:r>
              <a:rPr lang="bg-BG" sz="2400" b="1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съответния доставчик на посреднически услуги през предходната финансова година;</a:t>
            </a:r>
            <a:endParaRPr lang="bg-BG" sz="2400" dirty="0">
              <a:solidFill>
                <a:schemeClr val="tx1"/>
              </a:solidFill>
              <a:effectLst/>
              <a:latin typeface="inheri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bg-BG" sz="2400" dirty="0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М</a:t>
            </a:r>
            <a:r>
              <a:rPr lang="en-US" sz="2400" dirty="0" err="1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аксималният</a:t>
            </a:r>
            <a:r>
              <a:rPr lang="en-US" sz="2400" dirty="0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размер</a:t>
            </a:r>
            <a:r>
              <a:rPr lang="en-US" sz="2400" dirty="0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 </a:t>
            </a:r>
            <a:r>
              <a:rPr lang="bg-BG" sz="2400" dirty="0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на </a:t>
            </a:r>
            <a:r>
              <a:rPr lang="bg-BG" sz="2400" b="1" dirty="0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п</a:t>
            </a:r>
            <a:r>
              <a:rPr lang="en-US" sz="2400" b="1" dirty="0" err="1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ериодичната</a:t>
            </a:r>
            <a:r>
              <a:rPr lang="en-US" sz="2400" b="1" dirty="0">
                <a:solidFill>
                  <a:schemeClr val="tx1"/>
                </a:solidFill>
                <a:latin typeface="inherit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имуществена</a:t>
            </a:r>
            <a:r>
              <a:rPr lang="en-US" sz="2400" b="1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санкция</a:t>
            </a:r>
            <a:r>
              <a:rPr lang="en-US" sz="2400" b="1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може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да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 </a:t>
            </a:r>
            <a:r>
              <a:rPr lang="bg-BG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достигне до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 5%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от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среднодневния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световен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оборот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или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доход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на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съответния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доставчик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на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посреднически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услуги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през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предходната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финансова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година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на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ден</a:t>
            </a:r>
            <a:r>
              <a:rPr lang="bg-BG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;</a:t>
            </a:r>
          </a:p>
          <a:p>
            <a:r>
              <a:rPr lang="bg-BG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При предоставяне на неточна, непълна или подвеждаща информация, липса на отговор или липса на коригиране на неточна, непълна или подвеждаща информация и отказ да се подложат на проверка  максималният размер на санкциите възлиза на 1% от годишния доход или световния оборот на съответния доставчик.</a:t>
            </a:r>
            <a:endParaRPr lang="bg-BG" sz="2400" dirty="0">
              <a:solidFill>
                <a:schemeClr val="tx1"/>
              </a:solidFill>
              <a:effectLst/>
              <a:latin typeface="inheri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4765805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2AF61186-BC8F-38E2-A375-FA96CDB13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Нови правила за цифровите пазари и цифровите услуги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CBEF6148-7551-1A2C-D812-182CB6EA7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b="1" dirty="0">
                <a:solidFill>
                  <a:schemeClr val="tx1"/>
                </a:solidFill>
                <a:latin typeface="inherit"/>
              </a:rPr>
              <a:t>Подаване на жалби </a:t>
            </a:r>
          </a:p>
          <a:p>
            <a:r>
              <a:rPr lang="bg-BG" dirty="0">
                <a:solidFill>
                  <a:schemeClr val="tx1"/>
                </a:solidFill>
                <a:latin typeface="inherit"/>
              </a:rPr>
              <a:t>Право да подават жалби имат получателите на услугите, както и органи и организации за защита на колективни интереси при твърдение, че е налице нарушение на Регламента. Ответник - доставчиците на посреднически услуги.</a:t>
            </a:r>
          </a:p>
          <a:p>
            <a:r>
              <a:rPr lang="bg-BG" dirty="0">
                <a:solidFill>
                  <a:schemeClr val="tx1"/>
                </a:solidFill>
                <a:latin typeface="inherit"/>
              </a:rPr>
              <a:t>Жалбите се подават до координатора на цифровите услуги, където е установен или се намира получателят на услугата.</a:t>
            </a:r>
          </a:p>
          <a:p>
            <a:r>
              <a:rPr lang="bg-BG" dirty="0">
                <a:solidFill>
                  <a:schemeClr val="tx1"/>
                </a:solidFill>
                <a:latin typeface="inherit"/>
              </a:rPr>
              <a:t>Доставчиците на посреднически услуги не трябва да създават пречки пред правото да се подаде жалба.</a:t>
            </a:r>
          </a:p>
          <a:p>
            <a:endParaRPr lang="bg-B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08165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54F1DA43-5FBA-65F6-BC7D-DE217D43A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Нови правила за цифровите пазари и цифровите услуги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0B9E20E1-A5AB-47BA-AC0B-0C1C28F51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b="1" dirty="0">
                <a:solidFill>
                  <a:schemeClr val="tx1"/>
                </a:solidFill>
                <a:latin typeface="inherit"/>
              </a:rPr>
              <a:t>Право на обезщетение</a:t>
            </a:r>
          </a:p>
          <a:p>
            <a:r>
              <a:rPr lang="bg-BG" dirty="0">
                <a:solidFill>
                  <a:schemeClr val="tx1"/>
                </a:solidFill>
                <a:latin typeface="inherit"/>
              </a:rPr>
              <a:t>Право на обезщетение имат получателите на услуги срещу доставчиците на посреднически услуги от нарушение на тези доставчици на задълженията по Регламента.</a:t>
            </a:r>
          </a:p>
          <a:p>
            <a:r>
              <a:rPr lang="bg-BG" dirty="0">
                <a:solidFill>
                  <a:schemeClr val="tx1"/>
                </a:solidFill>
                <a:latin typeface="inherit"/>
              </a:rPr>
              <a:t>Могат да се претендират имуществени и неимуществени вреди от нарушение на Регламента – деликтна или договорна отговорност.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090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A23FD841-9944-C875-CFDA-3AC2512EF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Нови правила за цифровите пазари и цифровите услуги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3D33564A-C1B6-84BD-66E6-4B0B8DAD6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Основните платформени услуги включват услуги, посочени в чл.2, § 2 от Регламента :</a:t>
            </a:r>
          </a:p>
          <a:p>
            <a:r>
              <a:rPr lang="bg-BG" sz="1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посреднически он-</a:t>
            </a:r>
            <a:r>
              <a:rPr lang="bg-BG" sz="18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лайн</a:t>
            </a:r>
            <a:r>
              <a:rPr lang="bg-BG" sz="1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 услуги, </a:t>
            </a:r>
          </a:p>
          <a:p>
            <a:r>
              <a:rPr lang="bg-BG" sz="1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он-</a:t>
            </a:r>
            <a:r>
              <a:rPr lang="bg-BG" sz="18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лайн</a:t>
            </a:r>
            <a:r>
              <a:rPr lang="bg-BG" sz="1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 търсачки, услуги за он-</a:t>
            </a:r>
            <a:r>
              <a:rPr lang="bg-BG" sz="18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лайн</a:t>
            </a:r>
            <a:r>
              <a:rPr lang="bg-BG" sz="1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 социални мрежи, </a:t>
            </a:r>
          </a:p>
          <a:p>
            <a:r>
              <a:rPr lang="bg-BG" sz="1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услуги на платформи за споделяне на </a:t>
            </a:r>
            <a:r>
              <a:rPr lang="bg-BG" sz="18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виодеоклипове</a:t>
            </a:r>
            <a:r>
              <a:rPr lang="bg-BG" sz="1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, </a:t>
            </a:r>
          </a:p>
          <a:p>
            <a:r>
              <a:rPr lang="bg-BG" sz="1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междуличностни съобщителни услуги без номера, </a:t>
            </a:r>
          </a:p>
          <a:p>
            <a:r>
              <a:rPr lang="bg-BG" sz="1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операционни системи, </a:t>
            </a:r>
          </a:p>
          <a:p>
            <a:r>
              <a:rPr lang="bg-BG" sz="1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уеб браузъри, виртуални асистенти, </a:t>
            </a:r>
          </a:p>
          <a:p>
            <a:r>
              <a:rPr lang="bg-BG" sz="1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компютърни услуги в облак, </a:t>
            </a:r>
          </a:p>
          <a:p>
            <a:r>
              <a:rPr lang="bg-BG" sz="1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он-</a:t>
            </a:r>
            <a:r>
              <a:rPr lang="bg-BG" sz="1800" dirty="0" err="1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лайн</a:t>
            </a:r>
            <a:r>
              <a:rPr lang="bg-BG" sz="1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 рекламни услуги</a:t>
            </a:r>
            <a:endParaRPr lang="bg-BG" dirty="0">
              <a:solidFill>
                <a:schemeClr val="tx1"/>
              </a:solidFill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692786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620F2808-E3CB-2F1C-FC8A-EC36E4A61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Нови правила за цифровите пазари и цифровите услуги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590BC162-3DCA-95E1-16A9-6C501CD51B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bg-BG" sz="2400" dirty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bg-BG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i="0" dirty="0" err="1">
                <a:solidFill>
                  <a:srgbClr val="000000"/>
                </a:solidFill>
                <a:effectLst/>
                <a:latin typeface="inherit"/>
              </a:rPr>
              <a:t>Контрол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inherit"/>
              </a:rPr>
              <a:t>, </a:t>
            </a:r>
            <a:r>
              <a:rPr lang="ru-RU" sz="2000" b="1" i="0" dirty="0" err="1">
                <a:solidFill>
                  <a:srgbClr val="000000"/>
                </a:solidFill>
                <a:effectLst/>
                <a:latin typeface="inherit"/>
              </a:rPr>
              <a:t>упражняван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ru-RU" sz="2000" b="1" i="0" dirty="0" err="1">
                <a:solidFill>
                  <a:srgbClr val="000000"/>
                </a:solidFill>
                <a:effectLst/>
                <a:latin typeface="inherit"/>
              </a:rPr>
              <a:t>като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inherit"/>
              </a:rPr>
              <a:t> важен портал за бизнес </a:t>
            </a:r>
            <a:r>
              <a:rPr lang="ru-RU" sz="2000" b="1" i="0" dirty="0" err="1">
                <a:solidFill>
                  <a:srgbClr val="000000"/>
                </a:solidFill>
                <a:effectLst/>
                <a:latin typeface="inherit"/>
              </a:rPr>
              <a:t>ползватели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ru-RU" sz="2000" b="1" i="0" dirty="0" err="1">
                <a:solidFill>
                  <a:srgbClr val="000000"/>
                </a:solidFill>
                <a:effectLst/>
                <a:latin typeface="inherit"/>
              </a:rPr>
              <a:t>към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ru-RU" sz="2000" b="1" i="0" dirty="0" err="1">
                <a:solidFill>
                  <a:srgbClr val="000000"/>
                </a:solidFill>
                <a:effectLst/>
                <a:latin typeface="inherit"/>
              </a:rPr>
              <a:t>крайни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ru-RU" sz="2000" b="1" i="0" dirty="0" err="1">
                <a:solidFill>
                  <a:srgbClr val="000000"/>
                </a:solidFill>
                <a:effectLst/>
                <a:latin typeface="inherit"/>
              </a:rPr>
              <a:t>ползватели</a:t>
            </a:r>
            <a:endParaRPr lang="en-US" sz="2400" dirty="0">
              <a:solidFill>
                <a:schemeClr val="tx1"/>
              </a:solidFill>
              <a:effectLst/>
              <a:latin typeface="inheri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bg-BG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предприятието трябва да оказва значително въздействие върху вътрешния пазар – платформата трябва да има:</a:t>
            </a:r>
          </a:p>
          <a:p>
            <a:r>
              <a:rPr lang="bg-BG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а) годишен оборот в рамките на Съюза, който е равен или надхвърля 7,5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bg-BG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милиарда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bg-BG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евро през всяка от последните три финансови години или - средната му пазарна капитализация или еквивалентната справедлива пазарна стойност да възлиза на най-малко 75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bg-BG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милиарда</a:t>
            </a:r>
            <a:r>
              <a:rPr lang="en-US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bg-BG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евро през последната финансова година, и </a:t>
            </a:r>
          </a:p>
          <a:p>
            <a:r>
              <a:rPr lang="bg-BG" sz="2400" dirty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б</a:t>
            </a:r>
            <a:r>
              <a:rPr lang="bg-BG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)да предоставя една и съща основна платформена услуга в най-малко три държави-членки в ЕС. </a:t>
            </a:r>
          </a:p>
          <a:p>
            <a:endParaRPr lang="bg-BG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676492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A3EE2D46-751C-4EA8-E316-2F7BF33E0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Нови правила за цифровите пазари и цифровите услуги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A9238C38-0545-D275-238C-826447D48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b="1" dirty="0">
                <a:solidFill>
                  <a:schemeClr val="tx1"/>
                </a:solidFill>
                <a:latin typeface="inherit"/>
              </a:rPr>
              <a:t>3.</a:t>
            </a:r>
            <a:r>
              <a:rPr lang="bg-BG" sz="2400" b="1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inherit"/>
              </a:rPr>
              <a:t>Наложило се и </a:t>
            </a:r>
            <a:r>
              <a:rPr lang="ru-RU" sz="2000" b="1" i="0" dirty="0" err="1">
                <a:solidFill>
                  <a:srgbClr val="000000"/>
                </a:solidFill>
                <a:effectLst/>
                <a:latin typeface="inherit"/>
              </a:rPr>
              <a:t>трайно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ru-RU" sz="2000" b="1" i="0" dirty="0" err="1">
                <a:solidFill>
                  <a:srgbClr val="000000"/>
                </a:solidFill>
                <a:effectLst/>
                <a:latin typeface="inherit"/>
              </a:rPr>
              <a:t>установено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inherit"/>
              </a:rPr>
              <a:t> положение:</a:t>
            </a:r>
            <a:endParaRPr lang="en-US" sz="2400" dirty="0">
              <a:solidFill>
                <a:schemeClr val="tx1"/>
              </a:solidFill>
              <a:effectLst/>
              <a:latin typeface="inheri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bg-BG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- предприятието трябва да се ползва от наложило се и трайно установено положение при осъществяване на дейността си или да се очаква да придобие такова в близко бъдеще</a:t>
            </a:r>
            <a:r>
              <a:rPr lang="bg-BG" sz="2400" b="1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bg-BG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Това условие се смята за изпълнено, когато праговете, посочени по-горе, са постигнати през всяка една от последните три финансови години.</a:t>
            </a:r>
          </a:p>
          <a:p>
            <a:r>
              <a:rPr lang="bg-BG" sz="24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Когато дадено предприятие достигне предвидените прагове то е длъжно да уведоми Европейската комисия без забавяне в срок от два месеца и да й предостави съответната необходима информация.</a:t>
            </a:r>
            <a:endParaRPr lang="bg-BG" sz="2400" dirty="0">
              <a:solidFill>
                <a:schemeClr val="tx1"/>
              </a:solidFill>
              <a:latin typeface="inheri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bg-BG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923443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AC85CD35-73BD-F7D3-8081-EB5ADD919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Нови правила за цифровите пазари и цифровите услуги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DFAE6A65-A69E-6BC5-5734-502767F89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inherit"/>
              </a:rPr>
              <a:t>От 2 май 2023 г. в срок от два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inherit"/>
              </a:rPr>
              <a:t>месеца</a:t>
            </a:r>
            <a:r>
              <a:rPr lang="ru-RU" b="0" i="0" dirty="0">
                <a:solidFill>
                  <a:srgbClr val="000000"/>
                </a:solidFill>
                <a:effectLst/>
                <a:latin typeface="inherit"/>
              </a:rPr>
              <a:t> и най-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inherit"/>
              </a:rPr>
              <a:t>късно</a:t>
            </a:r>
            <a:r>
              <a:rPr lang="ru-RU" b="0" i="0" dirty="0">
                <a:solidFill>
                  <a:srgbClr val="000000"/>
                </a:solidFill>
                <a:effectLst/>
                <a:latin typeface="inherit"/>
              </a:rPr>
              <a:t> до 3 юли 2023 г.,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inherit"/>
              </a:rPr>
              <a:t>потенциалните</a:t>
            </a:r>
            <a:r>
              <a:rPr lang="ru-RU" b="0" i="0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inherit"/>
              </a:rPr>
              <a:t>контролиращи</a:t>
            </a:r>
            <a:r>
              <a:rPr lang="ru-RU" b="0" i="0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inherit"/>
              </a:rPr>
              <a:t>достъпа</a:t>
            </a:r>
            <a:r>
              <a:rPr lang="ru-RU" b="0" i="0" dirty="0">
                <a:solidFill>
                  <a:srgbClr val="000000"/>
                </a:solidFill>
                <a:effectLst/>
                <a:latin typeface="inherit"/>
              </a:rPr>
              <a:t> предприятия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inherit"/>
              </a:rPr>
              <a:t>трябва</a:t>
            </a:r>
            <a:r>
              <a:rPr lang="ru-RU" b="0" i="0" dirty="0">
                <a:solidFill>
                  <a:srgbClr val="000000"/>
                </a:solidFill>
                <a:effectLst/>
                <a:latin typeface="inherit"/>
              </a:rPr>
              <a:t> да уведомят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inherit"/>
              </a:rPr>
              <a:t>Комисията</a:t>
            </a:r>
            <a:r>
              <a:rPr lang="ru-RU" b="0" i="0" dirty="0">
                <a:solidFill>
                  <a:srgbClr val="000000"/>
                </a:solidFill>
                <a:effectLst/>
                <a:latin typeface="inherit"/>
              </a:rPr>
              <a:t> за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inherit"/>
              </a:rPr>
              <a:t>своите</a:t>
            </a:r>
            <a:r>
              <a:rPr lang="ru-RU" b="0" i="0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inherit"/>
              </a:rPr>
              <a:t>основни</a:t>
            </a:r>
            <a:r>
              <a:rPr lang="ru-RU" b="0" i="0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inherit"/>
              </a:rPr>
              <a:t>платформени</a:t>
            </a:r>
            <a:r>
              <a:rPr lang="ru-RU" b="0" i="0" dirty="0">
                <a:solidFill>
                  <a:srgbClr val="000000"/>
                </a:solidFill>
                <a:effectLst/>
                <a:latin typeface="inherit"/>
              </a:rPr>
              <a:t> услуги,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inherit"/>
              </a:rPr>
              <a:t>ако</a:t>
            </a:r>
            <a:r>
              <a:rPr lang="ru-RU" b="0" i="0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inherit"/>
              </a:rPr>
              <a:t>достигнат</a:t>
            </a:r>
            <a:r>
              <a:rPr lang="ru-RU" b="0" i="0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inherit"/>
              </a:rPr>
              <a:t>праговете</a:t>
            </a:r>
            <a:r>
              <a:rPr lang="ru-RU" b="0" i="0" dirty="0">
                <a:solidFill>
                  <a:srgbClr val="000000"/>
                </a:solidFill>
                <a:effectLst/>
                <a:latin typeface="inherit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inherit"/>
              </a:rPr>
              <a:t>установени</a:t>
            </a:r>
            <a:r>
              <a:rPr lang="ru-RU" b="0" i="0" dirty="0">
                <a:solidFill>
                  <a:srgbClr val="000000"/>
                </a:solidFill>
                <a:effectLst/>
                <a:latin typeface="inherit"/>
              </a:rPr>
              <a:t> с Акта за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inherit"/>
              </a:rPr>
              <a:t>цифровите</a:t>
            </a:r>
            <a:r>
              <a:rPr lang="ru-RU" b="0" i="0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inherit"/>
              </a:rPr>
              <a:t>пазари</a:t>
            </a:r>
            <a:r>
              <a:rPr lang="ru-RU" b="0" i="0" dirty="0">
                <a:solidFill>
                  <a:srgbClr val="000000"/>
                </a:solidFill>
                <a:effectLst/>
                <a:latin typeface="inherit"/>
              </a:rPr>
              <a:t>.</a:t>
            </a:r>
            <a:r>
              <a:rPr lang="bg-BG" sz="2400" dirty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dirty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Възможност за оборване на презумпцията от самото предприятие, както и</a:t>
            </a:r>
            <a:r>
              <a:rPr lang="bg-BG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</a:rPr>
              <a:t> обратната хипотеза</a:t>
            </a:r>
            <a:r>
              <a:rPr lang="bg-BG" dirty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l"/>
            <a:r>
              <a:rPr lang="ru-RU" b="0" i="0" dirty="0">
                <a:solidFill>
                  <a:srgbClr val="000000"/>
                </a:solidFill>
                <a:effectLst/>
                <a:latin typeface="inherit"/>
              </a:rPr>
              <a:t>След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inherit"/>
              </a:rPr>
              <a:t>като</a:t>
            </a:r>
            <a:r>
              <a:rPr lang="ru-RU" b="0" i="0" dirty="0">
                <a:solidFill>
                  <a:srgbClr val="000000"/>
                </a:solidFill>
                <a:effectLst/>
                <a:latin typeface="inherit"/>
              </a:rPr>
              <a:t> получи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inherit"/>
              </a:rPr>
              <a:t>уведомленията</a:t>
            </a:r>
            <a:r>
              <a:rPr lang="ru-RU" b="0" i="0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inherit"/>
              </a:rPr>
              <a:t>Комисията</a:t>
            </a:r>
            <a:r>
              <a:rPr lang="ru-RU" b="0" i="0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inherit"/>
              </a:rPr>
              <a:t>разполага</a:t>
            </a:r>
            <a:r>
              <a:rPr lang="ru-RU" b="0" i="0" dirty="0">
                <a:solidFill>
                  <a:srgbClr val="000000"/>
                </a:solidFill>
                <a:effectLst/>
                <a:latin typeface="inherit"/>
              </a:rPr>
              <a:t> с 45 работни дни, за да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inherit"/>
              </a:rPr>
              <a:t>направи</a:t>
            </a:r>
            <a:r>
              <a:rPr lang="ru-RU" b="0" i="0" dirty="0">
                <a:solidFill>
                  <a:srgbClr val="000000"/>
                </a:solidFill>
                <a:effectLst/>
                <a:latin typeface="inherit"/>
              </a:rPr>
              <a:t> оценка дали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inherit"/>
              </a:rPr>
              <a:t>въпросното</a:t>
            </a:r>
            <a:r>
              <a:rPr lang="ru-RU" b="0" i="0" dirty="0">
                <a:solidFill>
                  <a:srgbClr val="000000"/>
                </a:solidFill>
                <a:effectLst/>
                <a:latin typeface="inherit"/>
              </a:rPr>
              <a:t> предприятие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inherit"/>
              </a:rPr>
              <a:t>достига</a:t>
            </a:r>
            <a:r>
              <a:rPr lang="ru-RU" b="0" i="0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inherit"/>
              </a:rPr>
              <a:t>праговете</a:t>
            </a:r>
            <a:r>
              <a:rPr lang="ru-RU" b="0" i="0" dirty="0">
                <a:solidFill>
                  <a:srgbClr val="000000"/>
                </a:solidFill>
                <a:effectLst/>
                <a:latin typeface="inherit"/>
              </a:rPr>
              <a:t> и да го определи за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inherit"/>
              </a:rPr>
              <a:t>контролиращо</a:t>
            </a:r>
            <a:r>
              <a:rPr lang="ru-RU" b="0" i="0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inherit"/>
              </a:rPr>
              <a:t>достъпа</a:t>
            </a:r>
            <a:r>
              <a:rPr lang="ru-RU" b="0" i="0" dirty="0">
                <a:solidFill>
                  <a:srgbClr val="000000"/>
                </a:solidFill>
                <a:effectLst/>
                <a:latin typeface="inherit"/>
              </a:rPr>
              <a:t> предприятие (за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inherit"/>
              </a:rPr>
              <a:t>последното</a:t>
            </a:r>
            <a:r>
              <a:rPr lang="ru-RU" b="0" i="0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inherit"/>
              </a:rPr>
              <a:t>възможно</a:t>
            </a:r>
            <a:r>
              <a:rPr lang="ru-RU" b="0" i="0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inherit"/>
              </a:rPr>
              <a:t>подаване</a:t>
            </a:r>
            <a:r>
              <a:rPr lang="ru-RU" b="0" i="0" dirty="0">
                <a:solidFill>
                  <a:srgbClr val="000000"/>
                </a:solidFill>
                <a:effectLst/>
                <a:latin typeface="inherit"/>
              </a:rPr>
              <a:t> на уведомление — до 6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inherit"/>
              </a:rPr>
              <a:t>септември</a:t>
            </a:r>
            <a:r>
              <a:rPr lang="ru-RU" b="0" i="0" dirty="0">
                <a:solidFill>
                  <a:srgbClr val="000000"/>
                </a:solidFill>
                <a:effectLst/>
                <a:latin typeface="inherit"/>
              </a:rPr>
              <a:t> 2023 г.)</a:t>
            </a:r>
          </a:p>
          <a:p>
            <a:pPr algn="l"/>
            <a:r>
              <a:rPr lang="ru-RU" b="0" i="0" dirty="0">
                <a:solidFill>
                  <a:srgbClr val="000000"/>
                </a:solidFill>
                <a:effectLst/>
                <a:latin typeface="inherit"/>
              </a:rPr>
              <a:t>След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inherit"/>
              </a:rPr>
              <a:t>определянето</a:t>
            </a:r>
            <a:r>
              <a:rPr lang="ru-RU" b="0" i="0" dirty="0">
                <a:solidFill>
                  <a:srgbClr val="000000"/>
                </a:solidFill>
                <a:effectLst/>
                <a:latin typeface="inherit"/>
              </a:rPr>
              <a:t> им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inherit"/>
              </a:rPr>
              <a:t>като</a:t>
            </a:r>
            <a:r>
              <a:rPr lang="ru-RU" b="0" i="0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inherit"/>
              </a:rPr>
              <a:t>контролиращи</a:t>
            </a:r>
            <a:r>
              <a:rPr lang="ru-RU" b="0" i="0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inherit"/>
              </a:rPr>
              <a:t>достъпа</a:t>
            </a:r>
            <a:r>
              <a:rPr lang="ru-RU" b="0" i="0" dirty="0">
                <a:solidFill>
                  <a:srgbClr val="000000"/>
                </a:solidFill>
                <a:effectLst/>
                <a:latin typeface="inherit"/>
              </a:rPr>
              <a:t> предприятия от ЕК те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inherit"/>
              </a:rPr>
              <a:t>ще</a:t>
            </a:r>
            <a:r>
              <a:rPr lang="ru-RU" b="0" i="0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inherit"/>
              </a:rPr>
              <a:t>разполагат</a:t>
            </a:r>
            <a:r>
              <a:rPr lang="ru-RU" b="0" i="0" dirty="0">
                <a:solidFill>
                  <a:srgbClr val="000000"/>
                </a:solidFill>
                <a:effectLst/>
                <a:latin typeface="inherit"/>
              </a:rPr>
              <a:t> с шест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inherit"/>
              </a:rPr>
              <a:t>месеца</a:t>
            </a:r>
            <a:r>
              <a:rPr lang="ru-RU" b="0" i="0" dirty="0">
                <a:solidFill>
                  <a:srgbClr val="000000"/>
                </a:solidFill>
                <a:effectLst/>
                <a:latin typeface="inherit"/>
              </a:rPr>
              <a:t>, за да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inherit"/>
              </a:rPr>
              <a:t>спазят</a:t>
            </a:r>
            <a:r>
              <a:rPr lang="ru-RU" b="0" i="0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inherit"/>
              </a:rPr>
              <a:t>изискванията</a:t>
            </a:r>
            <a:r>
              <a:rPr lang="ru-RU" b="0" i="0" dirty="0">
                <a:solidFill>
                  <a:srgbClr val="000000"/>
                </a:solidFill>
                <a:effectLst/>
                <a:latin typeface="inherit"/>
              </a:rPr>
              <a:t> в Акта за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inherit"/>
              </a:rPr>
              <a:t>цифровите</a:t>
            </a:r>
            <a:r>
              <a:rPr lang="ru-RU" b="0" i="0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inherit"/>
              </a:rPr>
              <a:t>пазари</a:t>
            </a:r>
            <a:r>
              <a:rPr lang="ru-RU" b="0" i="0" dirty="0">
                <a:solidFill>
                  <a:srgbClr val="000000"/>
                </a:solidFill>
                <a:effectLst/>
                <a:latin typeface="inherit"/>
              </a:rPr>
              <a:t>, или най-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inherit"/>
              </a:rPr>
              <a:t>късно</a:t>
            </a:r>
            <a:r>
              <a:rPr lang="ru-RU" b="0" i="0" dirty="0">
                <a:solidFill>
                  <a:srgbClr val="000000"/>
                </a:solidFill>
                <a:effectLst/>
                <a:latin typeface="inherit"/>
              </a:rPr>
              <a:t> до 6 март 2024 г.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111144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а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TM03457444[[fn=База]]</Template>
  <TotalTime>17919</TotalTime>
  <Words>5350</Words>
  <Application>Microsoft Office PowerPoint</Application>
  <PresentationFormat>Широк екран</PresentationFormat>
  <Paragraphs>306</Paragraphs>
  <Slides>57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57</vt:i4>
      </vt:variant>
    </vt:vector>
  </HeadingPairs>
  <TitlesOfParts>
    <vt:vector size="64" baseType="lpstr">
      <vt:lpstr>Calibri</vt:lpstr>
      <vt:lpstr>Corbel</vt:lpstr>
      <vt:lpstr>inherit</vt:lpstr>
      <vt:lpstr>Symbol</vt:lpstr>
      <vt:lpstr>Times New Roman</vt:lpstr>
      <vt:lpstr>Wingdings</vt:lpstr>
      <vt:lpstr>База</vt:lpstr>
      <vt:lpstr>Нови правила за цифровите пазари и цифровите услуги</vt:lpstr>
      <vt:lpstr>Нови правила за цифровите пазари и цифровите услуги</vt:lpstr>
      <vt:lpstr>Нови правила за цифровите пазари и цифровите услуги</vt:lpstr>
      <vt:lpstr>Нови правила за цифровите пазари и цифровите услуги</vt:lpstr>
      <vt:lpstr>Нови правила за цифровите пазари и цифровите услуги</vt:lpstr>
      <vt:lpstr>Нови правила за цифровите пазари и цифровите услуги</vt:lpstr>
      <vt:lpstr>Нови правила за цифровите пазари и цифровите услуги</vt:lpstr>
      <vt:lpstr>Нови правила за цифровите пазари и цифровите услуги</vt:lpstr>
      <vt:lpstr>Нови правила за цифровите пазари и цифровите услуги</vt:lpstr>
      <vt:lpstr>Нови правила за цифровите пазари и цифровите услуги</vt:lpstr>
      <vt:lpstr>Нови правила за цифровите пазари и цифровите услуги</vt:lpstr>
      <vt:lpstr>Нови правила за цифровите пазари и цифровите услуги</vt:lpstr>
      <vt:lpstr>Нови правила за цифровите пазари и цифровите услуги</vt:lpstr>
      <vt:lpstr>Нови правила за цифровите пазари и цифровите услуги</vt:lpstr>
      <vt:lpstr>Нови правила за цифровите пазари и цифровите услуги</vt:lpstr>
      <vt:lpstr>Нови правила за цифровите пазари и цифровите услуги</vt:lpstr>
      <vt:lpstr>Нови правила за цифровите пазари и цифровите услуги</vt:lpstr>
      <vt:lpstr>Нови правила за цифровите пазари и цифровите услуги</vt:lpstr>
      <vt:lpstr>Нови правила за цифровите пазари и цифровите услуги</vt:lpstr>
      <vt:lpstr>Нови правила за цифровите пазари и цифровите услуги</vt:lpstr>
      <vt:lpstr>Нови правила за цифровите пазари и цифровите услуги</vt:lpstr>
      <vt:lpstr>Нови правила за цифровите пазари и цифровите услуги</vt:lpstr>
      <vt:lpstr>Нови правила за цифровите пазари и цифровите услуги</vt:lpstr>
      <vt:lpstr>Нови правила за цифровите пазари и цифровите услуги</vt:lpstr>
      <vt:lpstr>Нови правила за цифровите пазари и цифровите услуги</vt:lpstr>
      <vt:lpstr>Нови правила за цифровите пазари и цифровите услуги</vt:lpstr>
      <vt:lpstr>Нови правила за цифровите пазари и цифровите услуги</vt:lpstr>
      <vt:lpstr>Нови правила за цифровите пазари и цифровите услуги</vt:lpstr>
      <vt:lpstr>Нови правила за цифровите пазари и цифровите услуги</vt:lpstr>
      <vt:lpstr>Нови правила за цифровите пазари и цифровите услуги</vt:lpstr>
      <vt:lpstr>Нови правила за цифровите пазари и цифровите услуги</vt:lpstr>
      <vt:lpstr>Нови правила за цифровите пазари и цифровите услуги</vt:lpstr>
      <vt:lpstr>Нови правила за цифровите пазари и цифровите услуги</vt:lpstr>
      <vt:lpstr>Нови правила за цифровите пазари и цифровите услуги</vt:lpstr>
      <vt:lpstr>Нови правила за цифровите пазари и цифровите услуги</vt:lpstr>
      <vt:lpstr>Нови правила за цифровите пазари и цифровите услуги</vt:lpstr>
      <vt:lpstr>Нови правила за цифровите пазари и цифровите услуги</vt:lpstr>
      <vt:lpstr>Нови правила за цифровите пазари и цифровите услуги</vt:lpstr>
      <vt:lpstr>Нови правила за цифровите пазари и цифровите услуги</vt:lpstr>
      <vt:lpstr>Нови правила за цифровите пазари и цифровите услуги</vt:lpstr>
      <vt:lpstr>Нови правила за цифровите пазари и цифровите услуги</vt:lpstr>
      <vt:lpstr>Нови правила за цифровите пазари и цифровите услуги</vt:lpstr>
      <vt:lpstr>Нови правила за цифровите пазари и цифровите услуги</vt:lpstr>
      <vt:lpstr>Нови правила за цифровите пазари и цифровите услуги</vt:lpstr>
      <vt:lpstr>Нови правила за цифровите пазари и цифровите услуги</vt:lpstr>
      <vt:lpstr>Нови правила за цифровите пазари и цифровите услуги</vt:lpstr>
      <vt:lpstr>Нови правила за цифровите пазари и цифровите услуги</vt:lpstr>
      <vt:lpstr>Нови правила за цифровите пазари и цифровите услуги</vt:lpstr>
      <vt:lpstr>Нови правила за цифровите пазари и цифровите услуги</vt:lpstr>
      <vt:lpstr>Нови правила за цифровите пазари и цифровите услуги</vt:lpstr>
      <vt:lpstr>Нови правила за цифровите пазари и цифровите услуги</vt:lpstr>
      <vt:lpstr>Нови правила за цифровите пазари и цифровите услуги</vt:lpstr>
      <vt:lpstr>Нови правила за цифровите пазари и цифровите услуги</vt:lpstr>
      <vt:lpstr>Нови правила за цифровите пазари и цифровите услуги</vt:lpstr>
      <vt:lpstr>Нови правила за цифровите пазари и цифровите услуги</vt:lpstr>
      <vt:lpstr>Нови правила за цифровите пазари и цифровите услуги</vt:lpstr>
      <vt:lpstr>Нови правила за цифровите пазари и цифровите услуги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Нови правила за цифровите пазари и цифровите услуги</dc:title>
  <dc:creator>taniai@unwe.bg</dc:creator>
  <cp:lastModifiedBy>taniai@unwe.bg</cp:lastModifiedBy>
  <cp:revision>68</cp:revision>
  <dcterms:created xsi:type="dcterms:W3CDTF">2023-04-24T16:03:35Z</dcterms:created>
  <dcterms:modified xsi:type="dcterms:W3CDTF">2025-01-18T03:57:23Z</dcterms:modified>
</cp:coreProperties>
</file>