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4" r:id="rId3"/>
    <p:sldId id="257" r:id="rId4"/>
    <p:sldId id="260" r:id="rId5"/>
    <p:sldId id="259" r:id="rId6"/>
    <p:sldId id="296" r:id="rId7"/>
    <p:sldId id="300" r:id="rId8"/>
    <p:sldId id="282" r:id="rId9"/>
    <p:sldId id="289" r:id="rId10"/>
    <p:sldId id="301" r:id="rId11"/>
    <p:sldId id="291" r:id="rId12"/>
    <p:sldId id="290" r:id="rId13"/>
    <p:sldId id="295" r:id="rId14"/>
    <p:sldId id="299" r:id="rId15"/>
    <p:sldId id="283" r:id="rId16"/>
    <p:sldId id="285" r:id="rId17"/>
    <p:sldId id="267" r:id="rId18"/>
    <p:sldId id="287" r:id="rId19"/>
    <p:sldId id="286" r:id="rId20"/>
    <p:sldId id="293" r:id="rId21"/>
    <p:sldId id="276" r:id="rId22"/>
    <p:sldId id="258" r:id="rId23"/>
    <p:sldId id="274" r:id="rId24"/>
    <p:sldId id="275" r:id="rId25"/>
    <p:sldId id="279" r:id="rId26"/>
    <p:sldId id="281" r:id="rId27"/>
    <p:sldId id="28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uria.europa.eu/juris/document/document.jsf?text=&amp;docid=257497&amp;pageIndex=0&amp;doclang=EN&amp;mode=req&amp;dir=&amp;occ=first&amp;=1&amp;cid=115718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D5C9ABE-AEFF-4FC0-9B35-6AFD54B93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ПРОМЕНИТЕ В ЗАКОНА ЗА ЗАЩИТА НА ПОТРЕБИТЕЛИТЕ</a:t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531E9CEB-EF23-4D1A-842F-1F7995D30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>
                <a:solidFill>
                  <a:schemeClr val="tx1"/>
                </a:solidFill>
              </a:rPr>
              <a:t>проф. д-р Таня Йосифова</a:t>
            </a:r>
          </a:p>
          <a:p>
            <a:r>
              <a:rPr lang="bg-BG" dirty="0">
                <a:solidFill>
                  <a:schemeClr val="tx1"/>
                </a:solidFill>
              </a:rPr>
              <a:t>адвокат от САК</a:t>
            </a:r>
          </a:p>
        </p:txBody>
      </p:sp>
    </p:spTree>
    <p:extLst>
      <p:ext uri="{BB962C8B-B14F-4D97-AF65-F5344CB8AC3E}">
        <p14:creationId xmlns:p14="http://schemas.microsoft.com/office/powerpoint/2010/main" val="1732256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930F4B6-1116-EAE9-590F-9FC51AEB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Преддоговорна</a:t>
            </a:r>
            <a:r>
              <a:rPr lang="bg-BG" dirty="0"/>
              <a:t> информация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E7547CA-3699-7BA3-BD06-388F319AA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Допълнителни специфични изисквания за предоставяне на информация от доставчика за договори, сключени в онлайн места за търговия – чл.47а ЗЗП</a:t>
            </a:r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обща информация за основните параметри, определящи класирането на направените предложения на потребителите в отговор на тяхното търсене, както и тяхната относителна важност в сравнение с други параметри; информацията се предоставя в специален раздел на онлайн интерфейса, до който има пряк и лесен достъп от страницата, на която са представени предложенията;</a:t>
            </a:r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това дали третата страна, предлагаща стоките, услугите или цифровото съдържание, е търговец или не, въз основа на декларация на третата страна пред доставчика на онлайн мястото за търговия;</a:t>
            </a:r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това, че потребителите нямат правата, произтичащи от този закон и от други закони, въвеждащи изисквания на правото на Европейския съюз за защита на потребителите, когато третата страна, предлагаща стоките, услугите или цифровото съдържание, не е търговец;</a:t>
            </a:r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bg-BG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разпределението на задълженията по договора между третата страна, предлагаща стоките, услугите или цифровото съдържание, и доставчика на онлайн мястото за търговия, ако е приложимо. </a:t>
            </a:r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382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5C45F35-A004-4554-9E3A-1DFA9F88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условия на търговеца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22A6927-EAFF-4A00-89F6-5C8632C20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Според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Съда</a:t>
            </a:r>
            <a:r>
              <a:rPr lang="ru-RU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ЕС е необходимо об</a:t>
            </a:r>
            <a:r>
              <a:rPr lang="bg-BG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щите</a:t>
            </a: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условия да са </a:t>
            </a:r>
            <a:r>
              <a:rPr lang="bg-BG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достъпни (видими), ясно дефинирани и лесно разбираеми </a:t>
            </a: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потребителя.</a:t>
            </a:r>
            <a:endParaRPr lang="bg-BG" sz="1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Съдът на ЕС изисква кумулативното наличие на следните предпоставки за валидността на съгласието на потребителя с общите условия: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а)потребителят да знае или да може да узнае съдържанието на общите условия и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б)да е приел изрично или с </a:t>
            </a:r>
            <a:r>
              <a:rPr lang="bg-BG" sz="1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конклудентни</a:t>
            </a: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действия общите условия.</a:t>
            </a:r>
          </a:p>
          <a:p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Тежестта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доказване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изпълнение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задължението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информация се носи от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търговеца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bg-BG" sz="18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5837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1EDDEA6-E394-4892-A7C5-91AE2B116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условия на търговеца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D276D0F-3CD0-4CE9-A6E4-77A93318D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Чл.9 ЗЕТ -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Доставчикът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услуги е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длъжен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да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предостави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получателя на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услугата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общите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условия и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съдържанието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договора по начин,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който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позволява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тяхното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съхраняване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alt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възпроизвеждане</a:t>
            </a:r>
            <a:r>
              <a:rPr lang="ru-RU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bg-BG" altLang="bg-B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/>
            <a:r>
              <a:rPr lang="bg-BG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да е предоставена от доставчика на Интернет услуги и получена информацията от потребителя е необходимо:</a:t>
            </a:r>
          </a:p>
          <a:p>
            <a:pPr eaLnBrk="1" hangingPunct="1"/>
            <a:r>
              <a:rPr lang="bg-BG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а) потребителят да има възможност да записва или поне да съхранява информацията,</a:t>
            </a:r>
          </a:p>
          <a:p>
            <a:pPr eaLnBrk="1" hangingPunct="1"/>
            <a:r>
              <a:rPr lang="bg-BG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б) да има достъп до непроменената информация за адекватен период от време и</a:t>
            </a:r>
          </a:p>
          <a:p>
            <a:pPr eaLnBrk="1" hangingPunct="1"/>
            <a:r>
              <a:rPr lang="bg-BG" alt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в) да може да възпроизвежда непроменената информация.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След сключване на договора – потвърждение на поръчката от търговеца на траен носител (например като файл на имейла на потребителя)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2128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0A58E4F-75F0-4E13-8D50-E7DC8858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Право на отказ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D67D0BE-B8D3-439F-826F-9BA2FC16D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Чл.50-54 ЗЗП</a:t>
            </a:r>
          </a:p>
          <a:p>
            <a:r>
              <a:rPr lang="ru-R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Право на отказ на потребителя от договора</a:t>
            </a:r>
            <a:endParaRPr lang="bg-B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общо правило – 14-дневен срок от доставката при договори за продажба, респ. от сключването на договори – при договор за услуга</a:t>
            </a:r>
          </a:p>
          <a:p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при доставка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цифрово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съдържание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което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не е на материален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носител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изпълнението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започнало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потребителят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губи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правото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си на отказ,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предварително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изрично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се 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съгласил</a:t>
            </a:r>
            <a:endParaRPr lang="bg-B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ако търговецът не е съобщил на потребителя за правото му на отказ то е 1 година след края на първоначалния срок за отказ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Приложение № 6 и Приложение № 7 от Закона за защита на потребителите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70427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A46F044-7811-4F78-9B6A-A9B5014C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Особености на правото на отказ при договори за ЦС/ЦУ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5A0F214-1286-47F9-85BC-32CDAA45B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Правни последици на търговеца при упражнено право на отказ: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търговецът трябва да се въздържа от използване на ЦС, различно от лични данни;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-търговецът предоставя на потребителя всяко ЦС, създадено от него;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-търговецът може да блокира профила на потребителя или да направи ЦС/ЦУ недостъпни за него.</a:t>
            </a: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Неприложимост на общите задължения, когато договорът е за предоставяне на ЦС, което не е на материален носител и изпълнението на договора е започнало, като потребителят е дал изричното си предварително съгласие и знае, че ще загуби правото си на отказ – чл.57, т.13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06540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0EFF2A4-7E6F-49A7-B3B1-3111AF69A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Намаления на цените 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E361E9B-22F4-4B80-8B6C-DC2C4193C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25420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Чл.63-66 ЗЗП</a:t>
            </a:r>
            <a:endParaRPr lang="en-US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намаление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цените е необходимо: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Съобщението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намаление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цените да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съдържа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стоките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услугите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условията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намалението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срока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намаление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цените; 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Ясно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посочване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предишната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цена;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Предишна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цена е най-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ниската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цена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стоката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която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търговецът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е прилагал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през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период, не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по-кратък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от 30 дни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датата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намалението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бързоразвалящи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се стоки, с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кратък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срок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годност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стоки,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които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пазара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под 30 дни –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предишната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цена е най-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ниската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последните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поне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 дни.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1830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A79AE6-3F84-41FA-A76C-CEAFFABD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Отзиви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ECCD64F-626D-4544-A1A2-488E70F0F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Чл.68е, ал.7 ЗЗП</a:t>
            </a:r>
          </a:p>
          <a:p>
            <a:pPr marL="0" indent="0" algn="just">
              <a:buNone/>
            </a:pP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отзиви за продукти 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онлайн търговците уведомяват потребителя: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дали гарантират или не гарантират, че отзивите са предоставени от потребители,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действително закупили продукта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Ако гарантират за автентичността на отзивите - по какъв начин гарантират;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Какъв 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начинът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обработване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потребителските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отзиви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посочват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дали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публикувани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всички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отзиви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дали те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положителни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отрицателни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дали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били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обект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спонсорство или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повлияни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от договорно отношение с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търговец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5802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995F17B-D22E-4394-BFFE-FA1B652E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Он-</a:t>
            </a:r>
            <a:r>
              <a:rPr lang="bg-BG" dirty="0" err="1"/>
              <a:t>лайн</a:t>
            </a:r>
            <a:r>
              <a:rPr lang="bg-BG" dirty="0"/>
              <a:t> места за търговия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84E5DB4-CDED-4F52-A078-D6C538BDD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он-</a:t>
            </a:r>
            <a:r>
              <a:rPr lang="bg-BG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лайн</a:t>
            </a:r>
            <a:r>
              <a:rPr lang="en-US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местата за търговия са налице следните правоотношения:</a:t>
            </a:r>
          </a:p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1.Договор между Доставчика на онлайн мястото за търговия и Търговеца з</a:t>
            </a:r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 предлагане на стоките или услугите през онлайн мястото за търговия и</a:t>
            </a:r>
          </a:p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2.Договор между Доставчика на онлайн мястото за търговия и Потребителя з</a:t>
            </a:r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 покупко-продажба на стоки или услуги от Търговец, сключил договор с Доставчика, или от самия Доставчик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57169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94A8260-6CE9-4278-AF52-47F81ED1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относно лицето, което предлага стоката:</a:t>
            </a:r>
            <a:br>
              <a:rPr lang="bg-BG" sz="3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dirty="0">
              <a:solidFill>
                <a:schemeClr val="accent2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14E9951-FB23-47D5-9A83-7C6FE5134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Он-</a:t>
            </a:r>
            <a:r>
              <a:rPr lang="bg-BG" sz="1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лайн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местата за търговия задължително уведомяват потребителите дали  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дали профилът на продавача е на търговец 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(Търговците предоставят гаранция и право на отказ по Закона за защита на потребителите);</a:t>
            </a:r>
            <a:endParaRPr 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Уведомление, че профилът не е на търговец и 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потребителят няма правата по Закона за защита на потребителите</a:t>
            </a:r>
          </a:p>
          <a:p>
            <a:pPr algn="just"/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Доставчиците в онлайн местата за търговия са длъжни</a:t>
            </a:r>
            <a:r>
              <a:rPr lang="en-US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 предоставят ясна информация, в случай че потребителите не се ползват със защита по ЗЗП.</a:t>
            </a:r>
            <a:endParaRPr 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онлайн платформите – да се укаже 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разпределението на задълженията 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между доставчика на платформата и продавача (това обстоятелство не освобождава доставчика на платформата или продавача от отговорност)</a:t>
            </a:r>
            <a:r>
              <a:rPr lang="ru-RU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282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A5C06F3-EA75-4146-843A-6B34F821D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търсене (</a:t>
            </a:r>
            <a:r>
              <a:rPr lang="bg-BG" dirty="0" err="1"/>
              <a:t>ранкинг</a:t>
            </a:r>
            <a:r>
              <a:rPr lang="bg-BG" dirty="0"/>
              <a:t>)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8A8B645-A061-4CB8-8457-5E85EEBD3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Онлайн търговците уведомяват потребителя за:</a:t>
            </a:r>
            <a:endParaRPr lang="en-US" sz="2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bg-BG" sz="2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Критериите, използвани от търсачките</a:t>
            </a:r>
            <a:r>
              <a:rPr lang="bg-BG" sz="2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сайта и относителната тежест на тези критерии (в това число, кои резултати представляват реклама). Тази информация се предоставя </a:t>
            </a:r>
            <a:r>
              <a:rPr lang="bg-BG" sz="2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отделен раздел </a:t>
            </a:r>
            <a:r>
              <a:rPr lang="bg-BG" sz="2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 интерфейса;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2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Легална дефиниция за „класиране“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2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Лесен и публичен достъп до описание на параметрите за класиране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2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Параметри – общи критерии, процеси и конкретни сигнали, включени в алгоритмите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2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Информация относно параметрите и критериите за класиране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Налице ли е плащане за постигане на по-предно класиране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bg-BG" sz="2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Налице ли са платени реклами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8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9D92271-4E69-4BAD-A3B4-97019DC0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Промените в Закона за защита на потребителите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DE721A1-89F2-49CF-8F57-BB64BAC0B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С последните изменения на Закона за защита на потребителите се транспонират следните </a:t>
            </a:r>
            <a:r>
              <a:rPr lang="bg-BG" sz="1800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Директиви </a:t>
            </a:r>
            <a:r>
              <a:rPr lang="bg-BG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за защита правата на потребителите  - Директива (ЕС) 2019/2161; Директива 93/13/ЕИО; Директиви 98/6/ЕО, 2005/29/ЕО и 2011/83/ЕС.</a:t>
            </a:r>
          </a:p>
          <a:p>
            <a:r>
              <a:rPr lang="bg-BG" dirty="0">
                <a:latin typeface="Open Sans" panose="020B0606030504020204" pitchFamily="34" charset="0"/>
                <a:ea typeface="Times New Roman" panose="02020603050405020304" pitchFamily="18" charset="0"/>
              </a:rPr>
              <a:t>Въвеждат се н</a:t>
            </a:r>
            <a:r>
              <a:rPr lang="bg-BG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ови правила и задължения на търговците относно защита правата на потребителите - онлайн търговията и търговията през онлайн платформи, нелоялни търговски практики, намаления </a:t>
            </a:r>
            <a:r>
              <a:rPr lang="bg-BG" dirty="0">
                <a:latin typeface="Open Sans" panose="020B0606030504020204" pitchFamily="34" charset="0"/>
                <a:ea typeface="Times New Roman" panose="02020603050405020304" pitchFamily="18" charset="0"/>
              </a:rPr>
              <a:t>на цените, санкциите, налагани за нарушения,  </a:t>
            </a:r>
            <a:r>
              <a:rPr lang="bg-BG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и др.</a:t>
            </a:r>
          </a:p>
          <a:p>
            <a:r>
              <a:rPr lang="bg-BG" dirty="0">
                <a:latin typeface="Open Sans" panose="020B0606030504020204" pitchFamily="34" charset="0"/>
              </a:rPr>
              <a:t>Въвеждат се нови понятия – „продукт“, „он-</a:t>
            </a:r>
            <a:r>
              <a:rPr lang="bg-BG" dirty="0" err="1">
                <a:latin typeface="Open Sans" panose="020B0606030504020204" pitchFamily="34" charset="0"/>
              </a:rPr>
              <a:t>лайн</a:t>
            </a:r>
            <a:r>
              <a:rPr lang="bg-BG" dirty="0">
                <a:latin typeface="Open Sans" panose="020B0606030504020204" pitchFamily="34" charset="0"/>
              </a:rPr>
              <a:t> място за търговия“, „договор за продажба“ и „договор за услуга“.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98236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17DFC17-2BE7-47D3-8387-64268751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Нелоялни търговски практики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231B3DE-8215-4A54-A6D0-C16B85F83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Нелоялна търговска практика - търговска практика, от страна на търговец към потребител която противоречи на изискването за </a:t>
            </a:r>
            <a:r>
              <a:rPr lang="bg-BG" sz="45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добросъвестност </a:t>
            </a: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</a:t>
            </a:r>
            <a:r>
              <a:rPr lang="bg-BG" sz="45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професионална компетентност </a:t>
            </a: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променя или е възможно да промени съществено </a:t>
            </a:r>
            <a:r>
              <a:rPr lang="bg-BG" sz="45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икономическото поведение на средния потребител</a:t>
            </a: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когото засяга или към когото е насочена, или на средния член от групата потребители, когато търговската практика е насочена към определена група потребители.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Противоречие с изискването за добросъвестност и професионална компетентност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Възможна промяна на икономическото поведение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45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Среден потребител или среден член на група потребители</a:t>
            </a:r>
          </a:p>
          <a:p>
            <a:endParaRPr lang="bg-B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48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ADA6AED-344F-468C-9E28-06205D2D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Среден потребител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B01B72C-B5D8-4E01-B390-42AA3377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Добре информиран и сравнително наблюдателен и предпазлив</a:t>
            </a:r>
          </a:p>
          <a:p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Средно интелигентен</a:t>
            </a:r>
          </a:p>
          <a:p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Типичен национален потребител</a:t>
            </a:r>
          </a:p>
          <a:p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„Средният потребител е разумният, внимателен, средно информиран гражданин, притежаващ критично отношение към информацията, която му се предоставя“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0019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3F09BA-EC8D-4435-AA68-03417E0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1146"/>
            <a:ext cx="8596668" cy="1320800"/>
          </a:xfrm>
        </p:spPr>
        <p:txBody>
          <a:bodyPr>
            <a:normAutofit/>
          </a:bodyPr>
          <a:lstStyle/>
          <a:p>
            <a:r>
              <a:rPr lang="bg-BG" dirty="0"/>
              <a:t>Двоен стандарт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255207F-2071-4AFC-B519-85BB90DC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1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Чл.68д, ал.3 и 4 ЗЗП</a:t>
            </a:r>
          </a:p>
          <a:p>
            <a:r>
              <a:rPr lang="bg-BG" sz="21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Добавен е в уредбата на нелоялни търговски практики</a:t>
            </a:r>
          </a:p>
          <a:p>
            <a:r>
              <a:rPr lang="bg-BG" sz="21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Предлагане на стоки в държави членки на ЕС като идентични една с друга, когато е налице съществена разлика между техния състав и характеристики.</a:t>
            </a:r>
          </a:p>
          <a:p>
            <a:pPr lvl="1"/>
            <a:r>
              <a:rPr lang="bg-BG" sz="21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Кога са допустими различия?</a:t>
            </a:r>
          </a:p>
          <a:p>
            <a:endParaRPr lang="bg-BG" sz="21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sz="21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9205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EF0727F-8CFC-49FF-A0EE-B7F5F632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Нелоялни търговски практики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662AA5A-1A69-4408-910F-F64BFE21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bg-BG" sz="1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Законът за защита на потребителите </a:t>
            </a: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урежда следните нелоялни търговски практики: 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Заблуждаващи 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Агресивни</a:t>
            </a:r>
          </a:p>
          <a:p>
            <a:pPr algn="just">
              <a:spcBef>
                <a:spcPts val="0"/>
              </a:spcBef>
            </a:pPr>
            <a:endParaRPr lang="bg-BG" sz="1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spcBef>
                <a:spcPts val="0"/>
              </a:spcBef>
            </a:pPr>
            <a:endParaRPr lang="bg-BG" sz="1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bg-BG" sz="1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Законът за защита на конкуренцията </a:t>
            </a: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урежда нелоялната конкуренция, която включва всички действия, противоречащи на добросъвестната търговска практика и в състояние да увредят конкуренцията.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Въвеждане в заблуждение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Имитация</a:t>
            </a:r>
          </a:p>
          <a:p>
            <a:pPr marL="285750" indent="-28575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Заблуждаваща реклама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0944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53599CD-47BF-469C-8AAF-0100B0A8E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Заблуждаваща търговска практика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967F73C-E63D-414E-8E7D-656F005E5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u="sn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Заблуда</a:t>
            </a:r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Съзнателно поведение, проявено чрез действие или бездействие от търговеца, довело до предоставяне на невярна, заблуждаваща информация;</a:t>
            </a:r>
          </a:p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Важно е цялостното внушение да е за нещо невярно</a:t>
            </a:r>
          </a:p>
          <a:p>
            <a:endParaRPr lang="bg-BG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Влияе ли на икономическото поведение?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3994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AB748EA-DEB7-4ED3-887E-7D3E3703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Санкции, предвидени в ЗЗП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DF11701-31A9-40FF-AD33-2D2E60115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Глоби за физическите лица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Имуществени санкции за едноличните търговци и юридическите лица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Заповед на председателя на КЗП за забрана на прилагането на нелоялните търговски практики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Потребителят има право да иска: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намаляване на цената или разваляне на договора и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претендиране на обезщетение за претърпени вреди – </a:t>
            </a:r>
            <a:r>
              <a:rPr lang="bg-BG" sz="19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чл.68м ЗЗП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bg-BG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bg-BG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Потребителите не са обвързани от неравноправните клаузи в договорите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42553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8D8C89-365F-4A48-A41C-C4C1BF22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Санкции със съюзно измерение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238680C-FBD1-4C14-8967-2CCD78478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 4 % от оборота на нарушителя,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реализиран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предходната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финансова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година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във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всяка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една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от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държавите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-членки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/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„широко разпространени нарушения“ – нарушение, увреждащо потребителите в поне две различни държави-членки</a:t>
            </a:r>
          </a:p>
          <a:p>
            <a:pPr lvl="1"/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„широко разпространени нарушения със съюзно измерение“ 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нарушения,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увреждащи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потребителите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най-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малко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две трети от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държавите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Съюза</a:t>
            </a:r>
            <a:endParaRPr lang="ru-RU" sz="18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75917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4D97762-C653-482A-8FAE-60E5C6BA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Санкции</a:t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B4BE229-1EC8-4625-B7B4-93969B179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„Широко разпространено нарушение“ 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обхваща 3 държави членки на ЕС: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Имуществената санкция в размер до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4%  от годишния оборот 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 съответния търговец (или до 3 920 000 лв.) за нарушения, свързани с: 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нелоялни търговски практики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bg-BG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непредоставяне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изискуемата информация 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договори, сключени онлайн и извън търговски обект;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възпрепятстване на потребителя да осъществи правото си на отказ от договора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прилагане на клаузи в общите условия, които са </a:t>
            </a:r>
            <a:r>
              <a:rPr lang="bg-BG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обявени от съда за неравноправни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др. 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нарушения в обозначаване на цените, имуществената санкция е в размер от 5 000 лв. до 50 000 лв.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7846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5731F83-8E4D-457D-918C-F9CB60E6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Промените в Закона за защита на потребителите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080E012-F924-462D-894D-17272A13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bg-BG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„Онлайн място за търговия“ - </a:t>
            </a:r>
            <a:r>
              <a:rPr lang="bg-BG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услуга, която чрез използване на софтуер, включително интернет страница, част от интернет страница или приложение, управляван/о от търговеца или от негово име, позволява на потребителите да сключват договори от разстояние с други търговци или потребители.</a:t>
            </a:r>
            <a:endParaRPr lang="bg-BG" sz="1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Дефиниции на цифрово съдържание, цифрови услуги, оперативна съвместимост – ЗЗП препраща къч ЗПЦСЦУПС</a:t>
            </a:r>
          </a:p>
          <a:p>
            <a:r>
              <a:rPr lang="bg-B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Нелоялни търговски практики – чл.68б до 68м ЗЗП</a:t>
            </a:r>
          </a:p>
          <a:p>
            <a:r>
              <a:rPr lang="bg-B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Санкции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9430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E73B476-05B0-4E08-8818-D70956BEE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Електронна търговия – основни понятия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4020128-AE6A-4E3F-B795-30FEA0816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Електронна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търговия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sz="1900" dirty="0" smtClean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включва</a:t>
            </a:r>
            <a:r>
              <a:rPr lang="ru-RU" sz="1900" dirty="0" smtClean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предоставянето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услуги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информационното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общество от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доставчик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тези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услуги,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включително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търговски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съобщения</a:t>
            </a:r>
            <a:endParaRPr lang="ru-RU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Дефиниция на понятието 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„услуга на информационното общество”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чл.1, § 1, б. б) от Директива </a:t>
            </a:r>
            <a:r>
              <a:rPr lang="ru-RU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2015/1535</a:t>
            </a:r>
            <a:r>
              <a:rPr 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ЕС.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Услуга на информационното общество 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</a:t>
            </a:r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всяка услуга, която: 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обикновено се предоставя срещу възнаграждение, 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от разстояние, 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по електронен път и 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по индивидуално искане на получателя на услугата. </a:t>
            </a:r>
          </a:p>
          <a:p>
            <a:pPr marL="914400" lvl="2" indent="0">
              <a:buNone/>
            </a:pPr>
            <a:r>
              <a:rPr lang="ru-RU" sz="16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1581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14E2F9B-20DD-448F-962E-1279334C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3223"/>
            <a:ext cx="8596668" cy="1320800"/>
          </a:xfrm>
        </p:spPr>
        <p:txBody>
          <a:bodyPr/>
          <a:lstStyle/>
          <a:p>
            <a:r>
              <a:rPr lang="bg-BG" dirty="0"/>
              <a:t>Електронна търговия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E6D351B-E556-4012-BDDA-61988A47A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Услугите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информационното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общество се предоставят свободно,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освен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ако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е предвидено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друго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Принцип на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държавата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произхода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делата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Uber</a:t>
            </a:r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</a:t>
            </a:r>
            <a:r>
              <a:rPr lang="en-US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Airbnb</a:t>
            </a:r>
            <a:r>
              <a:rPr lang="bg-BG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Получател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услуги е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физическо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юридическо</a:t>
            </a:r>
            <a:r>
              <a:rPr lang="ru-RU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лице,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което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ползва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услуги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информационното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общество с </a:t>
            </a:r>
            <a:r>
              <a:rPr lang="ru-RU" sz="18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професионална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18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друга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цел,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включително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нуждите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търсене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информация или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достъп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до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нея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всеки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получател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услуги по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смисъла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ЗЕТ е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смисъла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ЗЗП – </a:t>
            </a:r>
            <a:r>
              <a:rPr lang="ru-RU" sz="18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различни</a:t>
            </a:r>
            <a:r>
              <a:rPr lang="ru-RU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права.</a:t>
            </a:r>
          </a:p>
        </p:txBody>
      </p:sp>
    </p:spTree>
    <p:extLst>
      <p:ext uri="{BB962C8B-B14F-4D97-AF65-F5344CB8AC3E}">
        <p14:creationId xmlns:p14="http://schemas.microsoft.com/office/powerpoint/2010/main" val="179891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8A0C101-9CF0-44D1-BB0C-A6132B36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Електронна търговия – основни понятия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15C7E95-4097-41F0-BF9F-D4A348DEE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ЗЕТ - 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" е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смисъла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 Закона за защита на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потребителите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3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ЗЗП - „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" е 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всяко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физическо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лице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което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придобива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стоки или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ползва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услуги,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които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не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предназначени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извършване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търговска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професионална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дейност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и всяко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физическо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лице,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което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страна по договор по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този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закон 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извън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рамките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своята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търговска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професионална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дейност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3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ЗПЦСЦУПС - „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 е всяко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физическо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лице,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което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във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връзка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 договорите за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цифрово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съдържание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цифрови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услуги и на договорите за </a:t>
            </a:r>
            <a:r>
              <a:rPr lang="ru-RU" sz="23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продажба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стоки 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извън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рамките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неговата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търговска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стопанска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дейност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занаят</a:t>
            </a:r>
            <a:r>
              <a:rPr lang="ru-RU" sz="23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23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професия</a:t>
            </a:r>
            <a:r>
              <a:rPr lang="ru-RU" sz="23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bg-BG" sz="23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939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45C6B22-56D3-4A96-8994-8D2730D9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Електронна търговия – основни понятия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12F582B-8004-45E3-9C6F-CF3F1A7C7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Договор от разстояние </a:t>
            </a:r>
            <a:r>
              <a:rPr lang="bg-BG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в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секи договор,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сключен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между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търговец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част от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организирана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система за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продажби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от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разстояние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предоставяне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услуги от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разстояние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без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едновременното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физическо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присъствие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търговеца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потребителя, чрез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изключителното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използване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едно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повече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средства за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комуникация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от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разстояние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до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сключването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договора,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включително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момента на </a:t>
            </a:r>
            <a:r>
              <a:rPr lang="ru-RU" sz="1800" b="0" i="0" dirty="0" err="1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сключване</a:t>
            </a:r>
            <a:r>
              <a:rPr lang="ru-RU" sz="18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договора.</a:t>
            </a:r>
            <a:endParaRPr lang="bg-BG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463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99C417F-BE28-42ED-927C-6552961C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Електронна търговия</a:t>
            </a:r>
            <a:br>
              <a:rPr lang="bg-BG" dirty="0"/>
            </a:b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12342FB-71E8-4850-B274-E76335F66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1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Процес на пазаруване от сайтове на търговци 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Основни характеристики на стоката/услугата</a:t>
            </a:r>
            <a:endParaRPr 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Цената – крайна цена, да е ясно посочено какво включва (ДДС, такси, превоз)</a:t>
            </a:r>
          </a:p>
          <a:p>
            <a:r>
              <a:rPr lang="bg-BG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 бутона за потвърждение на поръчката – указание, че за потребителя възниква задължение за плащане (Делото </a:t>
            </a:r>
            <a:r>
              <a:rPr lang="en-US" sz="1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Fuhrmann</a:t>
            </a:r>
            <a:r>
              <a:rPr lang="bg-BG" sz="1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bg-BG" sz="1900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bg-BG" sz="1900" i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-GmbH v B</a:t>
            </a:r>
            <a:r>
              <a:rPr lang="bg-BG" sz="19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bg-BG" sz="1900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 tooltip="Opens in a new window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C‑249/21</a:t>
            </a:r>
            <a:r>
              <a:rPr lang="bg-BG" sz="1900" u="sng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Договорът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се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счита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сключен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когато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изпълнени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следните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условия:</a:t>
            </a:r>
          </a:p>
          <a:p>
            <a:pPr lvl="1"/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Потребителят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е направил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изяление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сключване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договор до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Доставчика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регистрация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поръчка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</a:t>
            </a:r>
          </a:p>
          <a:p>
            <a:pPr lvl="1"/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Доставчикът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е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потвърдил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получаването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изявлението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потвърждение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приемане</a:t>
            </a:r>
            <a:r>
              <a:rPr lang="ru-RU" sz="19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 </a:t>
            </a:r>
            <a:r>
              <a:rPr lang="ru-RU" sz="1900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поръчката</a:t>
            </a:r>
            <a:endParaRPr lang="ru-RU" sz="1900" dirty="0">
              <a:solidFill>
                <a:srgbClr val="003D3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4597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FC0FFB3-9878-48EC-A7D2-0B643244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Преддоговорна</a:t>
            </a:r>
            <a:r>
              <a:rPr lang="bg-BG" dirty="0"/>
              <a:t> информация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8291C26-7927-4C08-A3E9-FC3AEB7F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Задължителна </a:t>
            </a:r>
            <a:r>
              <a:rPr lang="bg-B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преддоговорна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информация - в Общите условия и на сайта на търговеца</a:t>
            </a:r>
          </a:p>
          <a:p>
            <a:pPr lvl="1"/>
            <a:r>
              <a:rPr lang="bg-BG" sz="1800" b="1" dirty="0" err="1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Преддоговорна</a:t>
            </a:r>
            <a:r>
              <a:rPr lang="bg-BG" sz="1800" b="1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информация, която трябва да бъде предоставена на потребителите</a:t>
            </a:r>
            <a:r>
              <a:rPr lang="bg-BG" sz="1800" dirty="0">
                <a:solidFill>
                  <a:srgbClr val="003D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Информация, касаеща самия търговец,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включително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адреса на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електронна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му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поща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които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позволяват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бързо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да се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влезе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контакт и да се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разменят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съобщения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 него по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директен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</a:t>
            </a:r>
            <a:r>
              <a:rPr lang="ru-RU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ефективен</a:t>
            </a:r>
            <a:r>
              <a:rPr lang="ru-R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начин</a:t>
            </a: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съответствие с чл.8, ал.1 ЗЕТ – информация относно договора (технически стъпки за сключването му, начини на поправяне на грешки и т.н.)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bg-B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-чл.47, т.3, 12,18,19, 21 ЗЗП и чл.47а ЗЗП</a:t>
            </a:r>
          </a:p>
        </p:txBody>
      </p:sp>
    </p:spTree>
    <p:extLst>
      <p:ext uri="{BB962C8B-B14F-4D97-AF65-F5344CB8AC3E}">
        <p14:creationId xmlns:p14="http://schemas.microsoft.com/office/powerpoint/2010/main" val="4136374837"/>
      </p:ext>
    </p:extLst>
  </p:cSld>
  <p:clrMapOvr>
    <a:masterClrMapping/>
  </p:clrMapOvr>
</p:sld>
</file>

<file path=ppt/theme/theme1.xml><?xml version="1.0" encoding="utf-8"?>
<a:theme xmlns:a="http://schemas.openxmlformats.org/drawingml/2006/main" name="Фасети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18502</TotalTime>
  <Words>2291</Words>
  <Application>Microsoft Office PowerPoint</Application>
  <PresentationFormat>Широк екран</PresentationFormat>
  <Paragraphs>168</Paragraphs>
  <Slides>27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27</vt:i4>
      </vt:variant>
    </vt:vector>
  </HeadingPairs>
  <TitlesOfParts>
    <vt:vector size="37" baseType="lpstr">
      <vt:lpstr>Arial</vt:lpstr>
      <vt:lpstr>Calibri</vt:lpstr>
      <vt:lpstr>Open Sans</vt:lpstr>
      <vt:lpstr>Symbol</vt:lpstr>
      <vt:lpstr>Times New Roman</vt:lpstr>
      <vt:lpstr>Trebuchet MS</vt:lpstr>
      <vt:lpstr>Verdana</vt:lpstr>
      <vt:lpstr>Wingdings</vt:lpstr>
      <vt:lpstr>Wingdings 3</vt:lpstr>
      <vt:lpstr>Фасети</vt:lpstr>
      <vt:lpstr>ПРОМЕНИТЕ В ЗАКОНА ЗА ЗАЩИТА НА ПОТРЕБИТЕЛИТЕ  </vt:lpstr>
      <vt:lpstr>Промените в Закона за защита на потребителите</vt:lpstr>
      <vt:lpstr>Промените в Закона за защита на потребителите</vt:lpstr>
      <vt:lpstr>Електронна търговия – основни понятия</vt:lpstr>
      <vt:lpstr>Електронна търговия</vt:lpstr>
      <vt:lpstr>Електронна търговия – основни понятия</vt:lpstr>
      <vt:lpstr>Електронна търговия – основни понятия</vt:lpstr>
      <vt:lpstr>Електронна търговия </vt:lpstr>
      <vt:lpstr>Преддоговорна информация</vt:lpstr>
      <vt:lpstr>Преддоговорна информация</vt:lpstr>
      <vt:lpstr>Общи условия на търговеца</vt:lpstr>
      <vt:lpstr>Общи условия на търговеца</vt:lpstr>
      <vt:lpstr>Право на отказ</vt:lpstr>
      <vt:lpstr>Особености на правото на отказ при договори за ЦС/ЦУ</vt:lpstr>
      <vt:lpstr>Намаления на цените </vt:lpstr>
      <vt:lpstr>Отзиви</vt:lpstr>
      <vt:lpstr>Он-лайн места за търговия</vt:lpstr>
      <vt:lpstr>Информация относно лицето, което предлага стоката: </vt:lpstr>
      <vt:lpstr>Резултати от търсене (ранкинг)</vt:lpstr>
      <vt:lpstr>Нелоялни търговски практики</vt:lpstr>
      <vt:lpstr>Среден потребител</vt:lpstr>
      <vt:lpstr>Двоен стандарт</vt:lpstr>
      <vt:lpstr>Нелоялни търговски практики</vt:lpstr>
      <vt:lpstr>Заблуждаваща търговска практика</vt:lpstr>
      <vt:lpstr>Санкции, предвидени в ЗЗП</vt:lpstr>
      <vt:lpstr>Санкции със съюзно измерение</vt:lpstr>
      <vt:lpstr>Санкции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МОМЕНТИ В ПОТРЕБИТЕЛСКОТО ПРАВО</dc:title>
  <dc:creator>taniai@unwe.bg</dc:creator>
  <cp:lastModifiedBy>taniai@unwe.bg</cp:lastModifiedBy>
  <cp:revision>69</cp:revision>
  <dcterms:created xsi:type="dcterms:W3CDTF">2022-10-18T08:54:06Z</dcterms:created>
  <dcterms:modified xsi:type="dcterms:W3CDTF">2025-01-15T16:24:40Z</dcterms:modified>
</cp:coreProperties>
</file>