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797675" cy="9926638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183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E8269-63C0-437A-AAAE-62E080BBE144}" type="datetimeFigureOut">
              <a:rPr lang="bg-BG"/>
              <a:pPr>
                <a:defRPr/>
              </a:pPr>
              <a:t>26.9.2024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FE987-6748-4699-94E3-A07824054B71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17013-46AC-4A5F-AD87-12F65A07BCD9}" type="datetimeFigureOut">
              <a:rPr lang="bg-BG"/>
              <a:pPr>
                <a:defRPr/>
              </a:pPr>
              <a:t>26.9.2024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D5A57-ACA5-4E58-A6DB-E4BDAA2D9A32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ED003-8CEB-41F4-8548-AD8F9401792D}" type="datetimeFigureOut">
              <a:rPr lang="bg-BG"/>
              <a:pPr>
                <a:defRPr/>
              </a:pPr>
              <a:t>26.9.2024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81AEC-E607-43EB-9420-D1D3CEB94F95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27B07-3501-4A88-AFED-C639F7073246}" type="datetimeFigureOut">
              <a:rPr lang="bg-BG"/>
              <a:pPr>
                <a:defRPr/>
              </a:pPr>
              <a:t>26.9.2024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2331B8-DC7F-42BB-B65A-E2B15A5EF74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6325F-CC43-4759-8CF3-AF2C10A9A979}" type="datetimeFigureOut">
              <a:rPr lang="bg-BG"/>
              <a:pPr>
                <a:defRPr/>
              </a:pPr>
              <a:t>26.9.2024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18516-4A75-46BD-A1C3-9482808A27EC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D9D68-A080-4D44-9C5B-8D908D89269B}" type="datetimeFigureOut">
              <a:rPr lang="bg-BG"/>
              <a:pPr>
                <a:defRPr/>
              </a:pPr>
              <a:t>26.9.2024 г.</a:t>
            </a:fld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1A823A-1B5B-4096-900B-05B2EB87F1F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CE3D4-2C55-4353-B7B8-0FA5D404C1D0}" type="datetimeFigureOut">
              <a:rPr lang="bg-BG"/>
              <a:pPr>
                <a:defRPr/>
              </a:pPr>
              <a:t>26.9.2024 г.</a:t>
            </a:fld>
            <a:endParaRPr lang="bg-BG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66E357-65A7-43C1-8802-D2C31C31473F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51BA8-C033-4428-8F8A-6E4D90575851}" type="datetimeFigureOut">
              <a:rPr lang="bg-BG"/>
              <a:pPr>
                <a:defRPr/>
              </a:pPr>
              <a:t>26.9.2024 г.</a:t>
            </a:fld>
            <a:endParaRPr lang="bg-BG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D5F49-09D1-4A6E-B010-9699AD0FC589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CBEB0-B114-44BE-873B-0AB9BD07C920}" type="datetimeFigureOut">
              <a:rPr lang="bg-BG"/>
              <a:pPr>
                <a:defRPr/>
              </a:pPr>
              <a:t>26.9.2024 г.</a:t>
            </a:fld>
            <a:endParaRPr lang="bg-BG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0A9A2-1052-4046-A511-D944EBF8939B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01D17-9AE9-4879-9EC6-823D372AB7BF}" type="datetimeFigureOut">
              <a:rPr lang="bg-BG"/>
              <a:pPr>
                <a:defRPr/>
              </a:pPr>
              <a:t>26.9.2024 г.</a:t>
            </a:fld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2D5F4-3D80-4C48-AD1C-83BA8519F74E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65802-13D9-480B-8B73-962362992321}" type="datetimeFigureOut">
              <a:rPr lang="bg-BG"/>
              <a:pPr>
                <a:defRPr/>
              </a:pPr>
              <a:t>26.9.2024 г.</a:t>
            </a:fld>
            <a:endParaRPr lang="bg-BG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12422-05EE-403C-B7E5-A5A8938D1EA6}" type="slidenum">
              <a:rPr lang="bg-BG"/>
              <a:pPr>
                <a:defRPr/>
              </a:pPr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  <a:endParaRPr lang="bg-BG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bg-B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717473E-E549-4233-A224-B3E78A2C5330}" type="datetimeFigureOut">
              <a:rPr lang="bg-BG" smtClean="0"/>
              <a:pPr>
                <a:defRPr/>
              </a:pPr>
              <a:t>26.9.2024 г.</a:t>
            </a:fld>
            <a:endParaRPr lang="bg-BG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bg-B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D5FC344D-C493-4BE4-BB46-9EFE1DC6338F}" type="slidenum">
              <a:rPr lang="bg-BG" smtClean="0"/>
              <a:pPr>
                <a:defRPr/>
              </a:pPr>
              <a:t>‹#›</a:t>
            </a:fld>
            <a:endParaRPr lang="bg-BG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00336" y="5996136"/>
          <a:ext cx="609600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2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27</a:t>
                      </a:r>
                      <a:r>
                        <a:rPr lang="ru-RU" sz="12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.0</a:t>
                      </a:r>
                      <a:r>
                        <a:rPr lang="en-US" sz="12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</a:t>
                      </a:r>
                      <a:r>
                        <a:rPr lang="ru-RU" sz="12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.2024 г. – 28.09.2024 г.,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гр. Свети Влас, </a:t>
                      </a:r>
                      <a:r>
                        <a:rPr lang="ru-RU" sz="1200" b="1" i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Конферентна</a:t>
                      </a:r>
                      <a:r>
                        <a:rPr lang="ru-RU" sz="1200" b="1" i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зала на Гранд Хотел „Св. Влас“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318" name="TextBox 6"/>
          <p:cNvSpPr txBox="1">
            <a:spLocks noChangeArrowheads="1"/>
          </p:cNvSpPr>
          <p:nvPr/>
        </p:nvSpPr>
        <p:spPr bwMode="auto">
          <a:xfrm>
            <a:off x="2483867" y="365755"/>
            <a:ext cx="66246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ЕСЕНЕН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СЕМИНАР за 2024 г.,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организиран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от </a:t>
            </a:r>
            <a:r>
              <a:rPr kumimoji="0" lang="ru-RU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Пазарджишки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адвокатски </a:t>
            </a:r>
            <a:r>
              <a:rPr kumimoji="0" lang="ru-RU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съвет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bg-BG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5187A5A-CCC9-E743-B7BA-3A52E1388E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1556792" cy="1556792"/>
          </a:xfrm>
          <a:prstGeom prst="rect">
            <a:avLst/>
          </a:prstGeom>
        </p:spPr>
      </p:pic>
      <p:sp>
        <p:nvSpPr>
          <p:cNvPr id="2" name="TextBox 6">
            <a:extLst>
              <a:ext uri="{FF2B5EF4-FFF2-40B4-BE49-F238E27FC236}">
                <a16:creationId xmlns:a16="http://schemas.microsoft.com/office/drawing/2014/main" id="{C0B9509B-AABD-03E3-5DBE-879DBAA18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1652022"/>
            <a:ext cx="7200900" cy="4493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Тема: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Актуални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въпроси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вещното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право в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практиката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съдилищата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Придобивни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способи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Ограничени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вещни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права.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Ипотеката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Проблеми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вписванията</a:t>
            </a:r>
            <a:endParaRPr lang="ru-RU" sz="2000" b="1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bg-BG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bg-BG" b="1" dirty="0">
                <a:latin typeface="Times New Roman" pitchFamily="18" charset="0"/>
                <a:cs typeface="Times New Roman" pitchFamily="18" charset="0"/>
              </a:rPr>
              <a:t>Лектор: </a:t>
            </a:r>
            <a:r>
              <a:rPr lang="bg-BG" dirty="0">
                <a:latin typeface="Times New Roman" pitchFamily="18" charset="0"/>
                <a:cs typeface="Times New Roman" pitchFamily="18" charset="0"/>
              </a:rPr>
              <a:t>адв. Валя Гигова</a:t>
            </a:r>
          </a:p>
          <a:p>
            <a:pPr algn="ctr"/>
            <a:endParaRPr lang="bg-BG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bg-BG" b="1" dirty="0">
                <a:latin typeface="Times New Roman" pitchFamily="18" charset="0"/>
                <a:cs typeface="Times New Roman" pitchFamily="18" charset="0"/>
              </a:rPr>
              <a:t>Втора част</a:t>
            </a:r>
          </a:p>
          <a:p>
            <a:pPr algn="ctr"/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Ограничените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вещни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права. По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някои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въпроси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правото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строеж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правото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ползване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правото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по чл. 64 от ЗС.</a:t>
            </a:r>
          </a:p>
          <a:p>
            <a:pPr algn="ctr"/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някои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въпроси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исковата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защита на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правото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собственост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ограничените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вещни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права.</a:t>
            </a:r>
          </a:p>
          <a:p>
            <a:pPr algn="ctr"/>
            <a:endParaRPr lang="bg-BG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bg-BG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bg-B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Box 6"/>
          <p:cNvSpPr txBox="1">
            <a:spLocks noChangeArrowheads="1"/>
          </p:cNvSpPr>
          <p:nvPr/>
        </p:nvSpPr>
        <p:spPr bwMode="auto">
          <a:xfrm>
            <a:off x="3347864" y="260648"/>
            <a:ext cx="5544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ПРАВО НА ПОЛЗВАНЕ</a:t>
            </a:r>
            <a:endParaRPr lang="bg-BG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3203848" y="6186790"/>
            <a:ext cx="5544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bg-BG" sz="1600" dirty="0">
                <a:latin typeface="Times New Roman" pitchFamily="18" charset="0"/>
                <a:cs typeface="Times New Roman" pitchFamily="18" charset="0"/>
              </a:rPr>
              <a:t>Лектор: </a:t>
            </a:r>
            <a:r>
              <a:rPr lang="bg-BG" sz="1600" i="1" dirty="0" err="1">
                <a:latin typeface="Times New Roman" pitchFamily="18" charset="0"/>
                <a:cs typeface="Times New Roman" pitchFamily="18" charset="0"/>
              </a:rPr>
              <a:t>адв</a:t>
            </a:r>
            <a:r>
              <a:rPr lang="bg-BG" sz="1600" i="1" dirty="0">
                <a:latin typeface="Times New Roman" pitchFamily="18" charset="0"/>
                <a:cs typeface="Times New Roman" pitchFamily="18" charset="0"/>
              </a:rPr>
              <a:t>. Валя Гигова</a:t>
            </a: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1259682" y="1400433"/>
            <a:ext cx="6624637" cy="3873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bg-BG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indent="0" algn="just" fontAlgn="ctr">
              <a:lnSpc>
                <a:spcPct val="80000"/>
              </a:lnSpc>
              <a:buFont typeface="Arial" charset="0"/>
              <a:buNone/>
              <a:tabLst>
                <a:tab pos="269875" algn="l"/>
              </a:tabLst>
            </a:pPr>
            <a:r>
              <a:rPr lang="bg-BG" sz="1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	Легална дефиниция на правото на ползване </a:t>
            </a:r>
            <a:r>
              <a:rPr lang="bg-BG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чл. 56 ЗС;</a:t>
            </a:r>
            <a:r>
              <a:rPr lang="bg-BG" sz="1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bg-BG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ctr">
              <a:lnSpc>
                <a:spcPct val="80000"/>
              </a:lnSpc>
              <a:buFont typeface="Arial" charset="0"/>
              <a:buNone/>
              <a:tabLst>
                <a:tab pos="269875" algn="l"/>
              </a:tabLst>
            </a:pPr>
            <a:endParaRPr lang="bg-BG" sz="1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ctr">
              <a:lnSpc>
                <a:spcPct val="80000"/>
              </a:lnSpc>
              <a:buFont typeface="Arial" charset="0"/>
              <a:buNone/>
              <a:tabLst>
                <a:tab pos="269875" algn="l"/>
              </a:tabLst>
            </a:pPr>
            <a:r>
              <a:rPr lang="bg-BG" sz="1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	Съдържание:</a:t>
            </a:r>
            <a:endParaRPr lang="bg-BG" sz="1800" dirty="0">
              <a:latin typeface="Times New Roman" pitchFamily="18" charset="0"/>
              <a:cs typeface="Times New Roman" pitchFamily="18" charset="0"/>
            </a:endParaRPr>
          </a:p>
          <a:p>
            <a:pPr marL="720725" indent="-285750" algn="just" fontAlgn="ctr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893763" algn="l"/>
              </a:tabLst>
            </a:pPr>
            <a:r>
              <a:rPr lang="bg-BG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право да се ползва вещта съобразно нейното предназначение;</a:t>
            </a:r>
          </a:p>
          <a:p>
            <a:pPr marL="720725" indent="-285750" algn="just" fontAlgn="ctr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893763" algn="l"/>
              </a:tabLst>
            </a:pPr>
            <a:endParaRPr lang="bg-BG" sz="1800" dirty="0">
              <a:latin typeface="Times New Roman" pitchFamily="18" charset="0"/>
              <a:cs typeface="Times New Roman" pitchFamily="18" charset="0"/>
            </a:endParaRPr>
          </a:p>
          <a:p>
            <a:pPr marL="720725" indent="-285750" algn="just" fontAlgn="ctr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893763" algn="l"/>
              </a:tabLst>
            </a:pPr>
            <a:r>
              <a:rPr lang="bg-BG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право да се получават добивите от вещта;</a:t>
            </a:r>
          </a:p>
          <a:p>
            <a:pPr marL="720725" indent="-285750" algn="just" fontAlgn="ctr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893763" algn="l"/>
              </a:tabLst>
            </a:pPr>
            <a:endParaRPr lang="bg-BG" sz="1800" dirty="0">
              <a:latin typeface="Times New Roman" pitchFamily="18" charset="0"/>
              <a:cs typeface="Times New Roman" pitchFamily="18" charset="0"/>
            </a:endParaRPr>
          </a:p>
          <a:p>
            <a:pPr marL="720725" indent="-285750" algn="just" fontAlgn="ctr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893763" algn="l"/>
              </a:tabLst>
            </a:pPr>
            <a:r>
              <a:rPr lang="bg-BG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терминологични уточнения.</a:t>
            </a:r>
            <a:endParaRPr lang="bg-BG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ctr">
              <a:lnSpc>
                <a:spcPct val="80000"/>
              </a:lnSpc>
              <a:buFont typeface="Arial" charset="0"/>
              <a:buNone/>
              <a:tabLst>
                <a:tab pos="269875" algn="l"/>
              </a:tabLst>
            </a:pPr>
            <a:endParaRPr lang="bg-BG" sz="1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ctr">
              <a:lnSpc>
                <a:spcPct val="80000"/>
              </a:lnSpc>
              <a:buFont typeface="Arial" charset="0"/>
              <a:buNone/>
              <a:tabLst>
                <a:tab pos="269875" algn="l"/>
              </a:tabLst>
            </a:pPr>
            <a:r>
              <a:rPr lang="bg-BG" sz="1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	Характеристики на правото на ползване: </a:t>
            </a:r>
            <a:endParaRPr lang="bg-BG" sz="1800" dirty="0">
              <a:latin typeface="Times New Roman" pitchFamily="18" charset="0"/>
              <a:cs typeface="Times New Roman" pitchFamily="18" charset="0"/>
            </a:endParaRPr>
          </a:p>
          <a:p>
            <a:pPr marL="720725" indent="-285750" algn="just" fontAlgn="ctr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1341438" algn="l"/>
                <a:tab pos="1431925" algn="l"/>
              </a:tabLst>
            </a:pPr>
            <a:r>
              <a:rPr lang="bg-BG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абсолютно право;</a:t>
            </a:r>
          </a:p>
          <a:p>
            <a:pPr marL="720725" indent="-285750" algn="just" fontAlgn="ctr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1341438" algn="l"/>
                <a:tab pos="1431925" algn="l"/>
              </a:tabLst>
            </a:pPr>
            <a:endParaRPr lang="bg-BG" sz="1800" dirty="0">
              <a:latin typeface="Times New Roman" pitchFamily="18" charset="0"/>
              <a:cs typeface="Times New Roman" pitchFamily="18" charset="0"/>
            </a:endParaRPr>
          </a:p>
          <a:p>
            <a:pPr marL="720725" indent="-285750" algn="just" fontAlgn="ctr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1341438" algn="l"/>
                <a:tab pos="1431925" algn="l"/>
              </a:tabLst>
            </a:pPr>
            <a:r>
              <a:rPr lang="bg-BG" sz="1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непрехвърлимо</a:t>
            </a:r>
            <a:r>
              <a:rPr lang="bg-BG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bg-BG" sz="1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ненаследимо</a:t>
            </a:r>
            <a:r>
              <a:rPr lang="bg-BG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720725" indent="-285750" algn="just" fontAlgn="ctr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1341438" algn="l"/>
                <a:tab pos="1431925" algn="l"/>
              </a:tabLst>
            </a:pPr>
            <a:endParaRPr lang="bg-BG" sz="1800" dirty="0">
              <a:latin typeface="Times New Roman" pitchFamily="18" charset="0"/>
              <a:cs typeface="Times New Roman" pitchFamily="18" charset="0"/>
            </a:endParaRPr>
          </a:p>
          <a:p>
            <a:pPr marL="720725" indent="-285750" algn="just" fontAlgn="ctr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1341438" algn="l"/>
                <a:tab pos="1431925" algn="l"/>
              </a:tabLst>
            </a:pPr>
            <a:r>
              <a:rPr lang="bg-BG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ограничаващо правото на собственост на собственика на имота.</a:t>
            </a:r>
            <a:endParaRPr lang="bg-BG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0FD60E5-0276-C3D2-AF47-AAF625C8BC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1556792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142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Box 6"/>
          <p:cNvSpPr txBox="1">
            <a:spLocks noChangeArrowheads="1"/>
          </p:cNvSpPr>
          <p:nvPr/>
        </p:nvSpPr>
        <p:spPr bwMode="auto">
          <a:xfrm>
            <a:off x="3347864" y="260648"/>
            <a:ext cx="5544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ПРАВО НА ПОЛЗВАНЕ</a:t>
            </a:r>
            <a:endParaRPr lang="bg-BG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3203848" y="6186790"/>
            <a:ext cx="5544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bg-BG" sz="1600" dirty="0">
                <a:latin typeface="Times New Roman" pitchFamily="18" charset="0"/>
                <a:cs typeface="Times New Roman" pitchFamily="18" charset="0"/>
              </a:rPr>
              <a:t>Лектор: </a:t>
            </a:r>
            <a:r>
              <a:rPr lang="bg-BG" sz="1600" i="1" dirty="0" err="1">
                <a:latin typeface="Times New Roman" pitchFamily="18" charset="0"/>
                <a:cs typeface="Times New Roman" pitchFamily="18" charset="0"/>
              </a:rPr>
              <a:t>адв</a:t>
            </a:r>
            <a:r>
              <a:rPr lang="bg-BG" sz="1600" i="1" dirty="0">
                <a:latin typeface="Times New Roman" pitchFamily="18" charset="0"/>
                <a:cs typeface="Times New Roman" pitchFamily="18" charset="0"/>
              </a:rPr>
              <a:t>. Валя Гигова</a:t>
            </a: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1259682" y="1400433"/>
            <a:ext cx="6624637" cy="2543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bg-BG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indent="0" algn="just" fontAlgn="ctr">
              <a:lnSpc>
                <a:spcPct val="80000"/>
              </a:lnSpc>
              <a:buFont typeface="Arial" charset="0"/>
              <a:buNone/>
              <a:tabLst>
                <a:tab pos="269875" algn="l"/>
              </a:tabLst>
            </a:pPr>
            <a:endParaRPr lang="bg-BG" sz="1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ctr">
              <a:lnSpc>
                <a:spcPct val="80000"/>
              </a:lnSpc>
              <a:buFont typeface="Arial" charset="0"/>
              <a:buNone/>
              <a:tabLst>
                <a:tab pos="269875" algn="l"/>
              </a:tabLst>
            </a:pPr>
            <a:r>
              <a:rPr lang="bg-BG" sz="1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	Особени изисквания към обекта на правото на ползване:</a:t>
            </a:r>
            <a:endParaRPr lang="bg-BG" sz="1800" dirty="0">
              <a:latin typeface="Times New Roman" pitchFamily="18" charset="0"/>
              <a:cs typeface="Times New Roman" pitchFamily="18" charset="0"/>
            </a:endParaRPr>
          </a:p>
          <a:p>
            <a:pPr marL="720725" indent="-285750" algn="just" fontAlgn="ctr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1524000" algn="l"/>
                <a:tab pos="1616075" algn="l"/>
              </a:tabLst>
            </a:pPr>
            <a:r>
              <a:rPr lang="bg-BG" sz="1800" dirty="0">
                <a:solidFill>
                  <a:srgbClr val="000000"/>
                </a:solidFill>
                <a:latin typeface="Times New Roman" pitchFamily="18" charset="0"/>
              </a:rPr>
              <a:t>конкретно определена вещ;</a:t>
            </a:r>
          </a:p>
          <a:p>
            <a:pPr marL="720725" indent="-285750" algn="just" fontAlgn="ctr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1524000" algn="l"/>
                <a:tab pos="1616075" algn="l"/>
              </a:tabLst>
            </a:pPr>
            <a:endParaRPr lang="bg-BG" sz="1800" dirty="0">
              <a:latin typeface="Times New Roman" pitchFamily="18" charset="0"/>
            </a:endParaRPr>
          </a:p>
          <a:p>
            <a:pPr marL="720725" indent="-285750" algn="just" fontAlgn="ctr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1524000" algn="l"/>
                <a:tab pos="1616075" algn="l"/>
              </a:tabLst>
            </a:pPr>
            <a:r>
              <a:rPr lang="bg-BG" sz="1800" dirty="0">
                <a:solidFill>
                  <a:srgbClr val="000000"/>
                </a:solidFill>
                <a:latin typeface="Times New Roman" pitchFamily="18" charset="0"/>
              </a:rPr>
              <a:t>реално съществуваща вещ;</a:t>
            </a:r>
          </a:p>
          <a:p>
            <a:pPr marL="720725" indent="-285750" algn="just" fontAlgn="ctr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1524000" algn="l"/>
                <a:tab pos="1616075" algn="l"/>
              </a:tabLst>
            </a:pPr>
            <a:endParaRPr lang="bg-BG" sz="1800" dirty="0">
              <a:latin typeface="Times New Roman" pitchFamily="18" charset="0"/>
            </a:endParaRPr>
          </a:p>
          <a:p>
            <a:pPr marL="720725" indent="-285750" algn="just" fontAlgn="ctr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1524000" algn="l"/>
                <a:tab pos="1616075" algn="l"/>
              </a:tabLst>
            </a:pPr>
            <a:r>
              <a:rPr lang="bg-BG" sz="1800" dirty="0" err="1">
                <a:solidFill>
                  <a:srgbClr val="000000"/>
                </a:solidFill>
                <a:latin typeface="Times New Roman" pitchFamily="18" charset="0"/>
              </a:rPr>
              <a:t>незаместима</a:t>
            </a:r>
            <a:r>
              <a:rPr lang="bg-BG" sz="1800" dirty="0">
                <a:solidFill>
                  <a:srgbClr val="000000"/>
                </a:solidFill>
                <a:latin typeface="Times New Roman" pitchFamily="18" charset="0"/>
              </a:rPr>
              <a:t> вещ.</a:t>
            </a:r>
          </a:p>
          <a:p>
            <a:pPr marL="720725" indent="-285750" algn="just" fontAlgn="ctr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1524000" algn="l"/>
                <a:tab pos="1616075" algn="l"/>
              </a:tabLst>
            </a:pPr>
            <a:endParaRPr lang="bg-BG" sz="1800" dirty="0">
              <a:latin typeface="Times New Roman" pitchFamily="18" charset="0"/>
            </a:endParaRPr>
          </a:p>
          <a:p>
            <a:pPr marL="720725" indent="-285750" algn="just" fontAlgn="ctr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1524000" algn="l"/>
                <a:tab pos="1616075" algn="l"/>
              </a:tabLst>
            </a:pPr>
            <a:r>
              <a:rPr lang="bg-BG" sz="1800" dirty="0">
                <a:solidFill>
                  <a:srgbClr val="000000"/>
                </a:solidFill>
                <a:latin typeface="Times New Roman" pitchFamily="18" charset="0"/>
              </a:rPr>
              <a:t>не е необходимо вещта да има самостоятелно съществуване – допустимо е съществуване на право на ползване върху реално определена част от имот;</a:t>
            </a:r>
            <a:endParaRPr lang="bg-BG" sz="1800" dirty="0">
              <a:latin typeface="Times New Roman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DA28E30-85A0-D9B6-0FFB-DF216A4A7F9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1556792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1847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Box 6"/>
          <p:cNvSpPr txBox="1">
            <a:spLocks noChangeArrowheads="1"/>
          </p:cNvSpPr>
          <p:nvPr/>
        </p:nvSpPr>
        <p:spPr bwMode="auto">
          <a:xfrm>
            <a:off x="3347864" y="260648"/>
            <a:ext cx="5544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ПРАВО НА ПОЛЗВАНЕ</a:t>
            </a:r>
            <a:endParaRPr lang="bg-BG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3203848" y="6186790"/>
            <a:ext cx="5544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bg-BG" sz="1600" dirty="0">
                <a:latin typeface="Times New Roman" pitchFamily="18" charset="0"/>
                <a:cs typeface="Times New Roman" pitchFamily="18" charset="0"/>
              </a:rPr>
              <a:t>Лектор: </a:t>
            </a:r>
            <a:r>
              <a:rPr lang="bg-BG" sz="1600" i="1" dirty="0" err="1">
                <a:latin typeface="Times New Roman" pitchFamily="18" charset="0"/>
                <a:cs typeface="Times New Roman" pitchFamily="18" charset="0"/>
              </a:rPr>
              <a:t>адв</a:t>
            </a:r>
            <a:r>
              <a:rPr lang="bg-BG" sz="1600" i="1" dirty="0">
                <a:latin typeface="Times New Roman" pitchFamily="18" charset="0"/>
                <a:cs typeface="Times New Roman" pitchFamily="18" charset="0"/>
              </a:rPr>
              <a:t>. Валя Гигова</a:t>
            </a: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1259682" y="1400433"/>
            <a:ext cx="6624637" cy="3430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bg-BG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indent="0" algn="just" fontAlgn="ctr">
              <a:lnSpc>
                <a:spcPct val="80000"/>
              </a:lnSpc>
              <a:buFont typeface="Arial" charset="0"/>
              <a:buNone/>
              <a:tabLst>
                <a:tab pos="269875" algn="l"/>
              </a:tabLst>
            </a:pPr>
            <a:r>
              <a:rPr lang="bg-BG" sz="1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5.	Особени основания за погасяване на правото на ползване:</a:t>
            </a:r>
            <a:endParaRPr lang="bg-BG" sz="1800" dirty="0">
              <a:latin typeface="Times New Roman" pitchFamily="18" charset="0"/>
              <a:cs typeface="Times New Roman" pitchFamily="18" charset="0"/>
            </a:endParaRPr>
          </a:p>
          <a:p>
            <a:pPr marL="985838" indent="-285750" algn="just" fontAlgn="ctr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1706563" algn="l"/>
                <a:tab pos="1798638" algn="l"/>
              </a:tabLst>
            </a:pPr>
            <a:r>
              <a:rPr lang="bg-BG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 смърт на титуляра/прекратяване на юридическото лице;</a:t>
            </a:r>
          </a:p>
          <a:p>
            <a:pPr marL="985838" indent="-285750" algn="just" fontAlgn="ctr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1706563" algn="l"/>
                <a:tab pos="1798638" algn="l"/>
              </a:tabLst>
            </a:pPr>
            <a:endParaRPr lang="bg-BG" sz="1800" dirty="0">
              <a:latin typeface="Times New Roman" pitchFamily="18" charset="0"/>
              <a:cs typeface="Times New Roman" pitchFamily="18" charset="0"/>
            </a:endParaRPr>
          </a:p>
          <a:p>
            <a:pPr marL="985838" indent="-285750" algn="just" fontAlgn="ctr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1706563" algn="l"/>
                <a:tab pos="1798638" algn="l"/>
              </a:tabLst>
            </a:pPr>
            <a:r>
              <a:rPr lang="bg-BG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поради </a:t>
            </a:r>
            <a:r>
              <a:rPr lang="bg-BG" sz="1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неупражняване</a:t>
            </a:r>
            <a:r>
              <a:rPr lang="bg-BG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 5 годишен срок – чл. 59, ал. 3 ЗС;</a:t>
            </a:r>
          </a:p>
          <a:p>
            <a:pPr marL="985838" indent="-285750" algn="just" fontAlgn="ctr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1706563" algn="l"/>
                <a:tab pos="1798638" algn="l"/>
              </a:tabLst>
            </a:pPr>
            <a:endParaRPr lang="bg-BG" sz="1800" dirty="0">
              <a:latin typeface="Times New Roman" pitchFamily="18" charset="0"/>
              <a:cs typeface="Times New Roman" pitchFamily="18" charset="0"/>
            </a:endParaRPr>
          </a:p>
          <a:p>
            <a:pPr marL="985838" indent="-285750" algn="just" fontAlgn="ctr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1706563" algn="l"/>
                <a:tab pos="1798638" algn="l"/>
              </a:tabLst>
            </a:pP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уважаване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иск по чл. 61 от ЗС – </a:t>
            </a:r>
            <a:r>
              <a:rPr lang="ru-RU" sz="1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ако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ползвателят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продължава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да си служи с </a:t>
            </a:r>
            <a:r>
              <a:rPr lang="ru-RU" sz="1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вещта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по начин, </a:t>
            </a:r>
            <a:r>
              <a:rPr lang="ru-RU" sz="1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който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я </a:t>
            </a:r>
            <a:r>
              <a:rPr lang="ru-RU" sz="1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застрашава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 </a:t>
            </a:r>
            <a:r>
              <a:rPr lang="ru-RU" sz="1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унищожаване</a:t>
            </a: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985838" indent="-285750" algn="just" fontAlgn="ctr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1706563" algn="l"/>
                <a:tab pos="1798638" algn="l"/>
              </a:tabLst>
            </a:pPr>
            <a:endParaRPr lang="bg-BG" sz="1800" dirty="0">
              <a:latin typeface="Times New Roman" pitchFamily="18" charset="0"/>
              <a:cs typeface="Times New Roman" pitchFamily="18" charset="0"/>
            </a:endParaRPr>
          </a:p>
          <a:p>
            <a:pPr marL="985838" indent="-285750" algn="just" fontAlgn="ctr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1706563" algn="l"/>
                <a:tab pos="1798638" algn="l"/>
              </a:tabLst>
            </a:pP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отказ от право на </a:t>
            </a:r>
            <a:r>
              <a:rPr lang="ru-RU" sz="18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ползване</a:t>
            </a:r>
            <a:r>
              <a:rPr lang="ru-RU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 fontAlgn="ctr">
              <a:lnSpc>
                <a:spcPct val="80000"/>
              </a:lnSpc>
              <a:buFontTx/>
              <a:buChar char="-"/>
              <a:tabLst>
                <a:tab pos="269875" algn="l"/>
              </a:tabLst>
            </a:pPr>
            <a:endParaRPr lang="bg-BG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 fontAlgn="ctr">
              <a:lnSpc>
                <a:spcPct val="80000"/>
              </a:lnSpc>
              <a:buFont typeface="Arial" charset="0"/>
              <a:buNone/>
              <a:tabLst>
                <a:tab pos="269875" algn="l"/>
              </a:tabLst>
            </a:pPr>
            <a:r>
              <a:rPr lang="ru-RU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6.	Отграничение на </a:t>
            </a:r>
            <a:r>
              <a:rPr lang="ru-RU" sz="1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правото</a:t>
            </a:r>
            <a:r>
              <a:rPr lang="ru-RU" sz="1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ползване</a:t>
            </a:r>
            <a:r>
              <a:rPr lang="ru-RU" sz="1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от </a:t>
            </a:r>
            <a:r>
              <a:rPr lang="ru-RU" sz="1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правото</a:t>
            </a:r>
            <a:r>
              <a:rPr lang="ru-RU" sz="1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ползване</a:t>
            </a:r>
            <a:r>
              <a:rPr lang="ru-RU" sz="1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съсобствена</a:t>
            </a:r>
            <a:r>
              <a:rPr lang="ru-RU" sz="1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вещ по чл. 32 ЗС.</a:t>
            </a:r>
            <a:endParaRPr lang="bg-BG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3699BCC-C50E-C491-5D6B-B96A96BAAD1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1556792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471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Box 6"/>
          <p:cNvSpPr txBox="1">
            <a:spLocks noChangeArrowheads="1"/>
          </p:cNvSpPr>
          <p:nvPr/>
        </p:nvSpPr>
        <p:spPr bwMode="auto">
          <a:xfrm>
            <a:off x="3347864" y="260648"/>
            <a:ext cx="5544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bg-BG" sz="1600" b="1" dirty="0">
                <a:latin typeface="Times New Roman" pitchFamily="18" charset="0"/>
                <a:cs typeface="Times New Roman" pitchFamily="18" charset="0"/>
              </a:rPr>
              <a:t>ОГРАНИЧЕНИТЕ ВЕЩНИ ПРАВА </a:t>
            </a:r>
            <a:endParaRPr lang="bg-BG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3203848" y="6186790"/>
            <a:ext cx="5544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bg-BG" sz="1600" dirty="0">
                <a:latin typeface="Times New Roman" pitchFamily="18" charset="0"/>
                <a:cs typeface="Times New Roman" pitchFamily="18" charset="0"/>
              </a:rPr>
              <a:t>Лектор: </a:t>
            </a:r>
            <a:r>
              <a:rPr lang="bg-BG" sz="1600" i="1" dirty="0" err="1">
                <a:latin typeface="Times New Roman" pitchFamily="18" charset="0"/>
                <a:cs typeface="Times New Roman" pitchFamily="18" charset="0"/>
              </a:rPr>
              <a:t>адв</a:t>
            </a:r>
            <a:r>
              <a:rPr lang="bg-BG" sz="1600" i="1" dirty="0">
                <a:latin typeface="Times New Roman" pitchFamily="18" charset="0"/>
                <a:cs typeface="Times New Roman" pitchFamily="18" charset="0"/>
              </a:rPr>
              <a:t>. Валя Гигова</a:t>
            </a: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1259682" y="1390124"/>
            <a:ext cx="6624637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bg-BG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lvl="1"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Ограничени вещни права върху недвижими имоти.</a:t>
            </a:r>
          </a:p>
          <a:p>
            <a:pPr marL="1200150" lvl="2" indent="-285750" algn="just">
              <a:buFont typeface="Wingdings" panose="05000000000000000000" pitchFamily="2" charset="2"/>
              <a:buChar char="Ø"/>
            </a:pP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Липсва дефиниция на ограничени вещни права, 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в разпоредбата на чл. 55 ЗС са определени като </a:t>
            </a:r>
            <a:r>
              <a:rPr lang="bg-BG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„вещни права върху чужда вещ“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т.е. които ограничават правото на собственост на собственика върху същата вещ.</a:t>
            </a:r>
          </a:p>
          <a:p>
            <a:pPr marL="1200150" lvl="2" indent="-285750" algn="just">
              <a:buFont typeface="Wingdings" panose="05000000000000000000" pitchFamily="2" charset="2"/>
              <a:buChar char="Ø"/>
            </a:pPr>
            <a:r>
              <a:rPr lang="bg-BG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Отграничение</a:t>
            </a: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ограничените вещни права 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(чл. 55 – чл. 67 ЗС) от ограниченията на правото на собственост (чл. 50-54 ЗС и специални закони);</a:t>
            </a:r>
          </a:p>
          <a:p>
            <a:pPr marL="1200150" lvl="2" indent="-285750" algn="just">
              <a:buFont typeface="Wingdings" panose="05000000000000000000" pitchFamily="2" charset="2"/>
              <a:buChar char="Ø"/>
            </a:pP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Еластичният характер на правото на собственост 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като предпоставка за възникване на ограничените вещни права.</a:t>
            </a:r>
          </a:p>
          <a:p>
            <a:pPr marL="1200150" lvl="2" indent="-285750" algn="just">
              <a:buFont typeface="Wingdings" panose="05000000000000000000" pitchFamily="2" charset="2"/>
              <a:buChar char="Ø"/>
            </a:pP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Обект на ограничените вещни </a:t>
            </a:r>
            <a:r>
              <a:rPr lang="bg-B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права – недвижими имоти, които са предмет и на право на собственост.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F40F744-1538-BEAD-0803-88EEC25C2C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1556792" cy="155679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Box 6"/>
          <p:cNvSpPr txBox="1">
            <a:spLocks noChangeArrowheads="1"/>
          </p:cNvSpPr>
          <p:nvPr/>
        </p:nvSpPr>
        <p:spPr bwMode="auto">
          <a:xfrm>
            <a:off x="3347864" y="260648"/>
            <a:ext cx="5544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bg-BG" sz="1600" b="1" dirty="0">
                <a:latin typeface="Times New Roman" pitchFamily="18" charset="0"/>
                <a:cs typeface="Times New Roman" pitchFamily="18" charset="0"/>
              </a:rPr>
              <a:t>ОГРАНИЧЕНИТЕ ВЕЩНИ ПРАВА </a:t>
            </a:r>
            <a:endParaRPr lang="bg-BG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3203848" y="6186790"/>
            <a:ext cx="5544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bg-BG" sz="1600" dirty="0">
                <a:latin typeface="Times New Roman" pitchFamily="18" charset="0"/>
                <a:cs typeface="Times New Roman" pitchFamily="18" charset="0"/>
              </a:rPr>
              <a:t>Лектор: </a:t>
            </a:r>
            <a:r>
              <a:rPr lang="bg-BG" sz="1600" i="1" dirty="0" err="1">
                <a:latin typeface="Times New Roman" pitchFamily="18" charset="0"/>
                <a:cs typeface="Times New Roman" pitchFamily="18" charset="0"/>
              </a:rPr>
              <a:t>адв</a:t>
            </a:r>
            <a:r>
              <a:rPr lang="bg-BG" sz="1600" i="1" dirty="0">
                <a:latin typeface="Times New Roman" pitchFamily="18" charset="0"/>
                <a:cs typeface="Times New Roman" pitchFamily="18" charset="0"/>
              </a:rPr>
              <a:t>. Валя Гигова</a:t>
            </a: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1259682" y="1613118"/>
            <a:ext cx="662463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bg-BG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lvl="1" algn="just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bg-BG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Видове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вещни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вещните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numerus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clausus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(чл. 55 ЗС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вещни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върху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чужда вещ,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доколкото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предвидени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законите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…“) – не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вещни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извън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посочените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закона.</a:t>
            </a:r>
          </a:p>
          <a:p>
            <a:pPr marL="985838" lvl="1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ползване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(чл. 56-62 ЗС)</a:t>
            </a:r>
          </a:p>
          <a:p>
            <a:pPr marL="985838" lvl="1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строеж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(чл. 63-67 ЗС), право 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пристрояване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надстрояване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съществуваща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разновидност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правото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строеж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4CF3EA5-1C66-BD5F-40A2-BD0AB2C432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1556792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967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Box 6"/>
          <p:cNvSpPr txBox="1">
            <a:spLocks noChangeArrowheads="1"/>
          </p:cNvSpPr>
          <p:nvPr/>
        </p:nvSpPr>
        <p:spPr bwMode="auto">
          <a:xfrm>
            <a:off x="3347864" y="260648"/>
            <a:ext cx="5544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bg-BG" sz="1600" b="1" dirty="0">
                <a:latin typeface="Times New Roman" pitchFamily="18" charset="0"/>
                <a:cs typeface="Times New Roman" pitchFamily="18" charset="0"/>
              </a:rPr>
              <a:t>ПРАВО НА СТРОЕЖ</a:t>
            </a:r>
            <a:endParaRPr lang="bg-BG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3203848" y="6186790"/>
            <a:ext cx="5544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bg-BG" sz="1600" dirty="0">
                <a:latin typeface="Times New Roman" pitchFamily="18" charset="0"/>
                <a:cs typeface="Times New Roman" pitchFamily="18" charset="0"/>
              </a:rPr>
              <a:t>Лектор: </a:t>
            </a:r>
            <a:r>
              <a:rPr lang="bg-BG" sz="1600" i="1" dirty="0" err="1">
                <a:latin typeface="Times New Roman" pitchFamily="18" charset="0"/>
                <a:cs typeface="Times New Roman" pitchFamily="18" charset="0"/>
              </a:rPr>
              <a:t>адв</a:t>
            </a:r>
            <a:r>
              <a:rPr lang="bg-BG" sz="1600" i="1" dirty="0">
                <a:latin typeface="Times New Roman" pitchFamily="18" charset="0"/>
                <a:cs typeface="Times New Roman" pitchFamily="18" charset="0"/>
              </a:rPr>
              <a:t>. Валя Гигова</a:t>
            </a: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1259682" y="1412776"/>
            <a:ext cx="662463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bg-BG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lvl="1"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Възможността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се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придобие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собственост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върху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отделно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собствеността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върху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земята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договор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със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собственика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земята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макар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относително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разпространена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нас след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първата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световна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война, не е имала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изрична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уредба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ЗИСС.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Възможността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собственикът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другиму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право да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построи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сграда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неговия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имот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т.нар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„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суперфиция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”) се е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извеждала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разпоредба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чл. 78 от ЗИСС.</a:t>
            </a:r>
          </a:p>
          <a:p>
            <a:pPr marL="0" lvl="1"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85838" lvl="1" indent="-285750" algn="just">
              <a:buFont typeface="Wingdings" panose="05000000000000000000" pitchFamily="2" charset="2"/>
              <a:buChar char="Ø"/>
            </a:pP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Легална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дефиниция 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правото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строеж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чл. 63, ал. 1 ЗС.</a:t>
            </a:r>
          </a:p>
          <a:p>
            <a:pPr marL="985838" lvl="1" indent="-285750" algn="just">
              <a:buFont typeface="Wingdings" panose="05000000000000000000" pitchFamily="2" charset="2"/>
              <a:buChar char="Ø"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85838" lvl="1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на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надстрояване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пристрояване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чл. 66, ал. 4 ЗС. </a:t>
            </a:r>
          </a:p>
          <a:p>
            <a:pPr marL="0" lvl="1"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BA73DB7-1290-8927-D49F-5DC51306DE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1556792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46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Box 6"/>
          <p:cNvSpPr txBox="1">
            <a:spLocks noChangeArrowheads="1"/>
          </p:cNvSpPr>
          <p:nvPr/>
        </p:nvSpPr>
        <p:spPr bwMode="auto">
          <a:xfrm>
            <a:off x="3347864" y="260648"/>
            <a:ext cx="5544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СЪДЪРЖАНИЕ НА ПРАВОТО НА СТРОЕЖ</a:t>
            </a:r>
            <a:endParaRPr lang="bg-BG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3203848" y="6186790"/>
            <a:ext cx="5544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bg-BG" sz="1600" dirty="0">
                <a:latin typeface="Times New Roman" pitchFamily="18" charset="0"/>
                <a:cs typeface="Times New Roman" pitchFamily="18" charset="0"/>
              </a:rPr>
              <a:t>Лектор: </a:t>
            </a:r>
            <a:r>
              <a:rPr lang="bg-BG" sz="1600" i="1" dirty="0" err="1">
                <a:latin typeface="Times New Roman" pitchFamily="18" charset="0"/>
                <a:cs typeface="Times New Roman" pitchFamily="18" charset="0"/>
              </a:rPr>
              <a:t>адв</a:t>
            </a:r>
            <a:r>
              <a:rPr lang="bg-BG" sz="1600" i="1" dirty="0">
                <a:latin typeface="Times New Roman" pitchFamily="18" charset="0"/>
                <a:cs typeface="Times New Roman" pitchFamily="18" charset="0"/>
              </a:rPr>
              <a:t>. Валя Гигова</a:t>
            </a: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1259682" y="1340768"/>
            <a:ext cx="6624637" cy="4081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bg-BG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lvl="1" indent="-387350" algn="just">
              <a:lnSpc>
                <a:spcPct val="90000"/>
              </a:lnSpc>
              <a:buFont typeface="Calibri" pitchFamily="34" charset="0"/>
              <a:buAutoNum type="arabicPeriod"/>
            </a:pPr>
            <a:r>
              <a:rPr lang="bg-BG" sz="16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 се построи сграда върху чужда земя</a:t>
            </a:r>
            <a:r>
              <a:rPr lang="bg-BG" sz="1600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– реализира се чрез съвкупност от последователно извършвани правни и фактически действия, насочени към възникване на сградата като вещ със самостоятелно съществуване, която представлява недвижим имот съгласно чл. 110 ЗС</a:t>
            </a:r>
            <a:r>
              <a:rPr lang="bg-BG" sz="16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indent="-387350" algn="just">
              <a:lnSpc>
                <a:spcPct val="90000"/>
              </a:lnSpc>
              <a:buFont typeface="Calibri" pitchFamily="34" charset="0"/>
              <a:buAutoNum type="arabicPeriod"/>
            </a:pPr>
            <a:endParaRPr lang="bg-BG" sz="1600" dirty="0">
              <a:latin typeface="Times New Roman" pitchFamily="18" charset="0"/>
              <a:cs typeface="Times New Roman" pitchFamily="18" charset="0"/>
            </a:endParaRPr>
          </a:p>
          <a:p>
            <a:pPr marL="1200150" lvl="2" indent="-28575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bg-BG" sz="1600" dirty="0">
                <a:latin typeface="Times New Roman" pitchFamily="18" charset="0"/>
                <a:ea typeface="Calibri" pitchFamily="34" charset="0"/>
                <a:cs typeface="Calibri" pitchFamily="34" charset="0"/>
              </a:rPr>
              <a:t>правото е упражнено, когато сградата възникне като самостоятелен обект на правото на собственост;</a:t>
            </a:r>
          </a:p>
          <a:p>
            <a:pPr marL="1200150" lvl="2" indent="-28575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bg-BG" sz="1600" dirty="0">
              <a:latin typeface="Times New Roman" pitchFamily="18" charset="0"/>
              <a:ea typeface="Calibri" pitchFamily="34" charset="0"/>
              <a:cs typeface="Calibri" pitchFamily="34" charset="0"/>
            </a:endParaRPr>
          </a:p>
          <a:p>
            <a:pPr marL="1200150" lvl="2" indent="-28575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bg-BG" sz="1600" dirty="0">
                <a:latin typeface="Times New Roman" pitchFamily="18" charset="0"/>
                <a:ea typeface="Calibri" pitchFamily="34" charset="0"/>
                <a:cs typeface="Calibri" pitchFamily="34" charset="0"/>
              </a:rPr>
              <a:t>понятието „груб строеж” (§ 5, т. 46 от ДР на ЗУТ);</a:t>
            </a:r>
          </a:p>
          <a:p>
            <a:pPr lvl="2" algn="just">
              <a:lnSpc>
                <a:spcPct val="90000"/>
              </a:lnSpc>
            </a:pPr>
            <a:r>
              <a:rPr lang="bg-BG" sz="1600" dirty="0">
                <a:latin typeface="Times New Roman" pitchFamily="18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marL="1200150" lvl="2" indent="-28575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bg-BG" sz="1600" dirty="0">
                <a:latin typeface="Times New Roman" pitchFamily="18" charset="0"/>
                <a:ea typeface="Calibri" pitchFamily="34" charset="0"/>
                <a:cs typeface="Calibri" pitchFamily="34" charset="0"/>
              </a:rPr>
              <a:t>правилото на чл. 181, ал. 1 ЗУТ;</a:t>
            </a:r>
          </a:p>
          <a:p>
            <a:pPr marL="1200150" lvl="2" indent="-28575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bg-BG" sz="1600" dirty="0">
              <a:latin typeface="Times New Roman" pitchFamily="18" charset="0"/>
              <a:ea typeface="Calibri" pitchFamily="34" charset="0"/>
              <a:cs typeface="Calibri" pitchFamily="34" charset="0"/>
            </a:endParaRPr>
          </a:p>
          <a:p>
            <a:pPr marL="1200150" lvl="2" indent="-28575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bg-BG" sz="1600" dirty="0">
                <a:latin typeface="Times New Roman" pitchFamily="18" charset="0"/>
                <a:ea typeface="Calibri" pitchFamily="34" charset="0"/>
                <a:cs typeface="Calibri" pitchFamily="34" charset="0"/>
              </a:rPr>
              <a:t>срокът по чл. 67 ЗС за упражняване на правото на строеж</a:t>
            </a:r>
          </a:p>
          <a:p>
            <a:pPr marL="1200150" lvl="2" indent="-28575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bg-BG" sz="1600" dirty="0">
              <a:latin typeface="Times New Roman" pitchFamily="18" charset="0"/>
              <a:ea typeface="Calibri" pitchFamily="34" charset="0"/>
              <a:cs typeface="Calibri" pitchFamily="34" charset="0"/>
            </a:endParaRPr>
          </a:p>
          <a:p>
            <a:pPr marL="1200150" lvl="2" indent="-28575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bg-BG" sz="1600" dirty="0">
                <a:latin typeface="Times New Roman" pitchFamily="18" charset="0"/>
                <a:ea typeface="Calibri" pitchFamily="34" charset="0"/>
                <a:cs typeface="Calibri" pitchFamily="34" charset="0"/>
              </a:rPr>
              <a:t>специфики при правото на строеж, учредено за самостоятелен обект в сграда –приложение и на правилата на чл. 97 и 98 ЗС;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F19B6B6-60DA-7AE7-B384-FC15641310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1556792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607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Box 6"/>
          <p:cNvSpPr txBox="1">
            <a:spLocks noChangeArrowheads="1"/>
          </p:cNvSpPr>
          <p:nvPr/>
        </p:nvSpPr>
        <p:spPr bwMode="auto">
          <a:xfrm>
            <a:off x="3347864" y="260648"/>
            <a:ext cx="5544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СЪДЪРЖАНИЕ НА ПРАВОТО НА СТРОЕЖ</a:t>
            </a:r>
            <a:endParaRPr lang="bg-BG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3203848" y="6186790"/>
            <a:ext cx="5544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bg-BG" sz="1600" dirty="0">
                <a:latin typeface="Times New Roman" pitchFamily="18" charset="0"/>
                <a:cs typeface="Times New Roman" pitchFamily="18" charset="0"/>
              </a:rPr>
              <a:t>Лектор: </a:t>
            </a:r>
            <a:r>
              <a:rPr lang="bg-BG" sz="1600" i="1" dirty="0" err="1">
                <a:latin typeface="Times New Roman" pitchFamily="18" charset="0"/>
                <a:cs typeface="Times New Roman" pitchFamily="18" charset="0"/>
              </a:rPr>
              <a:t>адв</a:t>
            </a:r>
            <a:r>
              <a:rPr lang="bg-BG" sz="1600" i="1" dirty="0">
                <a:latin typeface="Times New Roman" pitchFamily="18" charset="0"/>
                <a:cs typeface="Times New Roman" pitchFamily="18" charset="0"/>
              </a:rPr>
              <a:t>. Валя Гигова</a:t>
            </a: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1259682" y="1340768"/>
            <a:ext cx="6624637" cy="2834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bg-BG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indent="0" algn="just">
              <a:lnSpc>
                <a:spcPct val="90000"/>
              </a:lnSpc>
              <a:buFont typeface="Arial" charset="0"/>
              <a:buNone/>
            </a:pPr>
            <a:r>
              <a:rPr lang="bg-BG" b="1" dirty="0">
                <a:latin typeface="Times New Roman" pitchFamily="18" charset="0"/>
                <a:ea typeface="Calibri" pitchFamily="34" charset="0"/>
                <a:cs typeface="Calibri" pitchFamily="34" charset="0"/>
              </a:rPr>
              <a:t>2 . Да се притежава в собственост построената в чуждата земя сграда.</a:t>
            </a:r>
          </a:p>
          <a:p>
            <a:pPr marL="1657350" lvl="3" indent="-28575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bg-BG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Различните обекти на правото на собственост върху сградата и правото на собственост върху земята;</a:t>
            </a:r>
          </a:p>
          <a:p>
            <a:pPr marL="1657350" lvl="3" indent="-28575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bg-BG" dirty="0">
              <a:latin typeface="Times New Roman" pitchFamily="18" charset="0"/>
              <a:ea typeface="Calibri" pitchFamily="34" charset="0"/>
              <a:cs typeface="Calibri" pitchFamily="34" charset="0"/>
            </a:endParaRPr>
          </a:p>
          <a:p>
            <a:pPr marL="1657350" lvl="3" indent="-28575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bg-BG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Ограничение в правото на разпореждане със сградата – чл. 66, ал. 1 ЗС във вр. с чл. 33 ЗС;</a:t>
            </a:r>
          </a:p>
          <a:p>
            <a:pPr marL="1657350" lvl="3" indent="-28575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bg-BG" dirty="0">
              <a:latin typeface="Times New Roman" pitchFamily="18" charset="0"/>
              <a:ea typeface="Calibri" pitchFamily="34" charset="0"/>
              <a:cs typeface="Calibri" pitchFamily="34" charset="0"/>
            </a:endParaRPr>
          </a:p>
          <a:p>
            <a:pPr marL="1657350" lvl="3" indent="-285750" algn="just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bg-BG" dirty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Ограничение в правото на ползване на прилежащия към сградата терен – чл. 64 ЗС;</a:t>
            </a:r>
            <a:endParaRPr lang="bg-BG" dirty="0">
              <a:latin typeface="Times New Roman" pitchFamily="18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7F37B81-8907-CF57-EDC0-6972BB2E717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1556792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379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Box 6"/>
          <p:cNvSpPr txBox="1">
            <a:spLocks noChangeArrowheads="1"/>
          </p:cNvSpPr>
          <p:nvPr/>
        </p:nvSpPr>
        <p:spPr bwMode="auto">
          <a:xfrm>
            <a:off x="3347864" y="260648"/>
            <a:ext cx="5544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ПРИДОБИВАНЕ ПРАВОТО НА СТРОЕЖ</a:t>
            </a:r>
            <a:endParaRPr lang="bg-BG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3203848" y="6186790"/>
            <a:ext cx="5544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bg-BG" sz="1600" dirty="0">
                <a:latin typeface="Times New Roman" pitchFamily="18" charset="0"/>
                <a:cs typeface="Times New Roman" pitchFamily="18" charset="0"/>
              </a:rPr>
              <a:t>Лектор: </a:t>
            </a:r>
            <a:r>
              <a:rPr lang="bg-BG" sz="1600" i="1" dirty="0" err="1">
                <a:latin typeface="Times New Roman" pitchFamily="18" charset="0"/>
                <a:cs typeface="Times New Roman" pitchFamily="18" charset="0"/>
              </a:rPr>
              <a:t>адв</a:t>
            </a:r>
            <a:r>
              <a:rPr lang="bg-BG" sz="1600" i="1" dirty="0">
                <a:latin typeface="Times New Roman" pitchFamily="18" charset="0"/>
                <a:cs typeface="Times New Roman" pitchFamily="18" charset="0"/>
              </a:rPr>
              <a:t>. Валя Гигова</a:t>
            </a: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1259682" y="1196752"/>
            <a:ext cx="6624637" cy="4761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bg-BG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marL="0" indent="0" algn="ctr">
              <a:lnSpc>
                <a:spcPct val="90000"/>
              </a:lnSpc>
              <a:buFont typeface="Arial" charset="0"/>
              <a:buNone/>
            </a:pP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 ЗА ПРИДОБИВАНЕ ПРАВОТО НА СТРОЕЖ</a:t>
            </a:r>
            <a:b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общите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придобивни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чл. 77 ЗС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във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 чл. 111 ЗС)</a:t>
            </a:r>
            <a:endParaRPr lang="bg-BG" sz="1600" b="1" dirty="0">
              <a:latin typeface="Times New Roman" pitchFamily="18" charset="0"/>
              <a:ea typeface="Calibri" pitchFamily="34" charset="0"/>
              <a:cs typeface="Calibri" pitchFamily="34" charset="0"/>
            </a:endParaRPr>
          </a:p>
          <a:p>
            <a:pPr marL="0" indent="0" algn="just">
              <a:lnSpc>
                <a:spcPct val="90000"/>
              </a:lnSpc>
              <a:buFont typeface="Arial" charset="0"/>
              <a:buNone/>
            </a:pPr>
            <a:endParaRPr lang="bg-BG" b="1" dirty="0">
              <a:latin typeface="Times New Roman" pitchFamily="18" charset="0"/>
              <a:ea typeface="Calibri" pitchFamily="34" charset="0"/>
              <a:cs typeface="Calibri" pitchFamily="34" charset="0"/>
            </a:endParaRPr>
          </a:p>
          <a:p>
            <a:pPr algn="just" fontAlgn="ctr">
              <a:lnSpc>
                <a:spcPct val="80000"/>
              </a:lnSpc>
              <a:buFont typeface="Calibri" pitchFamily="34" charset="0"/>
              <a:buAutoNum type="arabicPeriod"/>
              <a:tabLst>
                <a:tab pos="527050" algn="l"/>
              </a:tabLst>
            </a:pPr>
            <a:r>
              <a:rPr lang="bg-BG" sz="1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Сделки:</a:t>
            </a:r>
            <a:endParaRPr lang="bg-BG" sz="1800" dirty="0">
              <a:latin typeface="Times New Roman" pitchFamily="18" charset="0"/>
              <a:cs typeface="Times New Roman" pitchFamily="18" charset="0"/>
            </a:endParaRPr>
          </a:p>
          <a:p>
            <a:pPr marL="742950" lvl="1" indent="-285750" algn="just" fontAlgn="ctr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527050" algn="l"/>
              </a:tabLst>
            </a:pPr>
            <a:r>
              <a:rPr lang="bg-BG" sz="1600" b="1" dirty="0">
                <a:solidFill>
                  <a:srgbClr val="000000"/>
                </a:solidFill>
                <a:latin typeface="Times New Roman" pitchFamily="18" charset="0"/>
              </a:rPr>
              <a:t>Всякакъв вид сделки:</a:t>
            </a:r>
            <a:r>
              <a:rPr lang="bg-BG" sz="1600" dirty="0">
                <a:solidFill>
                  <a:srgbClr val="000000"/>
                </a:solidFill>
                <a:latin typeface="Times New Roman" pitchFamily="18" charset="0"/>
              </a:rPr>
              <a:t> едностранни, двустранни, възмездни, безвъзмездни и пр.;</a:t>
            </a:r>
            <a:endParaRPr lang="bg-BG" sz="1600" dirty="0">
              <a:latin typeface="Times New Roman" pitchFamily="18" charset="0"/>
            </a:endParaRPr>
          </a:p>
          <a:p>
            <a:pPr marL="742950" lvl="1" indent="-285750" algn="just" fontAlgn="ctr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527050" algn="l"/>
              </a:tabLst>
            </a:pPr>
            <a:r>
              <a:rPr lang="bg-BG" sz="1600" b="1" dirty="0">
                <a:solidFill>
                  <a:srgbClr val="000000"/>
                </a:solidFill>
                <a:latin typeface="Times New Roman" pitchFamily="18" charset="0"/>
              </a:rPr>
              <a:t>Форма на сделките – </a:t>
            </a:r>
            <a:r>
              <a:rPr lang="bg-BG" sz="1600" dirty="0">
                <a:solidFill>
                  <a:srgbClr val="000000"/>
                </a:solidFill>
                <a:latin typeface="Times New Roman" pitchFamily="18" charset="0"/>
              </a:rPr>
              <a:t>нотариален акт (чл. 18 ЗЗД); Изключения от изискването за нотариална форма: чл. 56, ал. 2, т. 2 и 3 ЗТСУ (отм.), Общи изключения от изискването за форма на сделките с вещни права върху недвижими имоти;</a:t>
            </a:r>
            <a:endParaRPr lang="bg-BG" sz="1600" dirty="0">
              <a:latin typeface="Times New Roman" pitchFamily="18" charset="0"/>
            </a:endParaRPr>
          </a:p>
          <a:p>
            <a:pPr marL="742950" lvl="1" indent="-285750" algn="just" fontAlgn="ctr">
              <a:lnSpc>
                <a:spcPct val="80000"/>
              </a:lnSpc>
              <a:buFont typeface="Wingdings" panose="05000000000000000000" pitchFamily="2" charset="2"/>
              <a:buChar char="Ø"/>
              <a:tabLst>
                <a:tab pos="527050" algn="l"/>
              </a:tabLst>
            </a:pPr>
            <a:r>
              <a:rPr lang="bg-BG" sz="1600" b="1" dirty="0">
                <a:solidFill>
                  <a:srgbClr val="000000"/>
                </a:solidFill>
                <a:latin typeface="Times New Roman" pitchFamily="18" charset="0"/>
              </a:rPr>
              <a:t>Особености</a:t>
            </a:r>
            <a:r>
              <a:rPr lang="bg-BG" sz="1600" dirty="0">
                <a:solidFill>
                  <a:srgbClr val="000000"/>
                </a:solidFill>
                <a:latin typeface="Times New Roman" pitchFamily="18" charset="0"/>
              </a:rPr>
              <a:t>:</a:t>
            </a:r>
            <a:endParaRPr lang="bg-BG" sz="1600" dirty="0">
              <a:latin typeface="Times New Roman" pitchFamily="18" charset="0"/>
            </a:endParaRPr>
          </a:p>
          <a:p>
            <a:pPr marL="1168400" lvl="1" indent="-346075" algn="just" fontAlgn="ctr">
              <a:lnSpc>
                <a:spcPct val="80000"/>
              </a:lnSpc>
              <a:buFont typeface="Courier New" pitchFamily="49" charset="0"/>
              <a:buChar char="o"/>
              <a:tabLst>
                <a:tab pos="527050" algn="l"/>
              </a:tabLst>
            </a:pPr>
            <a:r>
              <a:rPr lang="bg-BG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правото на строеж може да възникне в резултат на учредяването му (прехвърлянето му) в полза на трето лице или в резултат на запазването му от собственика на застроен терен, който прехвърля терена, като си запазва собствеността върху сградата</a:t>
            </a:r>
            <a:endParaRPr lang="bg-BG" sz="1600" dirty="0">
              <a:latin typeface="Times New Roman" pitchFamily="18" charset="0"/>
              <a:cs typeface="Times New Roman" pitchFamily="18" charset="0"/>
            </a:endParaRPr>
          </a:p>
          <a:p>
            <a:pPr marL="1168400" lvl="1" indent="-346075" algn="just" fontAlgn="ctr">
              <a:lnSpc>
                <a:spcPct val="80000"/>
              </a:lnSpc>
              <a:buFont typeface="Courier New" pitchFamily="49" charset="0"/>
              <a:buChar char="o"/>
              <a:tabLst>
                <a:tab pos="527050" algn="l"/>
              </a:tabLst>
            </a:pPr>
            <a:r>
              <a:rPr lang="bg-BG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Обема на правото на строеж зависи от степента на индивидуализация и възможностите за застрояване на терена</a:t>
            </a:r>
            <a:endParaRPr lang="bg-BG" sz="1600" dirty="0">
              <a:latin typeface="Times New Roman" pitchFamily="18" charset="0"/>
              <a:cs typeface="Times New Roman" pitchFamily="18" charset="0"/>
            </a:endParaRPr>
          </a:p>
          <a:p>
            <a:pPr marL="1168400" lvl="1" indent="-346075" algn="just" fontAlgn="ctr">
              <a:lnSpc>
                <a:spcPct val="80000"/>
              </a:lnSpc>
              <a:buFont typeface="Courier New" pitchFamily="49" charset="0"/>
              <a:buChar char="o"/>
              <a:tabLst>
                <a:tab pos="527050" algn="l"/>
              </a:tabLst>
            </a:pPr>
            <a:r>
              <a:rPr lang="bg-BG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Предпоставките на чл. 180 ЗУТ – влязъл в сила ПУП или виза за проектиране в предвидените от закона случаи</a:t>
            </a:r>
            <a:endParaRPr lang="bg-BG" sz="1600" dirty="0">
              <a:latin typeface="Times New Roman" pitchFamily="18" charset="0"/>
              <a:cs typeface="Times New Roman" pitchFamily="18" charset="0"/>
            </a:endParaRPr>
          </a:p>
          <a:p>
            <a:pPr marL="1168400" lvl="1" indent="-346075" algn="just" fontAlgn="ctr">
              <a:lnSpc>
                <a:spcPct val="80000"/>
              </a:lnSpc>
              <a:buFont typeface="Courier New" pitchFamily="49" charset="0"/>
              <a:buChar char="o"/>
              <a:tabLst>
                <a:tab pos="527050" algn="l"/>
              </a:tabLst>
            </a:pPr>
            <a:r>
              <a:rPr lang="bg-BG" sz="16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Съучредяване</a:t>
            </a:r>
            <a:r>
              <a:rPr lang="bg-BG" sz="16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на право на строеж между съсобственици на поземлен имот</a:t>
            </a:r>
            <a:endParaRPr lang="bg-BG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662391C-74DA-47C2-8468-0DBE7D6819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1556792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751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Box 6"/>
          <p:cNvSpPr txBox="1">
            <a:spLocks noChangeArrowheads="1"/>
          </p:cNvSpPr>
          <p:nvPr/>
        </p:nvSpPr>
        <p:spPr bwMode="auto">
          <a:xfrm>
            <a:off x="3347864" y="260648"/>
            <a:ext cx="5544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ПРИДОБИВАНЕ ПРАВОТО НА СТРОЕЖ</a:t>
            </a:r>
            <a:endParaRPr lang="bg-BG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3203848" y="6186790"/>
            <a:ext cx="5544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bg-BG" sz="1600" dirty="0">
                <a:latin typeface="Times New Roman" pitchFamily="18" charset="0"/>
                <a:cs typeface="Times New Roman" pitchFamily="18" charset="0"/>
              </a:rPr>
              <a:t>Лектор: </a:t>
            </a:r>
            <a:r>
              <a:rPr lang="bg-BG" sz="1600" i="1" dirty="0" err="1">
                <a:latin typeface="Times New Roman" pitchFamily="18" charset="0"/>
                <a:cs typeface="Times New Roman" pitchFamily="18" charset="0"/>
              </a:rPr>
              <a:t>адв</a:t>
            </a:r>
            <a:r>
              <a:rPr lang="bg-BG" sz="1600" i="1" dirty="0">
                <a:latin typeface="Times New Roman" pitchFamily="18" charset="0"/>
                <a:cs typeface="Times New Roman" pitchFamily="18" charset="0"/>
              </a:rPr>
              <a:t>. Валя Гигова</a:t>
            </a: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1259682" y="1400433"/>
            <a:ext cx="6624637" cy="21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bg-BG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just" fontAlgn="ctr">
              <a:lnSpc>
                <a:spcPct val="80000"/>
              </a:lnSpc>
              <a:tabLst>
                <a:tab pos="527050" algn="l"/>
              </a:tabLst>
            </a:pPr>
            <a:r>
              <a:rPr lang="bg-BG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Давност:</a:t>
            </a:r>
            <a:endParaRPr lang="bg-BG" dirty="0">
              <a:latin typeface="Times New Roman" pitchFamily="18" charset="0"/>
              <a:cs typeface="Times New Roman" pitchFamily="18" charset="0"/>
            </a:endParaRPr>
          </a:p>
          <a:p>
            <a:pPr algn="just" fontAlgn="ctr">
              <a:lnSpc>
                <a:spcPct val="80000"/>
              </a:lnSpc>
              <a:tabLst>
                <a:tab pos="527050" algn="l"/>
              </a:tabLst>
            </a:pPr>
            <a:endParaRPr lang="bg-BG" b="1" dirty="0">
              <a:solidFill>
                <a:srgbClr val="000000"/>
              </a:solidFill>
              <a:latin typeface="Times New Roman" pitchFamily="18" charset="0"/>
            </a:endParaRPr>
          </a:p>
          <a:p>
            <a:pPr algn="just" fontAlgn="ctr">
              <a:lnSpc>
                <a:spcPct val="80000"/>
              </a:lnSpc>
              <a:tabLst>
                <a:tab pos="527050" algn="l"/>
              </a:tabLst>
            </a:pPr>
            <a:r>
              <a:rPr lang="bg-BG" b="1" dirty="0">
                <a:solidFill>
                  <a:srgbClr val="000000"/>
                </a:solidFill>
                <a:latin typeface="Times New Roman" pitchFamily="18" charset="0"/>
              </a:rPr>
              <a:t>Отграничаване на придобиване на правото на строеж по давност от придобиване на правото на собственост по давност – </a:t>
            </a:r>
            <a:r>
              <a:rPr lang="bg-BG" dirty="0">
                <a:solidFill>
                  <a:srgbClr val="000000"/>
                </a:solidFill>
                <a:latin typeface="Times New Roman" pitchFamily="18" charset="0"/>
              </a:rPr>
              <a:t>разлика в </a:t>
            </a:r>
            <a:r>
              <a:rPr lang="bg-BG" dirty="0" err="1">
                <a:solidFill>
                  <a:srgbClr val="000000"/>
                </a:solidFill>
                <a:latin typeface="Times New Roman" pitchFamily="18" charset="0"/>
              </a:rPr>
              <a:t>анимус</a:t>
            </a:r>
            <a:r>
              <a:rPr lang="bg-BG" dirty="0">
                <a:solidFill>
                  <a:srgbClr val="000000"/>
                </a:solidFill>
                <a:latin typeface="Times New Roman" pitchFamily="18" charset="0"/>
              </a:rPr>
              <a:t>-а;</a:t>
            </a:r>
          </a:p>
          <a:p>
            <a:pPr algn="just" fontAlgn="ctr">
              <a:lnSpc>
                <a:spcPct val="80000"/>
              </a:lnSpc>
              <a:buFont typeface="Arial" charset="0"/>
              <a:buNone/>
              <a:tabLst>
                <a:tab pos="527050" algn="l"/>
              </a:tabLst>
            </a:pPr>
            <a:endParaRPr lang="bg-BG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ctr">
              <a:lnSpc>
                <a:spcPct val="80000"/>
              </a:lnSpc>
              <a:buFont typeface="Arial" charset="0"/>
              <a:buNone/>
              <a:tabLst>
                <a:tab pos="527050" algn="l"/>
              </a:tabLst>
            </a:pPr>
            <a:r>
              <a:rPr lang="bg-BG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Друг начин, указан в закона:</a:t>
            </a:r>
            <a:endParaRPr lang="bg-BG" dirty="0">
              <a:latin typeface="Times New Roman" pitchFamily="18" charset="0"/>
              <a:cs typeface="Times New Roman" pitchFamily="18" charset="0"/>
            </a:endParaRPr>
          </a:p>
          <a:p>
            <a:pPr algn="just" fontAlgn="ctr">
              <a:lnSpc>
                <a:spcPct val="80000"/>
              </a:lnSpc>
              <a:tabLst>
                <a:tab pos="527050" algn="l"/>
              </a:tabLst>
            </a:pPr>
            <a:endParaRPr lang="bg-BG" b="1" dirty="0">
              <a:solidFill>
                <a:srgbClr val="000000"/>
              </a:solidFill>
              <a:latin typeface="Times New Roman" pitchFamily="18" charset="0"/>
            </a:endParaRPr>
          </a:p>
          <a:p>
            <a:pPr algn="just" fontAlgn="ctr">
              <a:lnSpc>
                <a:spcPct val="80000"/>
              </a:lnSpc>
              <a:tabLst>
                <a:tab pos="527050" algn="l"/>
              </a:tabLst>
            </a:pPr>
            <a:r>
              <a:rPr lang="bg-BG" b="1" dirty="0">
                <a:solidFill>
                  <a:srgbClr val="000000"/>
                </a:solidFill>
                <a:latin typeface="Times New Roman" pitchFamily="18" charset="0"/>
              </a:rPr>
              <a:t>Правилото на чл. 193, ал. 3 и 4 ЗУТ</a:t>
            </a:r>
            <a:endParaRPr lang="bg-BG" dirty="0">
              <a:latin typeface="Times New Roman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94B6348-EA76-0A24-5C66-127F45CA45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1556792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661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Box 6"/>
          <p:cNvSpPr txBox="1">
            <a:spLocks noChangeArrowheads="1"/>
          </p:cNvSpPr>
          <p:nvPr/>
        </p:nvSpPr>
        <p:spPr bwMode="auto">
          <a:xfrm>
            <a:off x="3347864" y="260648"/>
            <a:ext cx="5544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ИЗГУБВАНЕ НА ПРАВОТО НА СТРОЕЖ</a:t>
            </a:r>
            <a:endParaRPr lang="bg-BG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6"/>
          <p:cNvSpPr txBox="1">
            <a:spLocks noChangeArrowheads="1"/>
          </p:cNvSpPr>
          <p:nvPr/>
        </p:nvSpPr>
        <p:spPr bwMode="auto">
          <a:xfrm>
            <a:off x="3203848" y="6186790"/>
            <a:ext cx="5544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bg-BG" sz="1600" dirty="0">
                <a:latin typeface="Times New Roman" pitchFamily="18" charset="0"/>
                <a:cs typeface="Times New Roman" pitchFamily="18" charset="0"/>
              </a:rPr>
              <a:t>Лектор: </a:t>
            </a:r>
            <a:r>
              <a:rPr lang="bg-BG" sz="1600" i="1" dirty="0" err="1">
                <a:latin typeface="Times New Roman" pitchFamily="18" charset="0"/>
                <a:cs typeface="Times New Roman" pitchFamily="18" charset="0"/>
              </a:rPr>
              <a:t>адв</a:t>
            </a:r>
            <a:r>
              <a:rPr lang="bg-BG" sz="1600" i="1" dirty="0">
                <a:latin typeface="Times New Roman" pitchFamily="18" charset="0"/>
                <a:cs typeface="Times New Roman" pitchFamily="18" charset="0"/>
              </a:rPr>
              <a:t>. Валя Гигова</a:t>
            </a: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1259682" y="1400433"/>
            <a:ext cx="6624637" cy="31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bg-BG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just" fontAlgn="ctr">
              <a:buFont typeface="Calibri" pitchFamily="34" charset="0"/>
              <a:buAutoNum type="arabicPeriod"/>
              <a:tabLst>
                <a:tab pos="676275" algn="l"/>
              </a:tabLst>
            </a:pPr>
            <a:r>
              <a:rPr lang="bg-BG" sz="1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Погасяване на правото на строеж поради </a:t>
            </a:r>
            <a:r>
              <a:rPr lang="bg-BG" sz="18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неупражняването</a:t>
            </a:r>
            <a:r>
              <a:rPr lang="bg-BG" sz="1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му в 5 годишен срок </a:t>
            </a:r>
            <a:r>
              <a:rPr lang="bg-BG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чл. 67, ал. 1 ЗС:</a:t>
            </a:r>
            <a:endParaRPr lang="bg-BG" sz="1800" dirty="0">
              <a:latin typeface="Times New Roman" pitchFamily="18" charset="0"/>
              <a:cs typeface="Times New Roman" pitchFamily="18" charset="0"/>
            </a:endParaRPr>
          </a:p>
          <a:p>
            <a:pPr marL="630238" indent="-285750" algn="just" fontAlgn="ctr">
              <a:buFont typeface="Wingdings" panose="05000000000000000000" pitchFamily="2" charset="2"/>
              <a:buChar char="Ø"/>
              <a:tabLst>
                <a:tab pos="676275" algn="l"/>
              </a:tabLst>
            </a:pPr>
            <a:r>
              <a:rPr lang="bg-BG" sz="1800" dirty="0">
                <a:solidFill>
                  <a:srgbClr val="000000"/>
                </a:solidFill>
                <a:latin typeface="Times New Roman" pitchFamily="18" charset="0"/>
              </a:rPr>
              <a:t>Начало на срока;</a:t>
            </a:r>
            <a:endParaRPr lang="bg-BG" sz="1800" dirty="0">
              <a:latin typeface="Times New Roman" pitchFamily="18" charset="0"/>
            </a:endParaRPr>
          </a:p>
          <a:p>
            <a:pPr marL="630238" indent="-285750" algn="just" fontAlgn="ctr">
              <a:buFont typeface="Wingdings" panose="05000000000000000000" pitchFamily="2" charset="2"/>
              <a:buChar char="Ø"/>
              <a:tabLst>
                <a:tab pos="676275" algn="l"/>
              </a:tabLst>
            </a:pPr>
            <a:r>
              <a:rPr lang="bg-BG" sz="1800" dirty="0">
                <a:solidFill>
                  <a:srgbClr val="000000"/>
                </a:solidFill>
                <a:latin typeface="Times New Roman" pitchFamily="18" charset="0"/>
              </a:rPr>
              <a:t>Спиране и прекъсване на давността;</a:t>
            </a:r>
            <a:endParaRPr lang="bg-BG" sz="1800" dirty="0">
              <a:latin typeface="Times New Roman" pitchFamily="18" charset="0"/>
            </a:endParaRPr>
          </a:p>
          <a:p>
            <a:pPr algn="just" fontAlgn="ctr">
              <a:buFont typeface="Arial" charset="0"/>
              <a:buNone/>
              <a:tabLst>
                <a:tab pos="676275" algn="l"/>
              </a:tabLst>
            </a:pPr>
            <a:endParaRPr lang="bg-BG" sz="1800" dirty="0">
              <a:latin typeface="Times New Roman" pitchFamily="18" charset="0"/>
              <a:cs typeface="Times New Roman" pitchFamily="18" charset="0"/>
            </a:endParaRPr>
          </a:p>
          <a:p>
            <a:pPr algn="just" fontAlgn="ctr">
              <a:buFont typeface="Arial" charset="0"/>
              <a:buNone/>
              <a:tabLst>
                <a:tab pos="676275" algn="l"/>
              </a:tabLst>
            </a:pPr>
            <a:r>
              <a:rPr lang="bg-BG" sz="1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Отказ от право на строеж </a:t>
            </a:r>
            <a:r>
              <a:rPr lang="bg-BG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чл. 100 ЗС;</a:t>
            </a:r>
            <a:endParaRPr lang="bg-BG" sz="1800" dirty="0">
              <a:latin typeface="Times New Roman" pitchFamily="18" charset="0"/>
              <a:cs typeface="Times New Roman" pitchFamily="18" charset="0"/>
            </a:endParaRPr>
          </a:p>
          <a:p>
            <a:pPr algn="just" fontAlgn="ctr">
              <a:buFont typeface="Arial" charset="0"/>
              <a:buNone/>
              <a:tabLst>
                <a:tab pos="676275" algn="l"/>
              </a:tabLst>
            </a:pPr>
            <a:endParaRPr lang="bg-BG" sz="1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ctr">
              <a:buFont typeface="Arial" charset="0"/>
              <a:buNone/>
              <a:tabLst>
                <a:tab pos="676275" algn="l"/>
              </a:tabLst>
            </a:pPr>
            <a:r>
              <a:rPr lang="bg-BG" sz="18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 Разваляне на договор за учредяване на право на строеж – </a:t>
            </a:r>
            <a:r>
              <a:rPr lang="bg-BG" sz="1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разлика между вещното и облигационното отношение при учредяване на право на строеж</a:t>
            </a:r>
            <a:endParaRPr lang="bg-BG"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buFont typeface="Arial" charset="0"/>
              <a:buNone/>
              <a:tabLst>
                <a:tab pos="676275" algn="l"/>
              </a:tabLst>
            </a:pPr>
            <a:endParaRPr lang="bg-BG" sz="1800" dirty="0"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1584BB4-8F20-AF52-BD4F-AF75C36FBA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0"/>
            <a:ext cx="1556792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737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1042</TotalTime>
  <Words>1203</Words>
  <Application>Microsoft Office PowerPoint</Application>
  <PresentationFormat>On-screen Show (4:3)</PresentationFormat>
  <Paragraphs>124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Courier New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 Omayski</dc:creator>
  <cp:lastModifiedBy>Емил Омайски</cp:lastModifiedBy>
  <cp:revision>69</cp:revision>
  <cp:lastPrinted>2019-09-13T15:11:29Z</cp:lastPrinted>
  <dcterms:created xsi:type="dcterms:W3CDTF">2018-12-29T11:27:43Z</dcterms:created>
  <dcterms:modified xsi:type="dcterms:W3CDTF">2024-09-26T13:19:17Z</dcterms:modified>
</cp:coreProperties>
</file>